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28" r:id="rId2"/>
    <p:sldId id="257" r:id="rId3"/>
    <p:sldId id="259" r:id="rId4"/>
    <p:sldId id="258" r:id="rId5"/>
    <p:sldId id="340" r:id="rId6"/>
    <p:sldId id="260" r:id="rId7"/>
    <p:sldId id="263" r:id="rId8"/>
    <p:sldId id="265" r:id="rId9"/>
    <p:sldId id="268" r:id="rId10"/>
    <p:sldId id="266" r:id="rId11"/>
    <p:sldId id="269" r:id="rId12"/>
    <p:sldId id="270" r:id="rId13"/>
    <p:sldId id="271" r:id="rId14"/>
    <p:sldId id="273" r:id="rId15"/>
    <p:sldId id="272" r:id="rId16"/>
    <p:sldId id="276" r:id="rId17"/>
    <p:sldId id="277" r:id="rId18"/>
    <p:sldId id="275" r:id="rId19"/>
    <p:sldId id="274" r:id="rId20"/>
    <p:sldId id="279" r:id="rId21"/>
    <p:sldId id="284" r:id="rId22"/>
    <p:sldId id="285" r:id="rId23"/>
    <p:sldId id="282" r:id="rId24"/>
    <p:sldId id="287" r:id="rId25"/>
    <p:sldId id="286" r:id="rId26"/>
    <p:sldId id="288" r:id="rId27"/>
    <p:sldId id="290" r:id="rId28"/>
    <p:sldId id="291" r:id="rId29"/>
    <p:sldId id="292" r:id="rId30"/>
    <p:sldId id="293" r:id="rId31"/>
    <p:sldId id="294" r:id="rId32"/>
    <p:sldId id="329" r:id="rId33"/>
    <p:sldId id="330" r:id="rId34"/>
    <p:sldId id="332" r:id="rId35"/>
    <p:sldId id="333" r:id="rId36"/>
    <p:sldId id="334" r:id="rId37"/>
    <p:sldId id="295" r:id="rId38"/>
    <p:sldId id="300" r:id="rId39"/>
    <p:sldId id="301" r:id="rId40"/>
    <p:sldId id="302" r:id="rId41"/>
    <p:sldId id="303" r:id="rId42"/>
    <p:sldId id="299" r:id="rId43"/>
    <p:sldId id="304" r:id="rId44"/>
    <p:sldId id="306" r:id="rId45"/>
    <p:sldId id="296" r:id="rId46"/>
    <p:sldId id="305" r:id="rId47"/>
    <p:sldId id="307" r:id="rId48"/>
    <p:sldId id="310" r:id="rId49"/>
    <p:sldId id="311" r:id="rId50"/>
    <p:sldId id="312" r:id="rId51"/>
    <p:sldId id="316" r:id="rId52"/>
    <p:sldId id="313" r:id="rId53"/>
    <p:sldId id="317" r:id="rId54"/>
    <p:sldId id="318" r:id="rId55"/>
    <p:sldId id="322" r:id="rId56"/>
    <p:sldId id="319" r:id="rId57"/>
    <p:sldId id="320" r:id="rId58"/>
    <p:sldId id="321" r:id="rId59"/>
    <p:sldId id="341" r:id="rId60"/>
    <p:sldId id="325" r:id="rId61"/>
    <p:sldId id="337" r:id="rId62"/>
    <p:sldId id="342" r:id="rId63"/>
    <p:sldId id="297" r:id="rId64"/>
    <p:sldId id="298" r:id="rId65"/>
    <p:sldId id="344" r:id="rId66"/>
    <p:sldId id="281" r:id="rId67"/>
    <p:sldId id="335" r:id="rId68"/>
    <p:sldId id="323" r:id="rId69"/>
    <p:sldId id="324" r:id="rId70"/>
    <p:sldId id="34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E5E5E5"/>
    <a:srgbClr val="0F9ED5"/>
    <a:srgbClr val="E97132"/>
    <a:srgbClr val="66FF33"/>
    <a:srgbClr val="CAE739"/>
    <a:srgbClr val="196B24"/>
    <a:srgbClr val="154E1E"/>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1765" autoAdjust="0"/>
  </p:normalViewPr>
  <p:slideViewPr>
    <p:cSldViewPr snapToGrid="0">
      <p:cViewPr varScale="1">
        <p:scale>
          <a:sx n="57" d="100"/>
          <a:sy n="57" d="100"/>
        </p:scale>
        <p:origin x="102" y="9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A90D2-777C-474E-8A58-E5D446A3209C}"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6DC2F-27B9-416A-BA81-4813E6DFD25B}" type="slidenum">
              <a:rPr lang="en-US" smtClean="0"/>
              <a:t>‹#›</a:t>
            </a:fld>
            <a:endParaRPr lang="en-US"/>
          </a:p>
        </p:txBody>
      </p:sp>
    </p:spTree>
    <p:extLst>
      <p:ext uri="{BB962C8B-B14F-4D97-AF65-F5344CB8AC3E}">
        <p14:creationId xmlns:p14="http://schemas.microsoft.com/office/powerpoint/2010/main" val="2675632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argue anthropogenic climate change is the defining issue of our time.</a:t>
            </a:r>
          </a:p>
          <a:p>
            <a:r>
              <a:rPr lang="en-US" dirty="0"/>
              <a:t>Map: absolute temperature estimates through the remainder of the 21</a:t>
            </a:r>
            <a:r>
              <a:rPr lang="en-US" baseline="30000" dirty="0"/>
              <a:t>st</a:t>
            </a:r>
            <a:r>
              <a:rPr lang="en-US" dirty="0"/>
              <a:t> century, with some regions projected to experience an increase upward of 4C.</a:t>
            </a:r>
          </a:p>
          <a:p>
            <a:r>
              <a:rPr lang="en-US" dirty="0"/>
              <a:t>Change in average temperature has far-reaching effects, leading to increased prevalence of forest fires, and sea level rise. All of these factors are important to ecology, and in response to rapid change, populations of organisms have three options:</a:t>
            </a:r>
          </a:p>
        </p:txBody>
      </p:sp>
      <p:sp>
        <p:nvSpPr>
          <p:cNvPr id="4" name="Slide Number Placeholder 3"/>
          <p:cNvSpPr>
            <a:spLocks noGrp="1"/>
          </p:cNvSpPr>
          <p:nvPr>
            <p:ph type="sldNum" sz="quarter" idx="5"/>
          </p:nvPr>
        </p:nvSpPr>
        <p:spPr/>
        <p:txBody>
          <a:bodyPr/>
          <a:lstStyle/>
          <a:p>
            <a:fld id="{58C6DC2F-27B9-416A-BA81-4813E6DFD25B}" type="slidenum">
              <a:rPr lang="en-US" smtClean="0"/>
              <a:t>2</a:t>
            </a:fld>
            <a:endParaRPr lang="en-US"/>
          </a:p>
        </p:txBody>
      </p:sp>
    </p:spTree>
    <p:extLst>
      <p:ext uri="{BB962C8B-B14F-4D97-AF65-F5344CB8AC3E}">
        <p14:creationId xmlns:p14="http://schemas.microsoft.com/office/powerpoint/2010/main" val="3163273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 about </a:t>
            </a:r>
            <a:r>
              <a:rPr lang="en-US" dirty="0" err="1"/>
              <a:t>microevolutoin</a:t>
            </a:r>
            <a:r>
              <a:rPr lang="en-US" dirty="0"/>
              <a:t> vs macroevolution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12</a:t>
            </a:fld>
            <a:endParaRPr lang="en-US"/>
          </a:p>
        </p:txBody>
      </p:sp>
    </p:spTree>
    <p:extLst>
      <p:ext uri="{BB962C8B-B14F-4D97-AF65-F5344CB8AC3E}">
        <p14:creationId xmlns:p14="http://schemas.microsoft.com/office/powerpoint/2010/main" val="2892767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Make sure you mention common garden experiment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14</a:t>
            </a:fld>
            <a:endParaRPr lang="en-US"/>
          </a:p>
        </p:txBody>
      </p:sp>
    </p:spTree>
    <p:extLst>
      <p:ext uri="{BB962C8B-B14F-4D97-AF65-F5344CB8AC3E}">
        <p14:creationId xmlns:p14="http://schemas.microsoft.com/office/powerpoint/2010/main" val="571061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Save this for the very end, just move on without the confusing added boxes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18</a:t>
            </a:fld>
            <a:endParaRPr lang="en-US"/>
          </a:p>
        </p:txBody>
      </p:sp>
    </p:spTree>
    <p:extLst>
      <p:ext uri="{BB962C8B-B14F-4D97-AF65-F5344CB8AC3E}">
        <p14:creationId xmlns:p14="http://schemas.microsoft.com/office/powerpoint/2010/main" val="801820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Fix aphid genus name</a:t>
            </a:r>
          </a:p>
          <a:p>
            <a:pPr marL="171450" indent="-171450">
              <a:buFont typeface="Arial" panose="020B0604020202020204" pitchFamily="34" charset="0"/>
              <a:buChar char="•"/>
            </a:pPr>
            <a:r>
              <a:rPr lang="en-US" dirty="0"/>
              <a:t>Remove final indirect effect of Medicago on herbivore competition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20</a:t>
            </a:fld>
            <a:endParaRPr lang="en-US"/>
          </a:p>
        </p:txBody>
      </p:sp>
    </p:spTree>
    <p:extLst>
      <p:ext uri="{BB962C8B-B14F-4D97-AF65-F5344CB8AC3E}">
        <p14:creationId xmlns:p14="http://schemas.microsoft.com/office/powerpoint/2010/main" val="2609915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 species name, just Tetrahymena sp.</a:t>
            </a:r>
          </a:p>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30</a:t>
            </a:fld>
            <a:endParaRPr lang="en-US"/>
          </a:p>
        </p:txBody>
      </p:sp>
    </p:spTree>
    <p:extLst>
      <p:ext uri="{BB962C8B-B14F-4D97-AF65-F5344CB8AC3E}">
        <p14:creationId xmlns:p14="http://schemas.microsoft.com/office/powerpoint/2010/main" val="729586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cut hypothesis from here, save hypothesis for later</a:t>
            </a:r>
          </a:p>
          <a:p>
            <a:pPr marL="171450" indent="-171450">
              <a:buFont typeface="Arial" panose="020B0604020202020204" pitchFamily="34" charset="0"/>
              <a:buChar char="•"/>
            </a:pPr>
            <a:r>
              <a:rPr lang="en-US" dirty="0"/>
              <a:t>Q; “at what spatial scale do you see variation”</a:t>
            </a:r>
          </a:p>
          <a:p>
            <a:pPr marL="171450" indent="-171450">
              <a:buFont typeface="Arial" panose="020B0604020202020204" pitchFamily="34" charset="0"/>
              <a:buChar char="•"/>
            </a:pPr>
            <a:r>
              <a:rPr lang="en-US" dirty="0"/>
              <a:t>Add figure with concentric circles to help illustrate that</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31</a:t>
            </a:fld>
            <a:endParaRPr lang="en-US"/>
          </a:p>
        </p:txBody>
      </p:sp>
    </p:spTree>
    <p:extLst>
      <p:ext uri="{BB962C8B-B14F-4D97-AF65-F5344CB8AC3E}">
        <p14:creationId xmlns:p14="http://schemas.microsoft.com/office/powerpoint/2010/main" val="2591347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cut hypothesis from here, save hypothesis for later</a:t>
            </a:r>
          </a:p>
          <a:p>
            <a:pPr marL="171450" indent="-171450">
              <a:buFont typeface="Arial" panose="020B0604020202020204" pitchFamily="34" charset="0"/>
              <a:buChar char="•"/>
            </a:pPr>
            <a:r>
              <a:rPr lang="en-US" dirty="0"/>
              <a:t>Q; “at what spatial scale do you see variation”</a:t>
            </a:r>
          </a:p>
          <a:p>
            <a:pPr marL="171450" indent="-171450">
              <a:buFont typeface="Arial" panose="020B0604020202020204" pitchFamily="34" charset="0"/>
              <a:buChar char="•"/>
            </a:pPr>
            <a:r>
              <a:rPr lang="en-US" dirty="0"/>
              <a:t>Add figure with concentric circles to help illustrate that</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32</a:t>
            </a:fld>
            <a:endParaRPr lang="en-US"/>
          </a:p>
        </p:txBody>
      </p:sp>
    </p:spTree>
    <p:extLst>
      <p:ext uri="{BB962C8B-B14F-4D97-AF65-F5344CB8AC3E}">
        <p14:creationId xmlns:p14="http://schemas.microsoft.com/office/powerpoint/2010/main" val="1381052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cut hypothesis from here, save hypothesis for later</a:t>
            </a:r>
          </a:p>
          <a:p>
            <a:pPr marL="171450" indent="-171450">
              <a:buFont typeface="Arial" panose="020B0604020202020204" pitchFamily="34" charset="0"/>
              <a:buChar char="•"/>
            </a:pPr>
            <a:r>
              <a:rPr lang="en-US" dirty="0"/>
              <a:t>Q; “at what spatial scale do you see variation”</a:t>
            </a:r>
          </a:p>
          <a:p>
            <a:pPr marL="171450" indent="-171450">
              <a:buFont typeface="Arial" panose="020B0604020202020204" pitchFamily="34" charset="0"/>
              <a:buChar char="•"/>
            </a:pPr>
            <a:r>
              <a:rPr lang="en-US" dirty="0"/>
              <a:t>Add figure with concentric circles to help illustrate that</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33</a:t>
            </a:fld>
            <a:endParaRPr lang="en-US"/>
          </a:p>
        </p:txBody>
      </p:sp>
    </p:spTree>
    <p:extLst>
      <p:ext uri="{BB962C8B-B14F-4D97-AF65-F5344CB8AC3E}">
        <p14:creationId xmlns:p14="http://schemas.microsoft.com/office/powerpoint/2010/main" val="2502779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cut hypothesis from here, save hypothesis for later</a:t>
            </a:r>
          </a:p>
          <a:p>
            <a:pPr marL="171450" indent="-171450">
              <a:buFont typeface="Arial" panose="020B0604020202020204" pitchFamily="34" charset="0"/>
              <a:buChar char="•"/>
            </a:pPr>
            <a:r>
              <a:rPr lang="en-US" dirty="0"/>
              <a:t>Q; “at what spatial scale do you see variation”</a:t>
            </a:r>
          </a:p>
          <a:p>
            <a:pPr marL="171450" indent="-171450">
              <a:buFont typeface="Arial" panose="020B0604020202020204" pitchFamily="34" charset="0"/>
              <a:buChar char="•"/>
            </a:pPr>
            <a:r>
              <a:rPr lang="en-US" dirty="0"/>
              <a:t>Add figure with concentric circles to help illustrate that</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34</a:t>
            </a:fld>
            <a:endParaRPr lang="en-US"/>
          </a:p>
        </p:txBody>
      </p:sp>
    </p:spTree>
    <p:extLst>
      <p:ext uri="{BB962C8B-B14F-4D97-AF65-F5344CB8AC3E}">
        <p14:creationId xmlns:p14="http://schemas.microsoft.com/office/powerpoint/2010/main" val="208774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cut hypothesis from here, save hypothesis for later</a:t>
            </a:r>
          </a:p>
          <a:p>
            <a:pPr marL="171450" indent="-171450">
              <a:buFont typeface="Arial" panose="020B0604020202020204" pitchFamily="34" charset="0"/>
              <a:buChar char="•"/>
            </a:pPr>
            <a:r>
              <a:rPr lang="en-US" dirty="0"/>
              <a:t>Q; “at what spatial scale do you see variation”</a:t>
            </a:r>
          </a:p>
          <a:p>
            <a:pPr marL="171450" indent="-171450">
              <a:buFont typeface="Arial" panose="020B0604020202020204" pitchFamily="34" charset="0"/>
              <a:buChar char="•"/>
            </a:pPr>
            <a:r>
              <a:rPr lang="en-US" dirty="0"/>
              <a:t>Add figure with concentric circles to help illustrate that</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35</a:t>
            </a:fld>
            <a:endParaRPr lang="en-US"/>
          </a:p>
        </p:txBody>
      </p:sp>
    </p:spTree>
    <p:extLst>
      <p:ext uri="{BB962C8B-B14F-4D97-AF65-F5344CB8AC3E}">
        <p14:creationId xmlns:p14="http://schemas.microsoft.com/office/powerpoint/2010/main" val="351775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room: who’s heard of this idea before?</a:t>
            </a:r>
          </a:p>
          <a:p>
            <a:endParaRPr lang="en-US" dirty="0"/>
          </a:p>
          <a:p>
            <a:r>
              <a:rPr lang="en-US" dirty="0"/>
              <a:t>Die refers to local extinction, which can drastically alter the stability of natural communities</a:t>
            </a:r>
          </a:p>
        </p:txBody>
      </p:sp>
      <p:sp>
        <p:nvSpPr>
          <p:cNvPr id="4" name="Slide Number Placeholder 3"/>
          <p:cNvSpPr>
            <a:spLocks noGrp="1"/>
          </p:cNvSpPr>
          <p:nvPr>
            <p:ph type="sldNum" sz="quarter" idx="5"/>
          </p:nvPr>
        </p:nvSpPr>
        <p:spPr/>
        <p:txBody>
          <a:bodyPr/>
          <a:lstStyle/>
          <a:p>
            <a:fld id="{58C6DC2F-27B9-416A-BA81-4813E6DFD25B}" type="slidenum">
              <a:rPr lang="en-US" smtClean="0"/>
              <a:t>3</a:t>
            </a:fld>
            <a:endParaRPr lang="en-US"/>
          </a:p>
        </p:txBody>
      </p:sp>
    </p:spTree>
    <p:extLst>
      <p:ext uri="{BB962C8B-B14F-4D97-AF65-F5344CB8AC3E}">
        <p14:creationId xmlns:p14="http://schemas.microsoft.com/office/powerpoint/2010/main" val="3116586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cut hypothesis from here, save hypothesis for later</a:t>
            </a:r>
          </a:p>
          <a:p>
            <a:pPr marL="171450" indent="-171450">
              <a:buFont typeface="Arial" panose="020B0604020202020204" pitchFamily="34" charset="0"/>
              <a:buChar char="•"/>
            </a:pPr>
            <a:r>
              <a:rPr lang="en-US" dirty="0"/>
              <a:t>Q; “at what spatial scale do you see variation”</a:t>
            </a:r>
          </a:p>
          <a:p>
            <a:pPr marL="171450" indent="-171450">
              <a:buFont typeface="Arial" panose="020B0604020202020204" pitchFamily="34" charset="0"/>
              <a:buChar char="•"/>
            </a:pPr>
            <a:r>
              <a:rPr lang="en-US" dirty="0"/>
              <a:t>Add figure with concentric circles to help illustrate that</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36</a:t>
            </a:fld>
            <a:endParaRPr lang="en-US"/>
          </a:p>
        </p:txBody>
      </p:sp>
    </p:spTree>
    <p:extLst>
      <p:ext uri="{BB962C8B-B14F-4D97-AF65-F5344CB8AC3E}">
        <p14:creationId xmlns:p14="http://schemas.microsoft.com/office/powerpoint/2010/main" val="4209499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Spend more time here, “here’s the point of all that”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43</a:t>
            </a:fld>
            <a:endParaRPr lang="en-US"/>
          </a:p>
        </p:txBody>
      </p:sp>
    </p:spTree>
    <p:extLst>
      <p:ext uri="{BB962C8B-B14F-4D97-AF65-F5344CB8AC3E}">
        <p14:creationId xmlns:p14="http://schemas.microsoft.com/office/powerpoint/2010/main" val="492320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Justify why you’re asking this question --- what is the population here, because evolution occurs in populations</a:t>
            </a:r>
          </a:p>
          <a:p>
            <a:pPr marL="171450" indent="-171450">
              <a:buFont typeface="Arial" panose="020B0604020202020204" pitchFamily="34" charset="0"/>
              <a:buChar char="•"/>
            </a:pPr>
            <a:r>
              <a:rPr lang="en-US" dirty="0"/>
              <a:t>Maybe here is when you talk about how individuals get from leaf to leaf</a:t>
            </a:r>
          </a:p>
        </p:txBody>
      </p:sp>
      <p:sp>
        <p:nvSpPr>
          <p:cNvPr id="4" name="Slide Number Placeholder 3"/>
          <p:cNvSpPr>
            <a:spLocks noGrp="1"/>
          </p:cNvSpPr>
          <p:nvPr>
            <p:ph type="sldNum" sz="quarter" idx="5"/>
          </p:nvPr>
        </p:nvSpPr>
        <p:spPr/>
        <p:txBody>
          <a:bodyPr/>
          <a:lstStyle/>
          <a:p>
            <a:fld id="{58C6DC2F-27B9-416A-BA81-4813E6DFD25B}" type="slidenum">
              <a:rPr lang="en-US" smtClean="0"/>
              <a:t>44</a:t>
            </a:fld>
            <a:endParaRPr lang="en-US"/>
          </a:p>
        </p:txBody>
      </p:sp>
    </p:spTree>
    <p:extLst>
      <p:ext uri="{BB962C8B-B14F-4D97-AF65-F5344CB8AC3E}">
        <p14:creationId xmlns:p14="http://schemas.microsoft.com/office/powerpoint/2010/main" val="3219524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growth chambers</a:t>
            </a:r>
          </a:p>
        </p:txBody>
      </p:sp>
      <p:sp>
        <p:nvSpPr>
          <p:cNvPr id="4" name="Slide Number Placeholder 3"/>
          <p:cNvSpPr>
            <a:spLocks noGrp="1"/>
          </p:cNvSpPr>
          <p:nvPr>
            <p:ph type="sldNum" sz="quarter" idx="5"/>
          </p:nvPr>
        </p:nvSpPr>
        <p:spPr/>
        <p:txBody>
          <a:bodyPr/>
          <a:lstStyle/>
          <a:p>
            <a:fld id="{58C6DC2F-27B9-416A-BA81-4813E6DFD25B}" type="slidenum">
              <a:rPr lang="en-US" smtClean="0"/>
              <a:t>45</a:t>
            </a:fld>
            <a:endParaRPr lang="en-US"/>
          </a:p>
        </p:txBody>
      </p:sp>
    </p:spTree>
    <p:extLst>
      <p:ext uri="{BB962C8B-B14F-4D97-AF65-F5344CB8AC3E}">
        <p14:creationId xmlns:p14="http://schemas.microsoft.com/office/powerpoint/2010/main" val="3240416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Remove opacity circles and just add one circle “ o -&gt; n = 3”</a:t>
            </a:r>
          </a:p>
          <a:p>
            <a:pPr marL="171450" indent="-171450">
              <a:buFont typeface="Arial" panose="020B0604020202020204" pitchFamily="34" charset="0"/>
              <a:buChar char="•"/>
            </a:pPr>
            <a:r>
              <a:rPr lang="en-US" dirty="0"/>
              <a:t>Reaction norms!</a:t>
            </a:r>
          </a:p>
          <a:p>
            <a:pPr marL="628650" lvl="1" indent="-171450">
              <a:buFont typeface="Arial" panose="020B0604020202020204" pitchFamily="34" charset="0"/>
              <a:buChar char="•"/>
            </a:pPr>
            <a:r>
              <a:rPr lang="en-US" dirty="0"/>
              <a:t>3-5 </a:t>
            </a:r>
            <a:r>
              <a:rPr lang="en-US" dirty="0" err="1"/>
              <a:t>genotyes</a:t>
            </a:r>
            <a:r>
              <a:rPr lang="en-US" dirty="0"/>
              <a:t>: some don’t change, some increase, some decrease</a:t>
            </a:r>
          </a:p>
          <a:p>
            <a:pPr marL="628650" lvl="1" indent="-171450">
              <a:buFont typeface="Arial" panose="020B0604020202020204" pitchFamily="34" charset="0"/>
              <a:buChar char="•"/>
            </a:pPr>
            <a:r>
              <a:rPr lang="en-US" dirty="0"/>
              <a:t>How does their fitness change</a:t>
            </a:r>
          </a:p>
          <a:p>
            <a:pPr marL="171450" lvl="0" indent="-171450">
              <a:buFont typeface="Arial" panose="020B0604020202020204" pitchFamily="34" charset="0"/>
              <a:buChar char="•"/>
            </a:pPr>
            <a:r>
              <a:rPr lang="en-US" dirty="0"/>
              <a:t>Price </a:t>
            </a:r>
            <a:r>
              <a:rPr lang="en-US" dirty="0" err="1"/>
              <a:t>equatoion</a:t>
            </a:r>
            <a:endParaRPr lang="en-US" dirty="0"/>
          </a:p>
          <a:p>
            <a:pPr marL="628650" lvl="1" indent="-171450">
              <a:buFont typeface="Arial" panose="020B0604020202020204" pitchFamily="34" charset="0"/>
              <a:buChar char="•"/>
            </a:pPr>
            <a:r>
              <a:rPr lang="en-US" dirty="0"/>
              <a:t>Plastic responses from adaptive responses</a:t>
            </a:r>
          </a:p>
          <a:p>
            <a:pPr marL="628650" lvl="1" indent="-171450">
              <a:buFont typeface="Arial" panose="020B0604020202020204" pitchFamily="34" charset="0"/>
              <a:buChar char="•"/>
            </a:pPr>
            <a:r>
              <a:rPr lang="en-US" dirty="0"/>
              <a:t>May partition plastic responses from adaptive responses</a:t>
            </a:r>
          </a:p>
          <a:p>
            <a:pPr marL="628650" lvl="1" indent="-171450">
              <a:buFont typeface="Arial" panose="020B0604020202020204" pitchFamily="34" charset="0"/>
              <a:buChar char="•"/>
            </a:pPr>
            <a:r>
              <a:rPr lang="en-US" dirty="0"/>
              <a:t>Underused methodology I’d like to give a shot</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46</a:t>
            </a:fld>
            <a:endParaRPr lang="en-US"/>
          </a:p>
        </p:txBody>
      </p:sp>
    </p:spTree>
    <p:extLst>
      <p:ext uri="{BB962C8B-B14F-4D97-AF65-F5344CB8AC3E}">
        <p14:creationId xmlns:p14="http://schemas.microsoft.com/office/powerpoint/2010/main" val="2162750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52</a:t>
            </a:fld>
            <a:endParaRPr lang="en-US"/>
          </a:p>
        </p:txBody>
      </p:sp>
    </p:spTree>
    <p:extLst>
      <p:ext uri="{BB962C8B-B14F-4D97-AF65-F5344CB8AC3E}">
        <p14:creationId xmlns:p14="http://schemas.microsoft.com/office/powerpoint/2010/main" val="224261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 sure to mention that all of these comparisons will be done in the ambient temperatures as well</a:t>
            </a:r>
          </a:p>
          <a:p>
            <a:pPr marL="171450" indent="-171450">
              <a:buFont typeface="Arial" panose="020B0604020202020204" pitchFamily="34" charset="0"/>
              <a:buChar char="•"/>
            </a:pPr>
            <a:r>
              <a:rPr lang="en-US" dirty="0"/>
              <a:t>Does evolution change competitive ability in stressful environment, and in ambient environment</a:t>
            </a:r>
          </a:p>
          <a:p>
            <a:pPr marL="171450" indent="-171450">
              <a:buFont typeface="Arial" panose="020B0604020202020204" pitchFamily="34" charset="0"/>
              <a:buChar char="•"/>
            </a:pPr>
            <a:r>
              <a:rPr lang="en-US" dirty="0"/>
              <a:t>Redesign figure with evolutionary history reflected more clearly on the right side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54</a:t>
            </a:fld>
            <a:endParaRPr lang="en-US"/>
          </a:p>
        </p:txBody>
      </p:sp>
    </p:spTree>
    <p:extLst>
      <p:ext uri="{BB962C8B-B14F-4D97-AF65-F5344CB8AC3E}">
        <p14:creationId xmlns:p14="http://schemas.microsoft.com/office/powerpoint/2010/main" val="2517604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3 way interaction would be the most interesting result:</a:t>
            </a:r>
          </a:p>
          <a:p>
            <a:pPr marL="628650" lvl="1" indent="-171450">
              <a:buFont typeface="Arial" panose="020B0604020202020204" pitchFamily="34" charset="0"/>
              <a:buChar char="•"/>
            </a:pPr>
            <a:r>
              <a:rPr lang="en-US" dirty="0"/>
              <a:t>The strength of the two-way interaction depends on something else</a:t>
            </a:r>
          </a:p>
          <a:p>
            <a:pPr marL="171450" lvl="0" indent="-171450">
              <a:buFont typeface="Arial" panose="020B0604020202020204" pitchFamily="34" charset="0"/>
              <a:buChar char="•"/>
            </a:pPr>
            <a:r>
              <a:rPr lang="en-US" dirty="0"/>
              <a:t>Evolution by competition interaction would mean evolution affects your competitive ability</a:t>
            </a:r>
          </a:p>
          <a:p>
            <a:pPr marL="171450" lvl="0" indent="-171450">
              <a:buFont typeface="Arial" panose="020B0604020202020204" pitchFamily="34" charset="0"/>
              <a:buChar char="•"/>
            </a:pPr>
            <a:r>
              <a:rPr lang="en-US" dirty="0"/>
              <a:t>A three-way interaction would be the extent to which evolution effects your competitive ability depends on your evolutionary history of temperature</a:t>
            </a:r>
          </a:p>
          <a:p>
            <a:pPr marL="171450" lvl="0" indent="-171450">
              <a:buFont typeface="Arial" panose="020B0604020202020204" pitchFamily="34" charset="0"/>
              <a:buChar char="•"/>
            </a:pPr>
            <a:r>
              <a:rPr lang="en-US" dirty="0"/>
              <a:t>Spend a little time on path analysis</a:t>
            </a:r>
          </a:p>
          <a:p>
            <a:pPr marL="171450" lvl="0" indent="-171450">
              <a:buFont typeface="Arial" panose="020B0604020202020204" pitchFamily="34" charset="0"/>
              <a:buChar char="•"/>
            </a:pPr>
            <a:r>
              <a:rPr lang="en-US" dirty="0"/>
              <a:t>Table describing possible interactions from ANOVA results that would answer specific questions (2.1 and 2.2 questions)</a:t>
            </a:r>
          </a:p>
          <a:p>
            <a:pPr marL="171450" lvl="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59</a:t>
            </a:fld>
            <a:endParaRPr lang="en-US"/>
          </a:p>
        </p:txBody>
      </p:sp>
    </p:spTree>
    <p:extLst>
      <p:ext uri="{BB962C8B-B14F-4D97-AF65-F5344CB8AC3E}">
        <p14:creationId xmlns:p14="http://schemas.microsoft.com/office/powerpoint/2010/main" val="244280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60</a:t>
            </a:fld>
            <a:endParaRPr lang="en-US"/>
          </a:p>
        </p:txBody>
      </p:sp>
    </p:spTree>
    <p:extLst>
      <p:ext uri="{BB962C8B-B14F-4D97-AF65-F5344CB8AC3E}">
        <p14:creationId xmlns:p14="http://schemas.microsoft.com/office/powerpoint/2010/main" val="1284243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61</a:t>
            </a:fld>
            <a:endParaRPr lang="en-US"/>
          </a:p>
        </p:txBody>
      </p:sp>
    </p:spTree>
    <p:extLst>
      <p:ext uri="{BB962C8B-B14F-4D97-AF65-F5344CB8AC3E}">
        <p14:creationId xmlns:p14="http://schemas.microsoft.com/office/powerpoint/2010/main" val="128736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is a commonly documented pattern by which populations overcome rapid change.</a:t>
            </a:r>
          </a:p>
          <a:p>
            <a:r>
              <a:rPr lang="en-US" dirty="0"/>
              <a:t>Here we can see a map of </a:t>
            </a:r>
            <a:r>
              <a:rPr lang="en-US" b="1" dirty="0"/>
              <a:t>white ash </a:t>
            </a:r>
            <a:r>
              <a:rPr lang="en-US" dirty="0"/>
              <a:t>populations in the 1970s in light purple, and in 2015 in dark purple. Note the  upward trend as southern populations, and populations at lower elevations, experience declines or local extinction, while populations </a:t>
            </a:r>
            <a:r>
              <a:rPr lang="en-US" dirty="0" err="1"/>
              <a:t>ine</a:t>
            </a:r>
            <a:r>
              <a:rPr lang="en-US" dirty="0"/>
              <a:t> north persist, and even some new populations emerge outside the previous range.</a:t>
            </a:r>
          </a:p>
        </p:txBody>
      </p:sp>
      <p:sp>
        <p:nvSpPr>
          <p:cNvPr id="4" name="Slide Number Placeholder 3"/>
          <p:cNvSpPr>
            <a:spLocks noGrp="1"/>
          </p:cNvSpPr>
          <p:nvPr>
            <p:ph type="sldNum" sz="quarter" idx="5"/>
          </p:nvPr>
        </p:nvSpPr>
        <p:spPr/>
        <p:txBody>
          <a:bodyPr/>
          <a:lstStyle/>
          <a:p>
            <a:fld id="{58C6DC2F-27B9-416A-BA81-4813E6DFD25B}" type="slidenum">
              <a:rPr lang="en-US" smtClean="0"/>
              <a:t>4</a:t>
            </a:fld>
            <a:endParaRPr lang="en-US"/>
          </a:p>
        </p:txBody>
      </p:sp>
    </p:spTree>
    <p:extLst>
      <p:ext uri="{BB962C8B-B14F-4D97-AF65-F5344CB8AC3E}">
        <p14:creationId xmlns:p14="http://schemas.microsoft.com/office/powerpoint/2010/main" val="1209931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Change this to be “big picture” and use the space to acknowledge that communities are complicated, and how and why these results may be important</a:t>
            </a:r>
          </a:p>
        </p:txBody>
      </p:sp>
      <p:sp>
        <p:nvSpPr>
          <p:cNvPr id="4" name="Slide Number Placeholder 3"/>
          <p:cNvSpPr>
            <a:spLocks noGrp="1"/>
          </p:cNvSpPr>
          <p:nvPr>
            <p:ph type="sldNum" sz="quarter" idx="5"/>
          </p:nvPr>
        </p:nvSpPr>
        <p:spPr/>
        <p:txBody>
          <a:bodyPr/>
          <a:lstStyle/>
          <a:p>
            <a:fld id="{58C6DC2F-27B9-416A-BA81-4813E6DFD25B}" type="slidenum">
              <a:rPr lang="en-US" smtClean="0"/>
              <a:t>63</a:t>
            </a:fld>
            <a:endParaRPr lang="en-US"/>
          </a:p>
        </p:txBody>
      </p:sp>
    </p:spTree>
    <p:extLst>
      <p:ext uri="{BB962C8B-B14F-4D97-AF65-F5344CB8AC3E}">
        <p14:creationId xmlns:p14="http://schemas.microsoft.com/office/powerpoint/2010/main" val="935004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3 way interaction would be the most interesting result:</a:t>
            </a:r>
          </a:p>
          <a:p>
            <a:pPr marL="628650" lvl="1" indent="-171450">
              <a:buFont typeface="Arial" panose="020B0604020202020204" pitchFamily="34" charset="0"/>
              <a:buChar char="•"/>
            </a:pPr>
            <a:r>
              <a:rPr lang="en-US" dirty="0"/>
              <a:t>The strength of the two-way interaction depends on something else</a:t>
            </a:r>
          </a:p>
          <a:p>
            <a:pPr marL="171450" lvl="0" indent="-171450">
              <a:buFont typeface="Arial" panose="020B0604020202020204" pitchFamily="34" charset="0"/>
              <a:buChar char="•"/>
            </a:pPr>
            <a:r>
              <a:rPr lang="en-US" dirty="0"/>
              <a:t>Evolution by competition interaction would mean evolution affects your competitive ability</a:t>
            </a:r>
          </a:p>
          <a:p>
            <a:pPr marL="171450" lvl="0" indent="-171450">
              <a:buFont typeface="Arial" panose="020B0604020202020204" pitchFamily="34" charset="0"/>
              <a:buChar char="•"/>
            </a:pPr>
            <a:r>
              <a:rPr lang="en-US" dirty="0"/>
              <a:t>A three-way interaction would be the extent to which evolution effects your competitive ability depends on your evolutionary history of temperature</a:t>
            </a:r>
          </a:p>
          <a:p>
            <a:pPr marL="171450" lvl="0" indent="-171450">
              <a:buFont typeface="Arial" panose="020B0604020202020204" pitchFamily="34" charset="0"/>
              <a:buChar char="•"/>
            </a:pPr>
            <a:r>
              <a:rPr lang="en-US" dirty="0"/>
              <a:t>Spend a little time on path analysis</a:t>
            </a:r>
          </a:p>
          <a:p>
            <a:pPr marL="171450" lvl="0" indent="-171450">
              <a:buFont typeface="Arial" panose="020B0604020202020204" pitchFamily="34" charset="0"/>
              <a:buChar char="•"/>
            </a:pPr>
            <a:r>
              <a:rPr lang="en-US" dirty="0"/>
              <a:t>Table describing possible interactions from ANOVA results that would answer specific questions (2.1 and 2.2 questions)</a:t>
            </a:r>
          </a:p>
          <a:p>
            <a:pPr marL="171450" lvl="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68</a:t>
            </a:fld>
            <a:endParaRPr lang="en-US"/>
          </a:p>
        </p:txBody>
      </p:sp>
    </p:spTree>
    <p:extLst>
      <p:ext uri="{BB962C8B-B14F-4D97-AF65-F5344CB8AC3E}">
        <p14:creationId xmlns:p14="http://schemas.microsoft.com/office/powerpoint/2010/main" val="191172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this figure, expand the graph on the previous slide to include the five concentrations of bacteria as resource availability</a:t>
            </a:r>
          </a:p>
        </p:txBody>
      </p:sp>
      <p:sp>
        <p:nvSpPr>
          <p:cNvPr id="4" name="Slide Number Placeholder 3"/>
          <p:cNvSpPr>
            <a:spLocks noGrp="1"/>
          </p:cNvSpPr>
          <p:nvPr>
            <p:ph type="sldNum" sz="quarter" idx="5"/>
          </p:nvPr>
        </p:nvSpPr>
        <p:spPr/>
        <p:txBody>
          <a:bodyPr/>
          <a:lstStyle/>
          <a:p>
            <a:fld id="{58C6DC2F-27B9-416A-BA81-4813E6DFD25B}" type="slidenum">
              <a:rPr lang="en-US" smtClean="0"/>
              <a:t>69</a:t>
            </a:fld>
            <a:endParaRPr lang="en-US"/>
          </a:p>
        </p:txBody>
      </p:sp>
    </p:spTree>
    <p:extLst>
      <p:ext uri="{BB962C8B-B14F-4D97-AF65-F5344CB8AC3E}">
        <p14:creationId xmlns:p14="http://schemas.microsoft.com/office/powerpoint/2010/main" val="306060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see these trends in mammals like Franklin’s ground squirrel, and can predict based on climate models how its range is likely to be pushed further north over the next 50 years.</a:t>
            </a:r>
          </a:p>
          <a:p>
            <a:endParaRPr lang="en-US" dirty="0"/>
          </a:p>
          <a:p>
            <a:r>
              <a:rPr lang="en-US" dirty="0"/>
              <a:t>Split figure into 1 half with gif, the other half with static final image</a:t>
            </a:r>
          </a:p>
        </p:txBody>
      </p:sp>
      <p:sp>
        <p:nvSpPr>
          <p:cNvPr id="4" name="Slide Number Placeholder 3"/>
          <p:cNvSpPr>
            <a:spLocks noGrp="1"/>
          </p:cNvSpPr>
          <p:nvPr>
            <p:ph type="sldNum" sz="quarter" idx="5"/>
          </p:nvPr>
        </p:nvSpPr>
        <p:spPr/>
        <p:txBody>
          <a:bodyPr/>
          <a:lstStyle/>
          <a:p>
            <a:fld id="{58C6DC2F-27B9-416A-BA81-4813E6DFD25B}" type="slidenum">
              <a:rPr lang="en-US" smtClean="0"/>
              <a:t>6</a:t>
            </a:fld>
            <a:endParaRPr lang="en-US"/>
          </a:p>
        </p:txBody>
      </p:sp>
    </p:spTree>
    <p:extLst>
      <p:ext uri="{BB962C8B-B14F-4D97-AF65-F5344CB8AC3E}">
        <p14:creationId xmlns:p14="http://schemas.microsoft.com/office/powerpoint/2010/main" val="275996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species and populations of species are particularly ill-equipped to shift their range fast enough to escape rapid climate change. </a:t>
            </a:r>
          </a:p>
          <a:p>
            <a:r>
              <a:rPr lang="en-US" dirty="0"/>
              <a:t>Some are pressured by habitat fragmentation; others simply lack the dispersal capability.</a:t>
            </a:r>
          </a:p>
          <a:p>
            <a:r>
              <a:rPr lang="en-US" dirty="0"/>
              <a:t>Few, like the mountain pika, will find protection in refugia, but these refugia are fragile and temporary.</a:t>
            </a:r>
          </a:p>
        </p:txBody>
      </p:sp>
      <p:sp>
        <p:nvSpPr>
          <p:cNvPr id="4" name="Slide Number Placeholder 3"/>
          <p:cNvSpPr>
            <a:spLocks noGrp="1"/>
          </p:cNvSpPr>
          <p:nvPr>
            <p:ph type="sldNum" sz="quarter" idx="5"/>
          </p:nvPr>
        </p:nvSpPr>
        <p:spPr/>
        <p:txBody>
          <a:bodyPr/>
          <a:lstStyle/>
          <a:p>
            <a:fld id="{58C6DC2F-27B9-416A-BA81-4813E6DFD25B}" type="slidenum">
              <a:rPr lang="en-US" smtClean="0"/>
              <a:t>7</a:t>
            </a:fld>
            <a:endParaRPr lang="en-US"/>
          </a:p>
        </p:txBody>
      </p:sp>
    </p:spTree>
    <p:extLst>
      <p:ext uri="{BB962C8B-B14F-4D97-AF65-F5344CB8AC3E}">
        <p14:creationId xmlns:p14="http://schemas.microsoft.com/office/powerpoint/2010/main" val="1877544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this, to avoid local extinction, populations may be left with only one option: adapt, or better put, change something about themselves either behaviorally or through physical trait changes to tolerate rapid climate change</a:t>
            </a:r>
          </a:p>
        </p:txBody>
      </p:sp>
      <p:sp>
        <p:nvSpPr>
          <p:cNvPr id="4" name="Slide Number Placeholder 3"/>
          <p:cNvSpPr>
            <a:spLocks noGrp="1"/>
          </p:cNvSpPr>
          <p:nvPr>
            <p:ph type="sldNum" sz="quarter" idx="5"/>
          </p:nvPr>
        </p:nvSpPr>
        <p:spPr/>
        <p:txBody>
          <a:bodyPr/>
          <a:lstStyle/>
          <a:p>
            <a:fld id="{58C6DC2F-27B9-416A-BA81-4813E6DFD25B}" type="slidenum">
              <a:rPr lang="en-US" smtClean="0"/>
              <a:t>8</a:t>
            </a:fld>
            <a:endParaRPr lang="en-US"/>
          </a:p>
        </p:txBody>
      </p:sp>
    </p:spTree>
    <p:extLst>
      <p:ext uri="{BB962C8B-B14F-4D97-AF65-F5344CB8AC3E}">
        <p14:creationId xmlns:p14="http://schemas.microsoft.com/office/powerpoint/2010/main" val="2390993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changes in trait, or phenotypic changes, can occur via two pathways: </a:t>
            </a:r>
          </a:p>
          <a:p>
            <a:r>
              <a:rPr lang="en-US" dirty="0"/>
              <a:t>plastically through phenotypic plasticity, which acts on the individual over the course of a single generation, or</a:t>
            </a:r>
          </a:p>
          <a:p>
            <a:r>
              <a:rPr lang="en-US" dirty="0"/>
              <a:t>Genetically, through adaptation, where selection for better adapted individuals will change what trait alleles are present in a population</a:t>
            </a:r>
          </a:p>
          <a:p>
            <a:endParaRPr lang="en-US" dirty="0"/>
          </a:p>
          <a:p>
            <a:pPr marL="171450" indent="-171450">
              <a:buFont typeface="Arial" panose="020B0604020202020204" pitchFamily="34" charset="0"/>
              <a:buChar char="•"/>
            </a:pPr>
            <a:r>
              <a:rPr lang="en-US" dirty="0"/>
              <a:t>Better illustration of larvae</a:t>
            </a:r>
          </a:p>
          <a:p>
            <a:pPr marL="171450" indent="-171450">
              <a:buFont typeface="Arial" panose="020B0604020202020204" pitchFamily="34" charset="0"/>
              <a:buChar char="•"/>
            </a:pPr>
            <a:r>
              <a:rPr lang="en-US" dirty="0"/>
              <a:t>Include pic of short/long arm larvae</a:t>
            </a:r>
          </a:p>
        </p:txBody>
      </p:sp>
      <p:sp>
        <p:nvSpPr>
          <p:cNvPr id="4" name="Slide Number Placeholder 3"/>
          <p:cNvSpPr>
            <a:spLocks noGrp="1"/>
          </p:cNvSpPr>
          <p:nvPr>
            <p:ph type="sldNum" sz="quarter" idx="5"/>
          </p:nvPr>
        </p:nvSpPr>
        <p:spPr/>
        <p:txBody>
          <a:bodyPr/>
          <a:lstStyle/>
          <a:p>
            <a:fld id="{58C6DC2F-27B9-416A-BA81-4813E6DFD25B}" type="slidenum">
              <a:rPr lang="en-US" smtClean="0"/>
              <a:t>9</a:t>
            </a:fld>
            <a:endParaRPr lang="en-US"/>
          </a:p>
        </p:txBody>
      </p:sp>
    </p:spTree>
    <p:extLst>
      <p:ext uri="{BB962C8B-B14F-4D97-AF65-F5344CB8AC3E}">
        <p14:creationId xmlns:p14="http://schemas.microsoft.com/office/powerpoint/2010/main" val="3987675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Practice narrative flow here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10</a:t>
            </a:fld>
            <a:endParaRPr lang="en-US"/>
          </a:p>
        </p:txBody>
      </p:sp>
    </p:spTree>
    <p:extLst>
      <p:ext uri="{BB962C8B-B14F-4D97-AF65-F5344CB8AC3E}">
        <p14:creationId xmlns:p14="http://schemas.microsoft.com/office/powerpoint/2010/main" val="283786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Change evolution example to the same high/low food plasticity example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58C6DC2F-27B9-416A-BA81-4813E6DFD25B}" type="slidenum">
              <a:rPr lang="en-US" smtClean="0"/>
              <a:t>11</a:t>
            </a:fld>
            <a:endParaRPr lang="en-US"/>
          </a:p>
        </p:txBody>
      </p:sp>
    </p:spTree>
    <p:extLst>
      <p:ext uri="{BB962C8B-B14F-4D97-AF65-F5344CB8AC3E}">
        <p14:creationId xmlns:p14="http://schemas.microsoft.com/office/powerpoint/2010/main" val="1237565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5DDA4-7702-6916-3B0C-A724CD5B0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0AA6E0-858F-2581-D70F-14FADD231A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CA2F75-0422-C393-9A1F-743066C17EBC}"/>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5" name="Footer Placeholder 4">
            <a:extLst>
              <a:ext uri="{FF2B5EF4-FFF2-40B4-BE49-F238E27FC236}">
                <a16:creationId xmlns:a16="http://schemas.microsoft.com/office/drawing/2014/main" id="{1BC0A10C-2590-69CB-A387-1B7FC929F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7BB90-0BA1-63A7-6876-9F43E84C69F3}"/>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260058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2F8E1-A799-BAE7-BB76-E8BD1B2BF0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EE1EA8-7D4D-D7BB-65F9-7FE5C076DA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E2DE37-AEBA-5C03-A4E9-3CDD5EC858AB}"/>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5" name="Footer Placeholder 4">
            <a:extLst>
              <a:ext uri="{FF2B5EF4-FFF2-40B4-BE49-F238E27FC236}">
                <a16:creationId xmlns:a16="http://schemas.microsoft.com/office/drawing/2014/main" id="{D33C72A8-D967-1C88-E657-59B2109E9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C09BE-7FFF-73B0-2349-B81CEBC71111}"/>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3010630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E153-8877-F00D-557A-DD5183958C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4747E7-5116-806C-8E48-89EFFB7285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BE3A8-A761-B4E0-561F-B8CDD806122D}"/>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5" name="Footer Placeholder 4">
            <a:extLst>
              <a:ext uri="{FF2B5EF4-FFF2-40B4-BE49-F238E27FC236}">
                <a16:creationId xmlns:a16="http://schemas.microsoft.com/office/drawing/2014/main" id="{1435A19D-B17B-1384-D3EE-7FBF75688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5AC23-FA23-44BF-B970-D83E2BEA2B0C}"/>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42882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9C2D-507F-E71A-9BBF-19EE4CD03C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A4FD74-8136-FF54-E115-E3F4A244C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E96AE-DD9F-E328-EE77-C1CF04BF2311}"/>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5" name="Footer Placeholder 4">
            <a:extLst>
              <a:ext uri="{FF2B5EF4-FFF2-40B4-BE49-F238E27FC236}">
                <a16:creationId xmlns:a16="http://schemas.microsoft.com/office/drawing/2014/main" id="{E23FE772-4EF4-9DA6-74C2-9BA73763F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7D33-5231-9864-4F3E-E7B67FC9D5F8}"/>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1463700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0150-F956-58A2-9372-1BE7AAE425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F25C71-4773-3E95-8A0E-B3DE4FBD18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0D9088-31B5-700E-DA6E-6006DD3E7966}"/>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5" name="Footer Placeholder 4">
            <a:extLst>
              <a:ext uri="{FF2B5EF4-FFF2-40B4-BE49-F238E27FC236}">
                <a16:creationId xmlns:a16="http://schemas.microsoft.com/office/drawing/2014/main" id="{961DC4A6-3721-C8D9-7343-199949C0A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29C999-6280-5636-C19F-7CE77D841526}"/>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103933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C0C36-3F2F-5297-86EA-B57AE7CF84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272FEF-B188-5292-1A04-E4DF6289DC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606944-3726-739E-AD9A-EAB2066D0F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D94BE0-5A33-C9CD-A8A2-2A88668DA494}"/>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6" name="Footer Placeholder 5">
            <a:extLst>
              <a:ext uri="{FF2B5EF4-FFF2-40B4-BE49-F238E27FC236}">
                <a16:creationId xmlns:a16="http://schemas.microsoft.com/office/drawing/2014/main" id="{4ACDE297-6977-5E84-B613-53AE63A2BD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A56437-6090-E52C-ECC2-F113194ED1DE}"/>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1208463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8093-B2E0-D8F0-05F6-E6FA450E9F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29183C-5710-294D-1D7F-DBAD79372A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5EDFB-98F6-8A04-86B9-AC50889AEE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191C21-FAAE-8E03-8B29-DFAE48914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832360-C079-E35F-8586-9F6D3BD030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603E96-5886-4858-8649-020138812852}"/>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8" name="Footer Placeholder 7">
            <a:extLst>
              <a:ext uri="{FF2B5EF4-FFF2-40B4-BE49-F238E27FC236}">
                <a16:creationId xmlns:a16="http://schemas.microsoft.com/office/drawing/2014/main" id="{BE2AEDCE-FB21-7FCC-2E7E-863BBCBD02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E56D69-77B0-152E-833C-FE8DE5122A4E}"/>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369376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33EC1-805A-921E-722D-F6A93B5907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02C1D9-CAC4-AC90-0F64-55C2C464267D}"/>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4" name="Footer Placeholder 3">
            <a:extLst>
              <a:ext uri="{FF2B5EF4-FFF2-40B4-BE49-F238E27FC236}">
                <a16:creationId xmlns:a16="http://schemas.microsoft.com/office/drawing/2014/main" id="{E3F21032-E8CE-84B7-6A6E-A9E4BA2C5F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656A3C-2BC1-FCF2-AAC7-BE8F2F2FCF42}"/>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385555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9BA7DB-7938-1476-52F6-4D1F2FE81121}"/>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3" name="Footer Placeholder 2">
            <a:extLst>
              <a:ext uri="{FF2B5EF4-FFF2-40B4-BE49-F238E27FC236}">
                <a16:creationId xmlns:a16="http://schemas.microsoft.com/office/drawing/2014/main" id="{92327876-0336-EF51-9174-35555800BE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19787-928A-5007-7085-E85383627D9C}"/>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401123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691B-4F16-82CA-7F29-AE9AAF2DA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5501AD-80A7-F82C-33FC-F634F4DD1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1857BB-DD42-7786-FCB3-679FED91B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075E77-3373-244F-F733-9B306183BA06}"/>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6" name="Footer Placeholder 5">
            <a:extLst>
              <a:ext uri="{FF2B5EF4-FFF2-40B4-BE49-F238E27FC236}">
                <a16:creationId xmlns:a16="http://schemas.microsoft.com/office/drawing/2014/main" id="{1D3DDF93-E4F7-850A-EA92-3EE59A475E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5E454B-0C8F-8E55-2134-20B13126D91C}"/>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4039939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37D8-3EDD-82EE-027D-5AC6CE0EEB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748F71-FDD5-F5FC-B71D-43AA2AE438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23F45D-84B4-F819-B558-57AEDFFDC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F2FBB-4768-0FBB-6175-2FE5B8222E93}"/>
              </a:ext>
            </a:extLst>
          </p:cNvPr>
          <p:cNvSpPr>
            <a:spLocks noGrp="1"/>
          </p:cNvSpPr>
          <p:nvPr>
            <p:ph type="dt" sz="half" idx="10"/>
          </p:nvPr>
        </p:nvSpPr>
        <p:spPr/>
        <p:txBody>
          <a:bodyPr/>
          <a:lstStyle/>
          <a:p>
            <a:fld id="{FE52BEEB-0A90-49F0-8FD0-CFA8E3D9A2F0}" type="datetimeFigureOut">
              <a:rPr lang="en-US" smtClean="0"/>
              <a:t>6/20/2025</a:t>
            </a:fld>
            <a:endParaRPr lang="en-US"/>
          </a:p>
        </p:txBody>
      </p:sp>
      <p:sp>
        <p:nvSpPr>
          <p:cNvPr id="6" name="Footer Placeholder 5">
            <a:extLst>
              <a:ext uri="{FF2B5EF4-FFF2-40B4-BE49-F238E27FC236}">
                <a16:creationId xmlns:a16="http://schemas.microsoft.com/office/drawing/2014/main" id="{26800400-9305-0580-9533-31411B2CD8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84DE9-FD84-DFE9-E268-DFE4B3F87ECB}"/>
              </a:ext>
            </a:extLst>
          </p:cNvPr>
          <p:cNvSpPr>
            <a:spLocks noGrp="1"/>
          </p:cNvSpPr>
          <p:nvPr>
            <p:ph type="sldNum" sz="quarter" idx="12"/>
          </p:nvPr>
        </p:nvSpPr>
        <p:spPr/>
        <p:txBody>
          <a:bodyPr/>
          <a:lstStyle/>
          <a:p>
            <a:fld id="{0C5AA95D-C66D-4FCE-B55C-5C8F754C5AFF}" type="slidenum">
              <a:rPr lang="en-US" smtClean="0"/>
              <a:t>‹#›</a:t>
            </a:fld>
            <a:endParaRPr lang="en-US"/>
          </a:p>
        </p:txBody>
      </p:sp>
    </p:spTree>
    <p:extLst>
      <p:ext uri="{BB962C8B-B14F-4D97-AF65-F5344CB8AC3E}">
        <p14:creationId xmlns:p14="http://schemas.microsoft.com/office/powerpoint/2010/main" val="1849643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6FE2E9-B109-5459-E5BB-9399323EC4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D8EB0D-E56B-7490-5F8E-1A957D55E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11AF2-1459-BE39-FACF-EE1CB1F4C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52BEEB-0A90-49F0-8FD0-CFA8E3D9A2F0}" type="datetimeFigureOut">
              <a:rPr lang="en-US" smtClean="0"/>
              <a:t>6/20/2025</a:t>
            </a:fld>
            <a:endParaRPr lang="en-US"/>
          </a:p>
        </p:txBody>
      </p:sp>
      <p:sp>
        <p:nvSpPr>
          <p:cNvPr id="5" name="Footer Placeholder 4">
            <a:extLst>
              <a:ext uri="{FF2B5EF4-FFF2-40B4-BE49-F238E27FC236}">
                <a16:creationId xmlns:a16="http://schemas.microsoft.com/office/drawing/2014/main" id="{34C6E195-2C8F-EE4A-8741-80C0C42314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658EFA5-5DA8-77A9-FA1E-D29312028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C5AA95D-C66D-4FCE-B55C-5C8F754C5AFF}" type="slidenum">
              <a:rPr lang="en-US" smtClean="0"/>
              <a:t>‹#›</a:t>
            </a:fld>
            <a:endParaRPr lang="en-US"/>
          </a:p>
        </p:txBody>
      </p:sp>
    </p:spTree>
    <p:extLst>
      <p:ext uri="{BB962C8B-B14F-4D97-AF65-F5344CB8AC3E}">
        <p14:creationId xmlns:p14="http://schemas.microsoft.com/office/powerpoint/2010/main" val="3324084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4.png"/><Relationship Id="rId18" Type="http://schemas.microsoft.com/office/2007/relationships/hdphoto" Target="../media/hdphoto6.wdp"/><Relationship Id="rId3" Type="http://schemas.openxmlformats.org/officeDocument/2006/relationships/image" Target="../media/image37.png"/><Relationship Id="rId7" Type="http://schemas.microsoft.com/office/2007/relationships/hdphoto" Target="../media/hdphoto2.wdp"/><Relationship Id="rId12" Type="http://schemas.openxmlformats.org/officeDocument/2006/relationships/image" Target="../media/image43.jpeg"/><Relationship Id="rId17" Type="http://schemas.openxmlformats.org/officeDocument/2006/relationships/image" Target="../media/image46.png"/><Relationship Id="rId2" Type="http://schemas.openxmlformats.org/officeDocument/2006/relationships/image" Target="../media/image34.jpeg"/><Relationship Id="rId16" Type="http://schemas.microsoft.com/office/2007/relationships/hdphoto" Target="../media/hdphoto5.wdp"/><Relationship Id="rId1" Type="http://schemas.openxmlformats.org/officeDocument/2006/relationships/slideLayout" Target="../slideLayouts/slideLayout7.xml"/><Relationship Id="rId6" Type="http://schemas.openxmlformats.org/officeDocument/2006/relationships/image" Target="../media/image39.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 Id="rId1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9.jpeg"/><Relationship Id="rId7" Type="http://schemas.microsoft.com/office/2007/relationships/hdphoto" Target="../media/hdphoto1.wdp"/><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0.jpeg"/><Relationship Id="rId4" Type="http://schemas.openxmlformats.org/officeDocument/2006/relationships/image" Target="../media/image50.jpeg"/><Relationship Id="rId9"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7.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8.png"/><Relationship Id="rId9" Type="http://schemas.openxmlformats.org/officeDocument/2006/relationships/image" Target="../media/image53.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7" Type="http://schemas.microsoft.com/office/2007/relationships/hdphoto" Target="../media/hdphoto1.wdp"/><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57.jpeg"/><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image" Target="../media/image34.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60.png"/><Relationship Id="rId7"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56.jpeg"/></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2.jpe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9.jpeg"/><Relationship Id="rId5" Type="http://schemas.microsoft.com/office/2007/relationships/hdphoto" Target="../media/hdphoto1.wdp"/><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2.gif"/><Relationship Id="rId5" Type="http://schemas.microsoft.com/office/2007/relationships/hdphoto" Target="../media/hdphoto1.wdp"/><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64.png"/><Relationship Id="rId4" Type="http://schemas.openxmlformats.org/officeDocument/2006/relationships/image" Target="../media/image71.jpeg"/></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52.gif"/><Relationship Id="rId4" Type="http://schemas.openxmlformats.org/officeDocument/2006/relationships/image" Target="../media/image33.jpe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JP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29.jpe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67.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CA4653-62EC-97AA-0D65-273E6FD2BBF8}"/>
              </a:ext>
            </a:extLst>
          </p:cNvPr>
          <p:cNvSpPr>
            <a:spLocks noGrp="1"/>
          </p:cNvSpPr>
          <p:nvPr>
            <p:ph type="subTitle" idx="1"/>
          </p:nvPr>
        </p:nvSpPr>
        <p:spPr>
          <a:xfrm>
            <a:off x="7274933" y="2905857"/>
            <a:ext cx="3256344" cy="496701"/>
          </a:xfrm>
        </p:spPr>
        <p:txBody>
          <a:bodyPr/>
          <a:lstStyle/>
          <a:p>
            <a:r>
              <a:rPr lang="en-US" dirty="0">
                <a:latin typeface="Times New Roman" panose="02020603050405020304" pitchFamily="18" charset="0"/>
                <a:cs typeface="Times New Roman" panose="02020603050405020304" pitchFamily="18" charset="0"/>
              </a:rPr>
              <a:t>Alex Mendelson</a:t>
            </a:r>
          </a:p>
        </p:txBody>
      </p:sp>
      <p:pic>
        <p:nvPicPr>
          <p:cNvPr id="39" name="Picture 38">
            <a:extLst>
              <a:ext uri="{FF2B5EF4-FFF2-40B4-BE49-F238E27FC236}">
                <a16:creationId xmlns:a16="http://schemas.microsoft.com/office/drawing/2014/main" id="{2AB33F05-9918-B005-BA85-F6FB9EFB3B77}"/>
              </a:ext>
            </a:extLst>
          </p:cNvPr>
          <p:cNvPicPr>
            <a:picLocks noChangeAspect="1"/>
          </p:cNvPicPr>
          <p:nvPr/>
        </p:nvPicPr>
        <p:blipFill rotWithShape="1">
          <a:blip r:embed="rId2">
            <a:extLst>
              <a:ext uri="{28A0092B-C50C-407E-A947-70E740481C1C}">
                <a14:useLocalDpi xmlns:a14="http://schemas.microsoft.com/office/drawing/2010/main" val="0"/>
              </a:ext>
            </a:extLst>
          </a:blip>
          <a:srcRect l="321" r="-18"/>
          <a:stretch/>
        </p:blipFill>
        <p:spPr>
          <a:xfrm>
            <a:off x="0" y="0"/>
            <a:ext cx="12192000" cy="6858000"/>
          </a:xfrm>
          <a:prstGeom prst="rect">
            <a:avLst/>
          </a:prstGeom>
        </p:spPr>
      </p:pic>
      <p:sp>
        <p:nvSpPr>
          <p:cNvPr id="4" name="Freeform: Shape 3">
            <a:extLst>
              <a:ext uri="{FF2B5EF4-FFF2-40B4-BE49-F238E27FC236}">
                <a16:creationId xmlns:a16="http://schemas.microsoft.com/office/drawing/2014/main" id="{6A462F56-837D-347F-CBF4-0A69E3295585}"/>
              </a:ext>
            </a:extLst>
          </p:cNvPr>
          <p:cNvSpPr/>
          <p:nvPr/>
        </p:nvSpPr>
        <p:spPr>
          <a:xfrm rot="1246635">
            <a:off x="1041934" y="2426461"/>
            <a:ext cx="2834505" cy="2679251"/>
          </a:xfrm>
          <a:custGeom>
            <a:avLst/>
            <a:gdLst>
              <a:gd name="connsiteX0" fmla="*/ 2240280 w 2240280"/>
              <a:gd name="connsiteY0" fmla="*/ 2011680 h 2011680"/>
              <a:gd name="connsiteX1" fmla="*/ 0 w 2240280"/>
              <a:gd name="connsiteY1" fmla="*/ 1508760 h 2011680"/>
              <a:gd name="connsiteX2" fmla="*/ 1028700 w 2240280"/>
              <a:gd name="connsiteY2" fmla="*/ 0 h 2011680"/>
              <a:gd name="connsiteX3" fmla="*/ 2240280 w 2240280"/>
              <a:gd name="connsiteY3" fmla="*/ 2011680 h 2011680"/>
            </a:gdLst>
            <a:ahLst/>
            <a:cxnLst>
              <a:cxn ang="0">
                <a:pos x="connsiteX0" y="connsiteY0"/>
              </a:cxn>
              <a:cxn ang="0">
                <a:pos x="connsiteX1" y="connsiteY1"/>
              </a:cxn>
              <a:cxn ang="0">
                <a:pos x="connsiteX2" y="connsiteY2"/>
              </a:cxn>
              <a:cxn ang="0">
                <a:pos x="connsiteX3" y="connsiteY3"/>
              </a:cxn>
            </a:cxnLst>
            <a:rect l="l" t="t" r="r" b="b"/>
            <a:pathLst>
              <a:path w="2240280" h="2011680">
                <a:moveTo>
                  <a:pt x="2240280" y="2011680"/>
                </a:moveTo>
                <a:lnTo>
                  <a:pt x="0" y="1508760"/>
                </a:lnTo>
                <a:lnTo>
                  <a:pt x="1028700" y="0"/>
                </a:lnTo>
                <a:lnTo>
                  <a:pt x="2240280" y="2011680"/>
                </a:lnTo>
                <a:close/>
              </a:path>
            </a:pathLst>
          </a:custGeom>
          <a:solidFill>
            <a:srgbClr val="B4E5A2">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lue surface&#10;&#10;Description automatically generated">
            <a:extLst>
              <a:ext uri="{FF2B5EF4-FFF2-40B4-BE49-F238E27FC236}">
                <a16:creationId xmlns:a16="http://schemas.microsoft.com/office/drawing/2014/main" id="{BBD1043F-4D2B-AF59-E863-A55FF0A8338D}"/>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6327" y="1539433"/>
            <a:ext cx="2586145" cy="2586145"/>
          </a:xfrm>
          <a:prstGeom prst="ellipse">
            <a:avLst/>
          </a:prstGeom>
        </p:spPr>
      </p:pic>
      <p:sp>
        <p:nvSpPr>
          <p:cNvPr id="11" name="Rectangle 10">
            <a:extLst>
              <a:ext uri="{FF2B5EF4-FFF2-40B4-BE49-F238E27FC236}">
                <a16:creationId xmlns:a16="http://schemas.microsoft.com/office/drawing/2014/main" id="{52B3B3B8-D2C3-597A-5570-57D98CA0B11C}"/>
              </a:ext>
            </a:extLst>
          </p:cNvPr>
          <p:cNvSpPr/>
          <p:nvPr/>
        </p:nvSpPr>
        <p:spPr>
          <a:xfrm>
            <a:off x="5600620" y="2905857"/>
            <a:ext cx="6591380" cy="1886062"/>
          </a:xfrm>
          <a:prstGeom prst="rect">
            <a:avLst/>
          </a:prstGeom>
          <a:solidFill>
            <a:srgbClr val="196B2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784EB-E59C-8CF4-9B19-5EA6C287E6E7}"/>
              </a:ext>
            </a:extLst>
          </p:cNvPr>
          <p:cNvSpPr>
            <a:spLocks noGrp="1"/>
          </p:cNvSpPr>
          <p:nvPr>
            <p:ph type="ctrTitle"/>
          </p:nvPr>
        </p:nvSpPr>
        <p:spPr>
          <a:xfrm>
            <a:off x="5600620" y="2840787"/>
            <a:ext cx="6305053" cy="1764478"/>
          </a:xfrm>
        </p:spPr>
        <p:txBody>
          <a:bodyPr>
            <a:noAutofit/>
          </a:bodyPr>
          <a:lstStyle/>
          <a:p>
            <a:pPr marL="0" marR="0" algn="ctr">
              <a:lnSpc>
                <a:spcPct val="107000"/>
              </a:lnSpc>
              <a:spcBef>
                <a:spcPts val="0"/>
              </a:spcBef>
              <a:spcAft>
                <a:spcPts val="800"/>
              </a:spcAft>
            </a:pPr>
            <a:r>
              <a:rPr lang="en-US" sz="3150" b="1" kern="100" dirty="0">
                <a:solidFill>
                  <a:schemeClr val="bg1"/>
                </a:solidFill>
                <a:effectLst/>
                <a:ea typeface="Aptos" panose="020B0004020202020204" pitchFamily="34" charset="0"/>
                <a:cs typeface="Times New Roman" panose="02020603050405020304" pitchFamily="18" charset="0"/>
              </a:rPr>
              <a:t>The indirect ecological effect of evolution in pitcher plant rotifers as a response to temperature stress</a:t>
            </a:r>
            <a:endParaRPr lang="en-US" sz="3150" kern="100" dirty="0">
              <a:solidFill>
                <a:schemeClr val="bg1"/>
              </a:solidFill>
              <a:effectLst/>
              <a:ea typeface="Aptos" panose="020B0004020202020204" pitchFamily="34" charset="0"/>
              <a:cs typeface="Times New Roman" panose="02020603050405020304" pitchFamily="18" charset="0"/>
            </a:endParaRPr>
          </a:p>
        </p:txBody>
      </p:sp>
      <p:sp>
        <p:nvSpPr>
          <p:cNvPr id="12" name="Subtitle 2">
            <a:extLst>
              <a:ext uri="{FF2B5EF4-FFF2-40B4-BE49-F238E27FC236}">
                <a16:creationId xmlns:a16="http://schemas.microsoft.com/office/drawing/2014/main" id="{4016CC94-F3FC-2692-0628-61DB55968404}"/>
              </a:ext>
            </a:extLst>
          </p:cNvPr>
          <p:cNvSpPr txBox="1">
            <a:spLocks/>
          </p:cNvSpPr>
          <p:nvPr/>
        </p:nvSpPr>
        <p:spPr>
          <a:xfrm>
            <a:off x="9124016" y="4893254"/>
            <a:ext cx="3256344" cy="4967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bg1"/>
                </a:solidFill>
                <a:cs typeface="Times New Roman" panose="02020603050405020304" pitchFamily="18" charset="0"/>
              </a:rPr>
              <a:t>Alex Mendelson</a:t>
            </a:r>
          </a:p>
        </p:txBody>
      </p:sp>
      <p:sp>
        <p:nvSpPr>
          <p:cNvPr id="13" name="Arc 12">
            <a:extLst>
              <a:ext uri="{FF2B5EF4-FFF2-40B4-BE49-F238E27FC236}">
                <a16:creationId xmlns:a16="http://schemas.microsoft.com/office/drawing/2014/main" id="{FCE95300-DAF5-11B9-D1B0-498DD6260676}"/>
              </a:ext>
            </a:extLst>
          </p:cNvPr>
          <p:cNvSpPr/>
          <p:nvPr/>
        </p:nvSpPr>
        <p:spPr>
          <a:xfrm rot="2041283" flipH="1">
            <a:off x="6645743" y="1643029"/>
            <a:ext cx="1832243" cy="2525658"/>
          </a:xfrm>
          <a:prstGeom prst="arc">
            <a:avLst>
              <a:gd name="adj1" fmla="val 13168670"/>
              <a:gd name="adj2" fmla="val 1762684"/>
            </a:avLst>
          </a:prstGeom>
          <a:ln w="57150">
            <a:solidFill>
              <a:srgbClr val="CAE739"/>
            </a:solidFill>
            <a:prstDash val="dash"/>
            <a:extLst>
              <a:ext uri="{C807C97D-BFC1-408E-A445-0C87EB9F89A2}">
                <ask:lineSketchStyleProps xmlns:ask="http://schemas.microsoft.com/office/drawing/2018/sketchyshapes" sd="1219033472">
                  <a:custGeom>
                    <a:avLst/>
                    <a:gdLst>
                      <a:gd name="connsiteX0" fmla="*/ 1215815 w 2491007"/>
                      <a:gd name="connsiteY0" fmla="*/ 414 h 2916195"/>
                      <a:gd name="connsiteX1" fmla="*/ 2316839 w 2491007"/>
                      <a:gd name="connsiteY1" fmla="*/ 714438 h 2916195"/>
                      <a:gd name="connsiteX2" fmla="*/ 2425145 w 2491007"/>
                      <a:gd name="connsiteY2" fmla="*/ 1925972 h 2916195"/>
                      <a:gd name="connsiteX3" fmla="*/ 2008339 w 2491007"/>
                      <a:gd name="connsiteY3" fmla="*/ 1760657 h 2916195"/>
                      <a:gd name="connsiteX4" fmla="*/ 1615125 w 2491007"/>
                      <a:gd name="connsiteY4" fmla="*/ 1604699 h 2916195"/>
                      <a:gd name="connsiteX5" fmla="*/ 1245504 w 2491007"/>
                      <a:gd name="connsiteY5" fmla="*/ 1458098 h 2916195"/>
                      <a:gd name="connsiteX6" fmla="*/ 1236201 w 2491007"/>
                      <a:gd name="connsiteY6" fmla="*/ 1001357 h 2916195"/>
                      <a:gd name="connsiteX7" fmla="*/ 1226899 w 2491007"/>
                      <a:gd name="connsiteY7" fmla="*/ 544616 h 2916195"/>
                      <a:gd name="connsiteX8" fmla="*/ 1215815 w 2491007"/>
                      <a:gd name="connsiteY8" fmla="*/ 414 h 2916195"/>
                      <a:gd name="connsiteX0" fmla="*/ 1215815 w 2491007"/>
                      <a:gd name="connsiteY0" fmla="*/ 414 h 2916195"/>
                      <a:gd name="connsiteX1" fmla="*/ 2316839 w 2491007"/>
                      <a:gd name="connsiteY1" fmla="*/ 714438 h 2916195"/>
                      <a:gd name="connsiteX2" fmla="*/ 2425145 w 2491007"/>
                      <a:gd name="connsiteY2" fmla="*/ 1925972 h 2916195"/>
                    </a:gdLst>
                    <a:ahLst/>
                    <a:cxnLst>
                      <a:cxn ang="0">
                        <a:pos x="connsiteX0" y="connsiteY0"/>
                      </a:cxn>
                      <a:cxn ang="0">
                        <a:pos x="connsiteX1" y="connsiteY1"/>
                      </a:cxn>
                      <a:cxn ang="0">
                        <a:pos x="connsiteX2" y="connsiteY2"/>
                      </a:cxn>
                    </a:cxnLst>
                    <a:rect l="l" t="t" r="r" b="b"/>
                    <a:pathLst>
                      <a:path w="2491007" h="2916195" stroke="0" extrusionOk="0">
                        <a:moveTo>
                          <a:pt x="1215815" y="414"/>
                        </a:moveTo>
                        <a:cubicBezTo>
                          <a:pt x="1582586" y="-63674"/>
                          <a:pt x="2023687" y="284677"/>
                          <a:pt x="2316839" y="714438"/>
                        </a:cubicBezTo>
                        <a:cubicBezTo>
                          <a:pt x="2595704" y="1100120"/>
                          <a:pt x="2445677" y="1526028"/>
                          <a:pt x="2425145" y="1925972"/>
                        </a:cubicBezTo>
                        <a:cubicBezTo>
                          <a:pt x="2317838" y="1886004"/>
                          <a:pt x="2136513" y="1811141"/>
                          <a:pt x="2008339" y="1760657"/>
                        </a:cubicBezTo>
                        <a:cubicBezTo>
                          <a:pt x="1880165" y="1710173"/>
                          <a:pt x="1799813" y="1673922"/>
                          <a:pt x="1615125" y="1604699"/>
                        </a:cubicBezTo>
                        <a:cubicBezTo>
                          <a:pt x="1430437" y="1535476"/>
                          <a:pt x="1346590" y="1470904"/>
                          <a:pt x="1245504" y="1458098"/>
                        </a:cubicBezTo>
                        <a:cubicBezTo>
                          <a:pt x="1190177" y="1325081"/>
                          <a:pt x="1290548" y="1177755"/>
                          <a:pt x="1236201" y="1001357"/>
                        </a:cubicBezTo>
                        <a:cubicBezTo>
                          <a:pt x="1181854" y="824959"/>
                          <a:pt x="1283583" y="771762"/>
                          <a:pt x="1226899" y="544616"/>
                        </a:cubicBezTo>
                        <a:cubicBezTo>
                          <a:pt x="1170214" y="317470"/>
                          <a:pt x="1257819" y="125940"/>
                          <a:pt x="1215815" y="414"/>
                        </a:cubicBezTo>
                        <a:close/>
                      </a:path>
                      <a:path w="2491007" h="2916195" fill="none" extrusionOk="0">
                        <a:moveTo>
                          <a:pt x="1215815" y="414"/>
                        </a:moveTo>
                        <a:cubicBezTo>
                          <a:pt x="1794877" y="18806"/>
                          <a:pt x="1986847" y="244653"/>
                          <a:pt x="2316839" y="714438"/>
                        </a:cubicBezTo>
                        <a:cubicBezTo>
                          <a:pt x="2591517" y="1153473"/>
                          <a:pt x="2595035" y="1602259"/>
                          <a:pt x="2425145" y="1925972"/>
                        </a:cubicBezTo>
                      </a:path>
                    </a:pathLst>
                  </a:custGeom>
                  <ask:type>
                    <ask:lineSketchNon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4F567641-11DB-4DDB-05BF-B0A2B82C6EF5}"/>
              </a:ext>
            </a:extLst>
          </p:cNvPr>
          <p:cNvSpPr/>
          <p:nvPr/>
        </p:nvSpPr>
        <p:spPr>
          <a:xfrm rot="14965854">
            <a:off x="8655941" y="3477085"/>
            <a:ext cx="1516882" cy="2561717"/>
          </a:xfrm>
          <a:prstGeom prst="arc">
            <a:avLst>
              <a:gd name="adj1" fmla="val 9665983"/>
              <a:gd name="adj2" fmla="val 17155676"/>
            </a:avLst>
          </a:prstGeom>
          <a:ln w="57150">
            <a:solidFill>
              <a:srgbClr val="CAE739"/>
            </a:solidFill>
            <a:prstDash val="sysDash"/>
            <a:extLst>
              <a:ext uri="{C807C97D-BFC1-408E-A445-0C87EB9F89A2}">
                <ask:lineSketchStyleProps xmlns:ask="http://schemas.microsoft.com/office/drawing/2018/sketchyshapes" sd="1219033472">
                  <a:custGeom>
                    <a:avLst/>
                    <a:gdLst>
                      <a:gd name="connsiteX0" fmla="*/ 1215815 w 2491007"/>
                      <a:gd name="connsiteY0" fmla="*/ 414 h 2916195"/>
                      <a:gd name="connsiteX1" fmla="*/ 2316839 w 2491007"/>
                      <a:gd name="connsiteY1" fmla="*/ 714438 h 2916195"/>
                      <a:gd name="connsiteX2" fmla="*/ 2425145 w 2491007"/>
                      <a:gd name="connsiteY2" fmla="*/ 1925972 h 2916195"/>
                      <a:gd name="connsiteX3" fmla="*/ 2008339 w 2491007"/>
                      <a:gd name="connsiteY3" fmla="*/ 1760657 h 2916195"/>
                      <a:gd name="connsiteX4" fmla="*/ 1615125 w 2491007"/>
                      <a:gd name="connsiteY4" fmla="*/ 1604699 h 2916195"/>
                      <a:gd name="connsiteX5" fmla="*/ 1245504 w 2491007"/>
                      <a:gd name="connsiteY5" fmla="*/ 1458098 h 2916195"/>
                      <a:gd name="connsiteX6" fmla="*/ 1236201 w 2491007"/>
                      <a:gd name="connsiteY6" fmla="*/ 1001357 h 2916195"/>
                      <a:gd name="connsiteX7" fmla="*/ 1226899 w 2491007"/>
                      <a:gd name="connsiteY7" fmla="*/ 544616 h 2916195"/>
                      <a:gd name="connsiteX8" fmla="*/ 1215815 w 2491007"/>
                      <a:gd name="connsiteY8" fmla="*/ 414 h 2916195"/>
                      <a:gd name="connsiteX0" fmla="*/ 1215815 w 2491007"/>
                      <a:gd name="connsiteY0" fmla="*/ 414 h 2916195"/>
                      <a:gd name="connsiteX1" fmla="*/ 2316839 w 2491007"/>
                      <a:gd name="connsiteY1" fmla="*/ 714438 h 2916195"/>
                      <a:gd name="connsiteX2" fmla="*/ 2425145 w 2491007"/>
                      <a:gd name="connsiteY2" fmla="*/ 1925972 h 2916195"/>
                    </a:gdLst>
                    <a:ahLst/>
                    <a:cxnLst>
                      <a:cxn ang="0">
                        <a:pos x="connsiteX0" y="connsiteY0"/>
                      </a:cxn>
                      <a:cxn ang="0">
                        <a:pos x="connsiteX1" y="connsiteY1"/>
                      </a:cxn>
                      <a:cxn ang="0">
                        <a:pos x="connsiteX2" y="connsiteY2"/>
                      </a:cxn>
                    </a:cxnLst>
                    <a:rect l="l" t="t" r="r" b="b"/>
                    <a:pathLst>
                      <a:path w="2491007" h="2916195" stroke="0" extrusionOk="0">
                        <a:moveTo>
                          <a:pt x="1215815" y="414"/>
                        </a:moveTo>
                        <a:cubicBezTo>
                          <a:pt x="1582586" y="-63674"/>
                          <a:pt x="2023687" y="284677"/>
                          <a:pt x="2316839" y="714438"/>
                        </a:cubicBezTo>
                        <a:cubicBezTo>
                          <a:pt x="2595704" y="1100120"/>
                          <a:pt x="2445677" y="1526028"/>
                          <a:pt x="2425145" y="1925972"/>
                        </a:cubicBezTo>
                        <a:cubicBezTo>
                          <a:pt x="2317838" y="1886004"/>
                          <a:pt x="2136513" y="1811141"/>
                          <a:pt x="2008339" y="1760657"/>
                        </a:cubicBezTo>
                        <a:cubicBezTo>
                          <a:pt x="1880165" y="1710173"/>
                          <a:pt x="1799813" y="1673922"/>
                          <a:pt x="1615125" y="1604699"/>
                        </a:cubicBezTo>
                        <a:cubicBezTo>
                          <a:pt x="1430437" y="1535476"/>
                          <a:pt x="1346590" y="1470904"/>
                          <a:pt x="1245504" y="1458098"/>
                        </a:cubicBezTo>
                        <a:cubicBezTo>
                          <a:pt x="1190177" y="1325081"/>
                          <a:pt x="1290548" y="1177755"/>
                          <a:pt x="1236201" y="1001357"/>
                        </a:cubicBezTo>
                        <a:cubicBezTo>
                          <a:pt x="1181854" y="824959"/>
                          <a:pt x="1283583" y="771762"/>
                          <a:pt x="1226899" y="544616"/>
                        </a:cubicBezTo>
                        <a:cubicBezTo>
                          <a:pt x="1170214" y="317470"/>
                          <a:pt x="1257819" y="125940"/>
                          <a:pt x="1215815" y="414"/>
                        </a:cubicBezTo>
                        <a:close/>
                      </a:path>
                      <a:path w="2491007" h="2916195" fill="none" extrusionOk="0">
                        <a:moveTo>
                          <a:pt x="1215815" y="414"/>
                        </a:moveTo>
                        <a:cubicBezTo>
                          <a:pt x="1794877" y="18806"/>
                          <a:pt x="1986847" y="244653"/>
                          <a:pt x="2316839" y="714438"/>
                        </a:cubicBezTo>
                        <a:cubicBezTo>
                          <a:pt x="2591517" y="1153473"/>
                          <a:pt x="2595035" y="1602259"/>
                          <a:pt x="2425145" y="1925972"/>
                        </a:cubicBezTo>
                      </a:path>
                    </a:pathLst>
                  </a:custGeom>
                  <ask:type>
                    <ask:lineSketchNone/>
                  </ask:type>
                </ask:lineSketchStyleProps>
              </a:ext>
            </a:extLs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911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5B798-78F1-FF6A-6FE3-003A3B4C960F}"/>
              </a:ext>
            </a:extLst>
          </p:cNvPr>
          <p:cNvSpPr txBox="1">
            <a:spLocks/>
          </p:cNvSpPr>
          <p:nvPr/>
        </p:nvSpPr>
        <p:spPr>
          <a:xfrm>
            <a:off x="838200" y="3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Response to rapid climate change</a:t>
            </a:r>
          </a:p>
        </p:txBody>
      </p:sp>
      <p:sp>
        <p:nvSpPr>
          <p:cNvPr id="4" name="Rectangle 3">
            <a:extLst>
              <a:ext uri="{FF2B5EF4-FFF2-40B4-BE49-F238E27FC236}">
                <a16:creationId xmlns:a16="http://schemas.microsoft.com/office/drawing/2014/main" id="{D7710092-65A2-08F3-C2F8-917872B6AABC}"/>
              </a:ext>
            </a:extLst>
          </p:cNvPr>
          <p:cNvSpPr>
            <a:spLocks noGrp="1" noRot="1" noMove="1" noResize="1" noEditPoints="1" noAdjustHandles="1" noChangeArrowheads="1" noChangeShapeType="1"/>
          </p:cNvSpPr>
          <p:nvPr/>
        </p:nvSpPr>
        <p:spPr>
          <a:xfrm>
            <a:off x="671052" y="1317518"/>
            <a:ext cx="5257800" cy="50341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486B74D-B4C3-04CB-93FA-FF98E4285DFF}"/>
              </a:ext>
            </a:extLst>
          </p:cNvPr>
          <p:cNvSpPr txBox="1">
            <a:spLocks/>
          </p:cNvSpPr>
          <p:nvPr/>
        </p:nvSpPr>
        <p:spPr>
          <a:xfrm>
            <a:off x="848032" y="1424400"/>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Plasticity</a:t>
            </a:r>
          </a:p>
        </p:txBody>
      </p:sp>
      <p:sp>
        <p:nvSpPr>
          <p:cNvPr id="8" name="TextBox 7">
            <a:extLst>
              <a:ext uri="{FF2B5EF4-FFF2-40B4-BE49-F238E27FC236}">
                <a16:creationId xmlns:a16="http://schemas.microsoft.com/office/drawing/2014/main" id="{E564588A-E0DC-2986-ABC6-5CA074BFAE41}"/>
              </a:ext>
            </a:extLst>
          </p:cNvPr>
          <p:cNvSpPr txBox="1"/>
          <p:nvPr/>
        </p:nvSpPr>
        <p:spPr>
          <a:xfrm>
            <a:off x="745597" y="2154869"/>
            <a:ext cx="5108707" cy="369332"/>
          </a:xfrm>
          <a:prstGeom prst="rect">
            <a:avLst/>
          </a:prstGeom>
          <a:noFill/>
        </p:spPr>
        <p:txBody>
          <a:bodyPr wrap="square" rtlCol="0">
            <a:spAutoFit/>
          </a:bodyPr>
          <a:lstStyle/>
          <a:p>
            <a:pPr algn="ctr"/>
            <a:r>
              <a:rPr lang="en-US" dirty="0"/>
              <a:t>Individual level within </a:t>
            </a:r>
            <a:r>
              <a:rPr lang="en-US" b="1" dirty="0"/>
              <a:t>one generation</a:t>
            </a:r>
          </a:p>
        </p:txBody>
      </p:sp>
      <p:sp>
        <p:nvSpPr>
          <p:cNvPr id="13" name="Rectangle 12">
            <a:extLst>
              <a:ext uri="{FF2B5EF4-FFF2-40B4-BE49-F238E27FC236}">
                <a16:creationId xmlns:a16="http://schemas.microsoft.com/office/drawing/2014/main" id="{E40F729D-B771-0570-E9BE-85D22BBF5D24}"/>
              </a:ext>
            </a:extLst>
          </p:cNvPr>
          <p:cNvSpPr/>
          <p:nvPr/>
        </p:nvSpPr>
        <p:spPr>
          <a:xfrm>
            <a:off x="3391070" y="3010148"/>
            <a:ext cx="2049517" cy="24673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408D3B-71A6-A784-B08D-FEC653BBD214}"/>
              </a:ext>
            </a:extLst>
          </p:cNvPr>
          <p:cNvSpPr/>
          <p:nvPr/>
        </p:nvSpPr>
        <p:spPr>
          <a:xfrm>
            <a:off x="1220919" y="3007686"/>
            <a:ext cx="2049517" cy="24673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1B4E8C-1F28-A058-4278-7625E5C02ADD}"/>
              </a:ext>
            </a:extLst>
          </p:cNvPr>
          <p:cNvSpPr/>
          <p:nvPr/>
        </p:nvSpPr>
        <p:spPr>
          <a:xfrm rot="2618368">
            <a:off x="1832751" y="3817581"/>
            <a:ext cx="387058" cy="52104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7298F71-783F-8AAB-9E1A-731632216BAD}"/>
              </a:ext>
            </a:extLst>
          </p:cNvPr>
          <p:cNvCxnSpPr>
            <a:cxnSpLocks/>
            <a:stCxn id="14" idx="1"/>
          </p:cNvCxnSpPr>
          <p:nvPr/>
        </p:nvCxnSpPr>
        <p:spPr>
          <a:xfrm flipV="1">
            <a:off x="2054375" y="3637271"/>
            <a:ext cx="65203" cy="213074"/>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428D9CD-B155-0DE7-B3C9-1CE31DEB11E3}"/>
              </a:ext>
            </a:extLst>
          </p:cNvPr>
          <p:cNvCxnSpPr>
            <a:cxnSpLocks/>
            <a:stCxn id="14" idx="7"/>
          </p:cNvCxnSpPr>
          <p:nvPr/>
        </p:nvCxnSpPr>
        <p:spPr>
          <a:xfrm flipV="1">
            <a:off x="2252445" y="4019006"/>
            <a:ext cx="169224" cy="20219"/>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292DAD9A-4177-AC86-8961-39C9D7AFDE95}"/>
              </a:ext>
            </a:extLst>
          </p:cNvPr>
          <p:cNvSpPr/>
          <p:nvPr/>
        </p:nvSpPr>
        <p:spPr>
          <a:xfrm>
            <a:off x="2960310" y="349231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E9842AE-0D0C-9DAF-F377-D7BCFF8CE914}"/>
              </a:ext>
            </a:extLst>
          </p:cNvPr>
          <p:cNvSpPr/>
          <p:nvPr/>
        </p:nvSpPr>
        <p:spPr>
          <a:xfrm>
            <a:off x="2008897" y="333680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F2930E8-0EF3-F69D-3ACF-32E8290E90F8}"/>
              </a:ext>
            </a:extLst>
          </p:cNvPr>
          <p:cNvSpPr/>
          <p:nvPr/>
        </p:nvSpPr>
        <p:spPr>
          <a:xfrm>
            <a:off x="2367746" y="3370271"/>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3E144DB-B01C-264E-E51E-E4C7F236A494}"/>
              </a:ext>
            </a:extLst>
          </p:cNvPr>
          <p:cNvSpPr/>
          <p:nvPr/>
        </p:nvSpPr>
        <p:spPr>
          <a:xfrm>
            <a:off x="2313697" y="364160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7BFA42D-A43E-C3D2-CD29-0F46739DDF94}"/>
              </a:ext>
            </a:extLst>
          </p:cNvPr>
          <p:cNvSpPr/>
          <p:nvPr/>
        </p:nvSpPr>
        <p:spPr>
          <a:xfrm>
            <a:off x="1735195" y="368500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FB5F4B5-CA52-CD0D-4A8F-E0E9D02F8D43}"/>
              </a:ext>
            </a:extLst>
          </p:cNvPr>
          <p:cNvSpPr/>
          <p:nvPr/>
        </p:nvSpPr>
        <p:spPr>
          <a:xfrm>
            <a:off x="2628657" y="378538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7AAC0B6-CFC0-6D30-05C6-F76F1E17CCCC}"/>
              </a:ext>
            </a:extLst>
          </p:cNvPr>
          <p:cNvSpPr/>
          <p:nvPr/>
        </p:nvSpPr>
        <p:spPr>
          <a:xfrm>
            <a:off x="1672846" y="406019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2C6457D-4A30-9A3C-A9DC-815158474144}"/>
              </a:ext>
            </a:extLst>
          </p:cNvPr>
          <p:cNvSpPr/>
          <p:nvPr/>
        </p:nvSpPr>
        <p:spPr>
          <a:xfrm>
            <a:off x="2923297" y="425120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6D1F016-AFC9-34E9-BC14-B0CB1DE413F7}"/>
              </a:ext>
            </a:extLst>
          </p:cNvPr>
          <p:cNvSpPr/>
          <p:nvPr/>
        </p:nvSpPr>
        <p:spPr>
          <a:xfrm>
            <a:off x="1744093" y="45765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20CB90-D63A-A397-DE71-EC955D182034}"/>
              </a:ext>
            </a:extLst>
          </p:cNvPr>
          <p:cNvSpPr/>
          <p:nvPr/>
        </p:nvSpPr>
        <p:spPr>
          <a:xfrm>
            <a:off x="1469138" y="430607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CECB27-4D1C-90E6-2F87-1C1350358BC0}"/>
              </a:ext>
            </a:extLst>
          </p:cNvPr>
          <p:cNvSpPr/>
          <p:nvPr/>
        </p:nvSpPr>
        <p:spPr>
          <a:xfrm>
            <a:off x="2364507" y="4445856"/>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C9F0B-3E12-DC72-34D8-31F240828D4F}"/>
              </a:ext>
            </a:extLst>
          </p:cNvPr>
          <p:cNvSpPr/>
          <p:nvPr/>
        </p:nvSpPr>
        <p:spPr>
          <a:xfrm>
            <a:off x="2553779" y="52610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1AC4C15-0074-AE0F-2BB9-02AC43E79C93}"/>
              </a:ext>
            </a:extLst>
          </p:cNvPr>
          <p:cNvSpPr/>
          <p:nvPr/>
        </p:nvSpPr>
        <p:spPr>
          <a:xfrm>
            <a:off x="1912263" y="52727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1247C3C-470E-4362-9D2C-FC55E5AA7CC0}"/>
              </a:ext>
            </a:extLst>
          </p:cNvPr>
          <p:cNvSpPr/>
          <p:nvPr/>
        </p:nvSpPr>
        <p:spPr>
          <a:xfrm>
            <a:off x="2512137" y="470727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3AD1E7-A823-A2AC-A567-CB764E0D546D}"/>
              </a:ext>
            </a:extLst>
          </p:cNvPr>
          <p:cNvSpPr/>
          <p:nvPr/>
        </p:nvSpPr>
        <p:spPr>
          <a:xfrm>
            <a:off x="3089436" y="465459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F86936-52DC-F49B-0414-98770305B9E0}"/>
              </a:ext>
            </a:extLst>
          </p:cNvPr>
          <p:cNvSpPr/>
          <p:nvPr/>
        </p:nvSpPr>
        <p:spPr>
          <a:xfrm>
            <a:off x="1437626" y="471696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27EF717-B0FD-7777-C508-4855D866EF33}"/>
              </a:ext>
            </a:extLst>
          </p:cNvPr>
          <p:cNvSpPr/>
          <p:nvPr/>
        </p:nvSpPr>
        <p:spPr>
          <a:xfrm>
            <a:off x="1986377" y="51120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B2AFBB9-9D36-31BC-7EC7-0CF8C71FB1B8}"/>
              </a:ext>
            </a:extLst>
          </p:cNvPr>
          <p:cNvSpPr/>
          <p:nvPr/>
        </p:nvSpPr>
        <p:spPr>
          <a:xfrm>
            <a:off x="2543558" y="415345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65D165B-88A1-B908-5EB5-8B575E12F16D}"/>
              </a:ext>
            </a:extLst>
          </p:cNvPr>
          <p:cNvSpPr/>
          <p:nvPr/>
        </p:nvSpPr>
        <p:spPr>
          <a:xfrm>
            <a:off x="1308791" y="52644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547D6F0-A6F0-2BC3-1E52-726C8784C4DD}"/>
              </a:ext>
            </a:extLst>
          </p:cNvPr>
          <p:cNvSpPr/>
          <p:nvPr/>
        </p:nvSpPr>
        <p:spPr>
          <a:xfrm>
            <a:off x="1288279" y="3295101"/>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868D7CB-DC01-7B44-743C-EFE1C98B41EB}"/>
              </a:ext>
            </a:extLst>
          </p:cNvPr>
          <p:cNvSpPr/>
          <p:nvPr/>
        </p:nvSpPr>
        <p:spPr>
          <a:xfrm>
            <a:off x="1465058" y="336551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2D7E90-1FE2-BE45-5162-58706AE56C4C}"/>
              </a:ext>
            </a:extLst>
          </p:cNvPr>
          <p:cNvSpPr/>
          <p:nvPr/>
        </p:nvSpPr>
        <p:spPr>
          <a:xfrm>
            <a:off x="2341129" y="319311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4AC6D21-2998-1969-EA5F-7E874B7EBE07}"/>
              </a:ext>
            </a:extLst>
          </p:cNvPr>
          <p:cNvSpPr/>
          <p:nvPr/>
        </p:nvSpPr>
        <p:spPr>
          <a:xfrm>
            <a:off x="2989932" y="32129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8A7F01B3-9B3D-AAD3-D7E7-754A3F7072AC}"/>
              </a:ext>
            </a:extLst>
          </p:cNvPr>
          <p:cNvSpPr txBox="1"/>
          <p:nvPr/>
        </p:nvSpPr>
        <p:spPr>
          <a:xfrm>
            <a:off x="1302307" y="2643081"/>
            <a:ext cx="1979113" cy="369332"/>
          </a:xfrm>
          <a:prstGeom prst="rect">
            <a:avLst/>
          </a:prstGeom>
          <a:noFill/>
        </p:spPr>
        <p:txBody>
          <a:bodyPr wrap="square" rtlCol="0">
            <a:spAutoFit/>
          </a:bodyPr>
          <a:lstStyle/>
          <a:p>
            <a:pPr algn="ctr"/>
            <a:r>
              <a:rPr lang="en-US" i="1" dirty="0"/>
              <a:t>High resource</a:t>
            </a:r>
            <a:endParaRPr lang="en-US" b="1" i="1" dirty="0"/>
          </a:p>
        </p:txBody>
      </p:sp>
      <p:grpSp>
        <p:nvGrpSpPr>
          <p:cNvPr id="63" name="Group 62">
            <a:extLst>
              <a:ext uri="{FF2B5EF4-FFF2-40B4-BE49-F238E27FC236}">
                <a16:creationId xmlns:a16="http://schemas.microsoft.com/office/drawing/2014/main" id="{2241C92D-8B5A-0A3C-2B81-BB5374E47294}"/>
              </a:ext>
            </a:extLst>
          </p:cNvPr>
          <p:cNvGrpSpPr/>
          <p:nvPr/>
        </p:nvGrpSpPr>
        <p:grpSpPr>
          <a:xfrm>
            <a:off x="3481629" y="2639399"/>
            <a:ext cx="1979113" cy="2540885"/>
            <a:chOff x="3481629" y="2649559"/>
            <a:chExt cx="1979113" cy="2540885"/>
          </a:xfrm>
        </p:grpSpPr>
        <p:sp>
          <p:nvSpPr>
            <p:cNvPr id="20" name="Oval 19">
              <a:extLst>
                <a:ext uri="{FF2B5EF4-FFF2-40B4-BE49-F238E27FC236}">
                  <a16:creationId xmlns:a16="http://schemas.microsoft.com/office/drawing/2014/main" id="{0A884E72-1CED-2EB6-B671-1219456E1768}"/>
                </a:ext>
              </a:extLst>
            </p:cNvPr>
            <p:cNvSpPr/>
            <p:nvPr/>
          </p:nvSpPr>
          <p:spPr>
            <a:xfrm rot="19822341">
              <a:off x="4297853" y="4096282"/>
              <a:ext cx="316992" cy="42672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BCBAAB3-A1AA-FB26-F013-8E3846151CD7}"/>
                </a:ext>
              </a:extLst>
            </p:cNvPr>
            <p:cNvCxnSpPr>
              <a:cxnSpLocks/>
            </p:cNvCxnSpPr>
            <p:nvPr/>
          </p:nvCxnSpPr>
          <p:spPr>
            <a:xfrm flipH="1" flipV="1">
              <a:off x="3683080" y="4072812"/>
              <a:ext cx="598976" cy="186527"/>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2D9A4EB-D940-C59B-B49D-D732A6E61457}"/>
                </a:ext>
              </a:extLst>
            </p:cNvPr>
            <p:cNvCxnSpPr>
              <a:cxnSpLocks/>
            </p:cNvCxnSpPr>
            <p:nvPr/>
          </p:nvCxnSpPr>
          <p:spPr>
            <a:xfrm flipH="1" flipV="1">
              <a:off x="4440314" y="3608238"/>
              <a:ext cx="30872" cy="507843"/>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6148238A-E044-A3C0-C92C-26513DB7148A}"/>
                </a:ext>
              </a:extLst>
            </p:cNvPr>
            <p:cNvSpPr/>
            <p:nvPr/>
          </p:nvSpPr>
          <p:spPr>
            <a:xfrm>
              <a:off x="3875668" y="347750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5F827AF-5E1A-99A8-9FA7-021FA0A14AF1}"/>
                </a:ext>
              </a:extLst>
            </p:cNvPr>
            <p:cNvSpPr/>
            <p:nvPr/>
          </p:nvSpPr>
          <p:spPr>
            <a:xfrm>
              <a:off x="5163448" y="347388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47DD0E8-F1F0-AA1D-36C4-5FBF2C972AA0}"/>
                </a:ext>
              </a:extLst>
            </p:cNvPr>
            <p:cNvSpPr/>
            <p:nvPr/>
          </p:nvSpPr>
          <p:spPr>
            <a:xfrm>
              <a:off x="5108584" y="3683122"/>
              <a:ext cx="114884" cy="11488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4CE7044-5F75-BF36-AA04-BF6455A02DEC}"/>
                </a:ext>
              </a:extLst>
            </p:cNvPr>
            <p:cNvSpPr/>
            <p:nvPr/>
          </p:nvSpPr>
          <p:spPr>
            <a:xfrm>
              <a:off x="3619407" y="4689959"/>
              <a:ext cx="109819" cy="1098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29625C4-432D-92E9-0483-78D817B07E75}"/>
                </a:ext>
              </a:extLst>
            </p:cNvPr>
            <p:cNvSpPr/>
            <p:nvPr/>
          </p:nvSpPr>
          <p:spPr>
            <a:xfrm>
              <a:off x="5056926" y="492847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214C04E-3F04-AAC0-D4B8-6B9C7C032C4C}"/>
                </a:ext>
              </a:extLst>
            </p:cNvPr>
            <p:cNvSpPr/>
            <p:nvPr/>
          </p:nvSpPr>
          <p:spPr>
            <a:xfrm>
              <a:off x="5163448" y="508474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83B8AF0-08AD-0C93-D2B5-A4FA1CF268BF}"/>
                </a:ext>
              </a:extLst>
            </p:cNvPr>
            <p:cNvSpPr/>
            <p:nvPr/>
          </p:nvSpPr>
          <p:spPr>
            <a:xfrm>
              <a:off x="3899506" y="51355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C03A7AD-BC5E-CB25-B66B-3959A975BABF}"/>
                </a:ext>
              </a:extLst>
            </p:cNvPr>
            <p:cNvSpPr/>
            <p:nvPr/>
          </p:nvSpPr>
          <p:spPr>
            <a:xfrm>
              <a:off x="5163448" y="42821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6B17EFF-EF00-E0E4-D69C-2A8B457A5EF3}"/>
                </a:ext>
              </a:extLst>
            </p:cNvPr>
            <p:cNvSpPr txBox="1"/>
            <p:nvPr/>
          </p:nvSpPr>
          <p:spPr>
            <a:xfrm>
              <a:off x="3481629" y="2649559"/>
              <a:ext cx="1979113" cy="369332"/>
            </a:xfrm>
            <a:prstGeom prst="rect">
              <a:avLst/>
            </a:prstGeom>
            <a:noFill/>
          </p:spPr>
          <p:txBody>
            <a:bodyPr wrap="square" rtlCol="0">
              <a:spAutoFit/>
            </a:bodyPr>
            <a:lstStyle/>
            <a:p>
              <a:pPr algn="ctr"/>
              <a:r>
                <a:rPr lang="en-US" i="1" dirty="0"/>
                <a:t>Low resource</a:t>
              </a:r>
              <a:endParaRPr lang="en-US" b="1" i="1" dirty="0"/>
            </a:p>
          </p:txBody>
        </p:sp>
      </p:grpSp>
      <p:cxnSp>
        <p:nvCxnSpPr>
          <p:cNvPr id="65" name="Straight Connector 64">
            <a:extLst>
              <a:ext uri="{FF2B5EF4-FFF2-40B4-BE49-F238E27FC236}">
                <a16:creationId xmlns:a16="http://schemas.microsoft.com/office/drawing/2014/main" id="{D679DC1D-A783-51E8-BD25-2C58A7090549}"/>
              </a:ext>
            </a:extLst>
          </p:cNvPr>
          <p:cNvCxnSpPr/>
          <p:nvPr/>
        </p:nvCxnSpPr>
        <p:spPr>
          <a:xfrm>
            <a:off x="1363655" y="2524201"/>
            <a:ext cx="3939865"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3958E7C8-C2CF-1426-A989-895C4E072A90}"/>
              </a:ext>
            </a:extLst>
          </p:cNvPr>
          <p:cNvSpPr txBox="1"/>
          <p:nvPr/>
        </p:nvSpPr>
        <p:spPr>
          <a:xfrm>
            <a:off x="7386320" y="2993064"/>
            <a:ext cx="4006435" cy="461665"/>
          </a:xfrm>
          <a:prstGeom prst="rect">
            <a:avLst/>
          </a:prstGeom>
          <a:noFill/>
        </p:spPr>
        <p:txBody>
          <a:bodyPr wrap="square" rtlCol="0">
            <a:spAutoFit/>
          </a:bodyPr>
          <a:lstStyle/>
          <a:p>
            <a:r>
              <a:rPr lang="en-US" sz="2400" dirty="0"/>
              <a:t>Potential for change varies</a:t>
            </a:r>
          </a:p>
        </p:txBody>
      </p:sp>
      <p:sp>
        <p:nvSpPr>
          <p:cNvPr id="83" name="TextBox 82">
            <a:extLst>
              <a:ext uri="{FF2B5EF4-FFF2-40B4-BE49-F238E27FC236}">
                <a16:creationId xmlns:a16="http://schemas.microsoft.com/office/drawing/2014/main" id="{B1CFF295-B84B-1E27-D902-C8162336D36D}"/>
              </a:ext>
            </a:extLst>
          </p:cNvPr>
          <p:cNvSpPr txBox="1"/>
          <p:nvPr/>
        </p:nvSpPr>
        <p:spPr>
          <a:xfrm>
            <a:off x="7406040" y="2430368"/>
            <a:ext cx="4006435" cy="461665"/>
          </a:xfrm>
          <a:prstGeom prst="rect">
            <a:avLst/>
          </a:prstGeom>
          <a:noFill/>
        </p:spPr>
        <p:txBody>
          <a:bodyPr wrap="square" rtlCol="0">
            <a:spAutoFit/>
          </a:bodyPr>
          <a:lstStyle/>
          <a:p>
            <a:r>
              <a:rPr lang="en-US" sz="2400" dirty="0"/>
              <a:t>Fast</a:t>
            </a:r>
          </a:p>
        </p:txBody>
      </p:sp>
      <p:sp>
        <p:nvSpPr>
          <p:cNvPr id="84" name="TextBox 83">
            <a:extLst>
              <a:ext uri="{FF2B5EF4-FFF2-40B4-BE49-F238E27FC236}">
                <a16:creationId xmlns:a16="http://schemas.microsoft.com/office/drawing/2014/main" id="{0CAFF161-1C82-02E7-942C-59987237853D}"/>
              </a:ext>
            </a:extLst>
          </p:cNvPr>
          <p:cNvSpPr txBox="1"/>
          <p:nvPr/>
        </p:nvSpPr>
        <p:spPr>
          <a:xfrm>
            <a:off x="7406040" y="3523049"/>
            <a:ext cx="4006435" cy="461665"/>
          </a:xfrm>
          <a:prstGeom prst="rect">
            <a:avLst/>
          </a:prstGeom>
          <a:noFill/>
        </p:spPr>
        <p:txBody>
          <a:bodyPr wrap="square" rtlCol="0">
            <a:spAutoFit/>
          </a:bodyPr>
          <a:lstStyle/>
          <a:p>
            <a:r>
              <a:rPr lang="en-US" sz="2400" dirty="0"/>
              <a:t>Energetic tradeoffs</a:t>
            </a:r>
          </a:p>
        </p:txBody>
      </p:sp>
      <p:sp>
        <p:nvSpPr>
          <p:cNvPr id="85" name="TextBox 84">
            <a:extLst>
              <a:ext uri="{FF2B5EF4-FFF2-40B4-BE49-F238E27FC236}">
                <a16:creationId xmlns:a16="http://schemas.microsoft.com/office/drawing/2014/main" id="{BE723690-D8A6-099A-62C2-E00C0A0EEFD2}"/>
              </a:ext>
            </a:extLst>
          </p:cNvPr>
          <p:cNvSpPr txBox="1"/>
          <p:nvPr/>
        </p:nvSpPr>
        <p:spPr>
          <a:xfrm>
            <a:off x="7386320" y="4096051"/>
            <a:ext cx="4134628" cy="461665"/>
          </a:xfrm>
          <a:prstGeom prst="rect">
            <a:avLst/>
          </a:prstGeom>
          <a:noFill/>
        </p:spPr>
        <p:txBody>
          <a:bodyPr wrap="square" rtlCol="0">
            <a:spAutoFit/>
          </a:bodyPr>
          <a:lstStyle/>
          <a:p>
            <a:r>
              <a:rPr lang="en-US" sz="2400" dirty="0"/>
              <a:t>Change isn’t directly heritable</a:t>
            </a:r>
          </a:p>
        </p:txBody>
      </p:sp>
      <p:sp>
        <p:nvSpPr>
          <p:cNvPr id="87" name="Cross 86">
            <a:extLst>
              <a:ext uri="{FF2B5EF4-FFF2-40B4-BE49-F238E27FC236}">
                <a16:creationId xmlns:a16="http://schemas.microsoft.com/office/drawing/2014/main" id="{EBB3FB3F-C9AE-ED11-8BBA-F86F565CFA94}"/>
              </a:ext>
            </a:extLst>
          </p:cNvPr>
          <p:cNvSpPr/>
          <p:nvPr/>
        </p:nvSpPr>
        <p:spPr>
          <a:xfrm>
            <a:off x="7105382" y="2502665"/>
            <a:ext cx="280938" cy="280938"/>
          </a:xfrm>
          <a:prstGeom prst="plus">
            <a:avLst>
              <a:gd name="adj" fmla="val 38537"/>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6E3F512-6AF9-2A0B-3DE7-F064E771F3C3}"/>
              </a:ext>
            </a:extLst>
          </p:cNvPr>
          <p:cNvSpPr/>
          <p:nvPr/>
        </p:nvSpPr>
        <p:spPr>
          <a:xfrm>
            <a:off x="7105382" y="3720890"/>
            <a:ext cx="280938" cy="6598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8E7E7A4-8107-C574-56C7-7A23E19A43F7}"/>
              </a:ext>
            </a:extLst>
          </p:cNvPr>
          <p:cNvSpPr/>
          <p:nvPr/>
        </p:nvSpPr>
        <p:spPr>
          <a:xfrm>
            <a:off x="7105382" y="4294954"/>
            <a:ext cx="280938" cy="6598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DF04289-79C0-3581-300B-3162D959B5A7}"/>
              </a:ext>
            </a:extLst>
          </p:cNvPr>
          <p:cNvSpPr/>
          <p:nvPr/>
        </p:nvSpPr>
        <p:spPr>
          <a:xfrm>
            <a:off x="7105382" y="3195126"/>
            <a:ext cx="280938" cy="6598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CCFFA91-EE58-29C7-FFA7-367333B06176}"/>
              </a:ext>
            </a:extLst>
          </p:cNvPr>
          <p:cNvSpPr/>
          <p:nvPr/>
        </p:nvSpPr>
        <p:spPr>
          <a:xfrm>
            <a:off x="671052" y="1317518"/>
            <a:ext cx="5257800" cy="50341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B4F69A3-D95E-3A51-3D7F-C693B09B6F6C}"/>
              </a:ext>
            </a:extLst>
          </p:cNvPr>
          <p:cNvSpPr txBox="1">
            <a:spLocks/>
          </p:cNvSpPr>
          <p:nvPr/>
        </p:nvSpPr>
        <p:spPr>
          <a:xfrm>
            <a:off x="837160" y="1324489"/>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Plasticity</a:t>
            </a:r>
          </a:p>
        </p:txBody>
      </p:sp>
      <p:sp>
        <p:nvSpPr>
          <p:cNvPr id="7" name="TextBox 6">
            <a:extLst>
              <a:ext uri="{FF2B5EF4-FFF2-40B4-BE49-F238E27FC236}">
                <a16:creationId xmlns:a16="http://schemas.microsoft.com/office/drawing/2014/main" id="{ABC291BF-69ED-2335-9934-D9376B3176D2}"/>
              </a:ext>
            </a:extLst>
          </p:cNvPr>
          <p:cNvSpPr txBox="1"/>
          <p:nvPr/>
        </p:nvSpPr>
        <p:spPr>
          <a:xfrm>
            <a:off x="735198" y="1971569"/>
            <a:ext cx="5108707" cy="369332"/>
          </a:xfrm>
          <a:prstGeom prst="rect">
            <a:avLst/>
          </a:prstGeom>
          <a:noFill/>
        </p:spPr>
        <p:txBody>
          <a:bodyPr wrap="square" rtlCol="0">
            <a:spAutoFit/>
          </a:bodyPr>
          <a:lstStyle/>
          <a:p>
            <a:pPr algn="ctr"/>
            <a:r>
              <a:rPr lang="en-US" dirty="0"/>
              <a:t>Individual level within </a:t>
            </a:r>
            <a:r>
              <a:rPr lang="en-US" b="1" dirty="0"/>
              <a:t>one generation</a:t>
            </a:r>
          </a:p>
        </p:txBody>
      </p:sp>
      <p:sp>
        <p:nvSpPr>
          <p:cNvPr id="9" name="Rectangle 8">
            <a:extLst>
              <a:ext uri="{FF2B5EF4-FFF2-40B4-BE49-F238E27FC236}">
                <a16:creationId xmlns:a16="http://schemas.microsoft.com/office/drawing/2014/main" id="{A6A59AD5-B75F-A232-DFCF-224BC9B19377}"/>
              </a:ext>
            </a:extLst>
          </p:cNvPr>
          <p:cNvSpPr/>
          <p:nvPr/>
        </p:nvSpPr>
        <p:spPr>
          <a:xfrm>
            <a:off x="3398729" y="3853658"/>
            <a:ext cx="2049517" cy="22360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D0848B-3E12-C777-1124-977996076903}"/>
              </a:ext>
            </a:extLst>
          </p:cNvPr>
          <p:cNvSpPr/>
          <p:nvPr/>
        </p:nvSpPr>
        <p:spPr>
          <a:xfrm>
            <a:off x="1228578" y="3851196"/>
            <a:ext cx="2049517" cy="22360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464EF3A-598B-4906-72AD-5A189A80987C}"/>
              </a:ext>
            </a:extLst>
          </p:cNvPr>
          <p:cNvGrpSpPr/>
          <p:nvPr/>
        </p:nvGrpSpPr>
        <p:grpSpPr>
          <a:xfrm>
            <a:off x="1295938" y="4036627"/>
            <a:ext cx="1856021" cy="1848488"/>
            <a:chOff x="1295938" y="4036627"/>
            <a:chExt cx="1856021" cy="1848488"/>
          </a:xfrm>
        </p:grpSpPr>
        <p:sp>
          <p:nvSpPr>
            <p:cNvPr id="15" name="Oval 14">
              <a:extLst>
                <a:ext uri="{FF2B5EF4-FFF2-40B4-BE49-F238E27FC236}">
                  <a16:creationId xmlns:a16="http://schemas.microsoft.com/office/drawing/2014/main" id="{9B0A0D2F-28B6-0B07-517D-44F8EC676FA1}"/>
                </a:ext>
              </a:extLst>
            </p:cNvPr>
            <p:cNvSpPr/>
            <p:nvPr/>
          </p:nvSpPr>
          <p:spPr>
            <a:xfrm>
              <a:off x="2967969" y="43358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D04B108-1C84-8C71-7B18-32F126290E52}"/>
                </a:ext>
              </a:extLst>
            </p:cNvPr>
            <p:cNvSpPr/>
            <p:nvPr/>
          </p:nvSpPr>
          <p:spPr>
            <a:xfrm>
              <a:off x="2016556" y="41803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DDC2AE-3A6B-3546-85E7-4AA3DDF0F3CE}"/>
                </a:ext>
              </a:extLst>
            </p:cNvPr>
            <p:cNvSpPr/>
            <p:nvPr/>
          </p:nvSpPr>
          <p:spPr>
            <a:xfrm>
              <a:off x="2375405" y="4213780"/>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7A32F12-018D-F789-8B6B-2B74200AC312}"/>
                </a:ext>
              </a:extLst>
            </p:cNvPr>
            <p:cNvSpPr/>
            <p:nvPr/>
          </p:nvSpPr>
          <p:spPr>
            <a:xfrm>
              <a:off x="2321356" y="44851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657E29C-909C-C6D6-DDE9-C601CF0C9E9B}"/>
                </a:ext>
              </a:extLst>
            </p:cNvPr>
            <p:cNvSpPr/>
            <p:nvPr/>
          </p:nvSpPr>
          <p:spPr>
            <a:xfrm>
              <a:off x="1742854" y="452851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441D90C-3543-863B-DC6B-14AFE6624E88}"/>
                </a:ext>
              </a:extLst>
            </p:cNvPr>
            <p:cNvSpPr/>
            <p:nvPr/>
          </p:nvSpPr>
          <p:spPr>
            <a:xfrm>
              <a:off x="2636316" y="462889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7EA5E45-96D5-A76F-464D-15ABA70A72AB}"/>
                </a:ext>
              </a:extLst>
            </p:cNvPr>
            <p:cNvSpPr/>
            <p:nvPr/>
          </p:nvSpPr>
          <p:spPr>
            <a:xfrm>
              <a:off x="1680505" y="490369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924F48E-FC4B-C2EC-4B34-4A231E0546B1}"/>
                </a:ext>
              </a:extLst>
            </p:cNvPr>
            <p:cNvSpPr/>
            <p:nvPr/>
          </p:nvSpPr>
          <p:spPr>
            <a:xfrm>
              <a:off x="2930956" y="50947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B95AF31-3D6F-993F-E1FC-EE4ABD1AEC6B}"/>
                </a:ext>
              </a:extLst>
            </p:cNvPr>
            <p:cNvSpPr/>
            <p:nvPr/>
          </p:nvSpPr>
          <p:spPr>
            <a:xfrm>
              <a:off x="1751752" y="542006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FBFDD30-F7D7-806F-726E-C7392391A049}"/>
                </a:ext>
              </a:extLst>
            </p:cNvPr>
            <p:cNvSpPr/>
            <p:nvPr/>
          </p:nvSpPr>
          <p:spPr>
            <a:xfrm>
              <a:off x="1476797" y="51495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4C15FDD-929F-692E-A160-B5595B35EE3A}"/>
                </a:ext>
              </a:extLst>
            </p:cNvPr>
            <p:cNvSpPr/>
            <p:nvPr/>
          </p:nvSpPr>
          <p:spPr>
            <a:xfrm>
              <a:off x="2372166" y="5289365"/>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AE36369-5C22-8757-2BEB-A703777C8EA7}"/>
                </a:ext>
              </a:extLst>
            </p:cNvPr>
            <p:cNvSpPr/>
            <p:nvPr/>
          </p:nvSpPr>
          <p:spPr>
            <a:xfrm>
              <a:off x="2805466" y="58068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F745B9F-37E8-2C44-6B0F-203B665D2D9F}"/>
                </a:ext>
              </a:extLst>
            </p:cNvPr>
            <p:cNvSpPr/>
            <p:nvPr/>
          </p:nvSpPr>
          <p:spPr>
            <a:xfrm>
              <a:off x="2163950" y="58185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E77A65E-E08D-80C5-C6F9-D419BCB26BAC}"/>
                </a:ext>
              </a:extLst>
            </p:cNvPr>
            <p:cNvSpPr/>
            <p:nvPr/>
          </p:nvSpPr>
          <p:spPr>
            <a:xfrm>
              <a:off x="2519796" y="555078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A888CA5-4024-7BF5-0AAB-B4730E6621F6}"/>
                </a:ext>
              </a:extLst>
            </p:cNvPr>
            <p:cNvSpPr/>
            <p:nvPr/>
          </p:nvSpPr>
          <p:spPr>
            <a:xfrm>
              <a:off x="3097095" y="549810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859ACC4-1A9C-33BF-DB40-65AAE14CE71B}"/>
                </a:ext>
              </a:extLst>
            </p:cNvPr>
            <p:cNvSpPr/>
            <p:nvPr/>
          </p:nvSpPr>
          <p:spPr>
            <a:xfrm>
              <a:off x="1445285" y="556047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D75D6CB-D827-5D95-683C-D8B971D833F6}"/>
                </a:ext>
              </a:extLst>
            </p:cNvPr>
            <p:cNvSpPr/>
            <p:nvPr/>
          </p:nvSpPr>
          <p:spPr>
            <a:xfrm>
              <a:off x="2238064" y="56578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CB265C5-7653-0999-5C7D-E98A0F1ACC2E}"/>
                </a:ext>
              </a:extLst>
            </p:cNvPr>
            <p:cNvSpPr/>
            <p:nvPr/>
          </p:nvSpPr>
          <p:spPr>
            <a:xfrm>
              <a:off x="2551217" y="4996962"/>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E4C64C1-35C2-B182-58C3-478DF16BADE9}"/>
                </a:ext>
              </a:extLst>
            </p:cNvPr>
            <p:cNvSpPr/>
            <p:nvPr/>
          </p:nvSpPr>
          <p:spPr>
            <a:xfrm>
              <a:off x="1560478" y="58102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A05FAAD-F67A-2002-45BB-F3F9BDD35465}"/>
                </a:ext>
              </a:extLst>
            </p:cNvPr>
            <p:cNvSpPr/>
            <p:nvPr/>
          </p:nvSpPr>
          <p:spPr>
            <a:xfrm>
              <a:off x="1295938" y="4138610"/>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460EE0D-4D82-50BF-BCF9-0044D5C3A264}"/>
                </a:ext>
              </a:extLst>
            </p:cNvPr>
            <p:cNvSpPr/>
            <p:nvPr/>
          </p:nvSpPr>
          <p:spPr>
            <a:xfrm>
              <a:off x="1472717" y="420901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9FC2A5F-53CD-3012-6170-5AAC5C720EEE}"/>
                </a:ext>
              </a:extLst>
            </p:cNvPr>
            <p:cNvSpPr/>
            <p:nvPr/>
          </p:nvSpPr>
          <p:spPr>
            <a:xfrm>
              <a:off x="2348788" y="40366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93E1083-936B-DB5F-834B-A401BDADA78D}"/>
                </a:ext>
              </a:extLst>
            </p:cNvPr>
            <p:cNvSpPr/>
            <p:nvPr/>
          </p:nvSpPr>
          <p:spPr>
            <a:xfrm>
              <a:off x="2997591" y="405648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FD068591-B03B-B095-6BBB-5A08692BC4C6}"/>
              </a:ext>
            </a:extLst>
          </p:cNvPr>
          <p:cNvSpPr txBox="1"/>
          <p:nvPr/>
        </p:nvSpPr>
        <p:spPr>
          <a:xfrm>
            <a:off x="1309966" y="3486590"/>
            <a:ext cx="1979113" cy="369332"/>
          </a:xfrm>
          <a:prstGeom prst="rect">
            <a:avLst/>
          </a:prstGeom>
          <a:noFill/>
        </p:spPr>
        <p:txBody>
          <a:bodyPr wrap="square" rtlCol="0">
            <a:spAutoFit/>
          </a:bodyPr>
          <a:lstStyle/>
          <a:p>
            <a:pPr algn="ctr"/>
            <a:r>
              <a:rPr lang="en-US" i="1" dirty="0"/>
              <a:t>High resource</a:t>
            </a:r>
            <a:endParaRPr lang="en-US" b="1" i="1" dirty="0"/>
          </a:p>
        </p:txBody>
      </p:sp>
      <p:grpSp>
        <p:nvGrpSpPr>
          <p:cNvPr id="80" name="Group 79">
            <a:extLst>
              <a:ext uri="{FF2B5EF4-FFF2-40B4-BE49-F238E27FC236}">
                <a16:creationId xmlns:a16="http://schemas.microsoft.com/office/drawing/2014/main" id="{DEE1B4C2-EFC5-0167-0932-6E6C1306ED02}"/>
              </a:ext>
            </a:extLst>
          </p:cNvPr>
          <p:cNvGrpSpPr/>
          <p:nvPr/>
        </p:nvGrpSpPr>
        <p:grpSpPr>
          <a:xfrm>
            <a:off x="3627066" y="4307238"/>
            <a:ext cx="1681479" cy="1410587"/>
            <a:chOff x="3627066" y="4307238"/>
            <a:chExt cx="1681479" cy="1410587"/>
          </a:xfrm>
        </p:grpSpPr>
        <p:sp>
          <p:nvSpPr>
            <p:cNvPr id="81" name="Oval 80">
              <a:extLst>
                <a:ext uri="{FF2B5EF4-FFF2-40B4-BE49-F238E27FC236}">
                  <a16:creationId xmlns:a16="http://schemas.microsoft.com/office/drawing/2014/main" id="{FA59EC00-EEDF-DBC9-A61D-C394EB09F8AC}"/>
                </a:ext>
              </a:extLst>
            </p:cNvPr>
            <p:cNvSpPr/>
            <p:nvPr/>
          </p:nvSpPr>
          <p:spPr>
            <a:xfrm>
              <a:off x="3883327" y="431085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06AD16B-3586-EF0F-06D9-58E313E0E2D5}"/>
                </a:ext>
              </a:extLst>
            </p:cNvPr>
            <p:cNvSpPr/>
            <p:nvPr/>
          </p:nvSpPr>
          <p:spPr>
            <a:xfrm>
              <a:off x="5171107" y="430723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948107E1-FCCC-909A-3115-789B142C33B3}"/>
                </a:ext>
              </a:extLst>
            </p:cNvPr>
            <p:cNvSpPr/>
            <p:nvPr/>
          </p:nvSpPr>
          <p:spPr>
            <a:xfrm>
              <a:off x="5116243" y="4516471"/>
              <a:ext cx="114884" cy="11488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2987A1D-008F-FBF4-D24E-8148070DAF27}"/>
                </a:ext>
              </a:extLst>
            </p:cNvPr>
            <p:cNvSpPr/>
            <p:nvPr/>
          </p:nvSpPr>
          <p:spPr>
            <a:xfrm>
              <a:off x="3627066" y="5523308"/>
              <a:ext cx="109819" cy="1098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75BD7CE-CF30-E279-08BC-60A054457596}"/>
                </a:ext>
              </a:extLst>
            </p:cNvPr>
            <p:cNvSpPr/>
            <p:nvPr/>
          </p:nvSpPr>
          <p:spPr>
            <a:xfrm>
              <a:off x="5147159" y="545585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30982C8-46F5-3902-CBB2-C498D0493B35}"/>
                </a:ext>
              </a:extLst>
            </p:cNvPr>
            <p:cNvSpPr/>
            <p:nvPr/>
          </p:nvSpPr>
          <p:spPr>
            <a:xfrm>
              <a:off x="5253681" y="561212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6F88D15-9841-0838-D6B4-F1E5C77D0855}"/>
                </a:ext>
              </a:extLst>
            </p:cNvPr>
            <p:cNvSpPr/>
            <p:nvPr/>
          </p:nvSpPr>
          <p:spPr>
            <a:xfrm>
              <a:off x="3989739" y="566296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67E0FCE-2F09-A2C7-50B1-53D9CE8AB62E}"/>
                </a:ext>
              </a:extLst>
            </p:cNvPr>
            <p:cNvSpPr/>
            <p:nvPr/>
          </p:nvSpPr>
          <p:spPr>
            <a:xfrm>
              <a:off x="5171107" y="511552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8892B805-E799-6290-0B7D-B9B82382BA4D}"/>
              </a:ext>
            </a:extLst>
          </p:cNvPr>
          <p:cNvSpPr txBox="1"/>
          <p:nvPr/>
        </p:nvSpPr>
        <p:spPr>
          <a:xfrm>
            <a:off x="3489288" y="3482908"/>
            <a:ext cx="1979113" cy="369332"/>
          </a:xfrm>
          <a:prstGeom prst="rect">
            <a:avLst/>
          </a:prstGeom>
          <a:noFill/>
        </p:spPr>
        <p:txBody>
          <a:bodyPr wrap="square" rtlCol="0">
            <a:spAutoFit/>
          </a:bodyPr>
          <a:lstStyle/>
          <a:p>
            <a:pPr algn="ctr"/>
            <a:r>
              <a:rPr lang="en-US" i="1" dirty="0"/>
              <a:t>Low resource</a:t>
            </a:r>
            <a:endParaRPr lang="en-US" b="1" i="1" dirty="0"/>
          </a:p>
        </p:txBody>
      </p:sp>
      <p:cxnSp>
        <p:nvCxnSpPr>
          <p:cNvPr id="97" name="Straight Connector 96">
            <a:extLst>
              <a:ext uri="{FF2B5EF4-FFF2-40B4-BE49-F238E27FC236}">
                <a16:creationId xmlns:a16="http://schemas.microsoft.com/office/drawing/2014/main" id="{C31FDA5F-CC02-4B1C-DCB5-F9D7C2E8E490}"/>
              </a:ext>
            </a:extLst>
          </p:cNvPr>
          <p:cNvCxnSpPr/>
          <p:nvPr/>
        </p:nvCxnSpPr>
        <p:spPr>
          <a:xfrm>
            <a:off x="1353256" y="2340901"/>
            <a:ext cx="3939865"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pic>
        <p:nvPicPr>
          <p:cNvPr id="98" name="Picture 97" descr="A drawing of a hand&#10;&#10;Description automatically generated">
            <a:extLst>
              <a:ext uri="{FF2B5EF4-FFF2-40B4-BE49-F238E27FC236}">
                <a16:creationId xmlns:a16="http://schemas.microsoft.com/office/drawing/2014/main" id="{8C8A5B94-7D44-B1AC-9039-803D4BEFD60E}"/>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183526">
            <a:off x="3973555" y="4442278"/>
            <a:ext cx="968381" cy="1424400"/>
          </a:xfrm>
          <a:prstGeom prst="rect">
            <a:avLst/>
          </a:prstGeom>
        </p:spPr>
      </p:pic>
      <p:pic>
        <p:nvPicPr>
          <p:cNvPr id="99" name="Picture 98" descr="A yellow animal with black background&#10;&#10;Description automatically generated with medium confidence">
            <a:extLst>
              <a:ext uri="{FF2B5EF4-FFF2-40B4-BE49-F238E27FC236}">
                <a16:creationId xmlns:a16="http://schemas.microsoft.com/office/drawing/2014/main" id="{F80A7865-B52C-2046-AA29-CB0F05B09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2489">
            <a:off x="1738049" y="4563127"/>
            <a:ext cx="1005757" cy="1112292"/>
          </a:xfrm>
          <a:prstGeom prst="rect">
            <a:avLst/>
          </a:prstGeom>
        </p:spPr>
      </p:pic>
      <p:pic>
        <p:nvPicPr>
          <p:cNvPr id="100" name="Picture 99">
            <a:extLst>
              <a:ext uri="{FF2B5EF4-FFF2-40B4-BE49-F238E27FC236}">
                <a16:creationId xmlns:a16="http://schemas.microsoft.com/office/drawing/2014/main" id="{EB919C45-3D05-A80F-C3E2-02472A9F67F5}"/>
              </a:ext>
            </a:extLst>
          </p:cNvPr>
          <p:cNvPicPr>
            <a:picLocks noChangeAspect="1"/>
          </p:cNvPicPr>
          <p:nvPr/>
        </p:nvPicPr>
        <p:blipFill rotWithShape="1">
          <a:blip r:embed="rId5"/>
          <a:srcRect l="2458" t="39554" r="71743" b="24425"/>
          <a:stretch/>
        </p:blipFill>
        <p:spPr>
          <a:xfrm>
            <a:off x="1723247" y="2469151"/>
            <a:ext cx="1060178" cy="918815"/>
          </a:xfrm>
          <a:prstGeom prst="rect">
            <a:avLst/>
          </a:prstGeom>
        </p:spPr>
      </p:pic>
      <p:pic>
        <p:nvPicPr>
          <p:cNvPr id="101" name="Picture 100">
            <a:extLst>
              <a:ext uri="{FF2B5EF4-FFF2-40B4-BE49-F238E27FC236}">
                <a16:creationId xmlns:a16="http://schemas.microsoft.com/office/drawing/2014/main" id="{EA75BF33-AA68-146B-E8DE-603B9C6D2FB6}"/>
              </a:ext>
            </a:extLst>
          </p:cNvPr>
          <p:cNvPicPr>
            <a:picLocks noChangeAspect="1"/>
          </p:cNvPicPr>
          <p:nvPr/>
        </p:nvPicPr>
        <p:blipFill rotWithShape="1">
          <a:blip r:embed="rId5"/>
          <a:srcRect l="49152" t="37328" r="23883" b="25023"/>
          <a:stretch/>
        </p:blipFill>
        <p:spPr>
          <a:xfrm>
            <a:off x="3927656" y="2483342"/>
            <a:ext cx="1060178" cy="918815"/>
          </a:xfrm>
          <a:prstGeom prst="rect">
            <a:avLst/>
          </a:prstGeom>
        </p:spPr>
      </p:pic>
      <p:sp>
        <p:nvSpPr>
          <p:cNvPr id="102" name="TextBox 101">
            <a:extLst>
              <a:ext uri="{FF2B5EF4-FFF2-40B4-BE49-F238E27FC236}">
                <a16:creationId xmlns:a16="http://schemas.microsoft.com/office/drawing/2014/main" id="{F8216E7E-DF4A-2C2A-AD71-4432648B8F9A}"/>
              </a:ext>
            </a:extLst>
          </p:cNvPr>
          <p:cNvSpPr txBox="1"/>
          <p:nvPr/>
        </p:nvSpPr>
        <p:spPr>
          <a:xfrm>
            <a:off x="1681900" y="3151936"/>
            <a:ext cx="460949" cy="261610"/>
          </a:xfrm>
          <a:prstGeom prst="rect">
            <a:avLst/>
          </a:prstGeom>
          <a:noFill/>
        </p:spPr>
        <p:txBody>
          <a:bodyPr wrap="square" rtlCol="0">
            <a:spAutoFit/>
          </a:bodyPr>
          <a:lstStyle/>
          <a:p>
            <a:r>
              <a:rPr lang="en-US" sz="1100" dirty="0">
                <a:solidFill>
                  <a:schemeClr val="bg1"/>
                </a:solidFill>
              </a:rPr>
              <a:t>[1]</a:t>
            </a:r>
          </a:p>
        </p:txBody>
      </p:sp>
      <p:sp>
        <p:nvSpPr>
          <p:cNvPr id="103" name="TextBox 102">
            <a:extLst>
              <a:ext uri="{FF2B5EF4-FFF2-40B4-BE49-F238E27FC236}">
                <a16:creationId xmlns:a16="http://schemas.microsoft.com/office/drawing/2014/main" id="{99727A82-763F-6A1F-2488-A3DE702790FD}"/>
              </a:ext>
            </a:extLst>
          </p:cNvPr>
          <p:cNvSpPr txBox="1"/>
          <p:nvPr/>
        </p:nvSpPr>
        <p:spPr>
          <a:xfrm>
            <a:off x="3883327" y="3149799"/>
            <a:ext cx="460949" cy="261610"/>
          </a:xfrm>
          <a:prstGeom prst="rect">
            <a:avLst/>
          </a:prstGeom>
          <a:noFill/>
        </p:spPr>
        <p:txBody>
          <a:bodyPr wrap="square" rtlCol="0">
            <a:spAutoFit/>
          </a:bodyPr>
          <a:lstStyle/>
          <a:p>
            <a:r>
              <a:rPr lang="en-US" sz="1100" dirty="0">
                <a:solidFill>
                  <a:schemeClr val="bg1"/>
                </a:solidFill>
              </a:rPr>
              <a:t>[1]</a:t>
            </a:r>
          </a:p>
        </p:txBody>
      </p:sp>
    </p:spTree>
    <p:extLst>
      <p:ext uri="{BB962C8B-B14F-4D97-AF65-F5344CB8AC3E}">
        <p14:creationId xmlns:p14="http://schemas.microsoft.com/office/powerpoint/2010/main" val="51533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3" grpId="0"/>
      <p:bldP spid="84" grpId="0"/>
      <p:bldP spid="85" grpId="0"/>
      <p:bldP spid="87" grpId="0" animBg="1"/>
      <p:bldP spid="89" grpId="0" animBg="1"/>
      <p:bldP spid="90" grpId="0" animBg="1"/>
      <p:bldP spid="9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710092-65A2-08F3-C2F8-917872B6AABC}"/>
              </a:ext>
            </a:extLst>
          </p:cNvPr>
          <p:cNvSpPr>
            <a:spLocks noGrp="1" noRot="1" noMove="1" noResize="1" noEditPoints="1" noAdjustHandles="1" noChangeArrowheads="1" noChangeShapeType="1"/>
          </p:cNvSpPr>
          <p:nvPr/>
        </p:nvSpPr>
        <p:spPr>
          <a:xfrm>
            <a:off x="671052" y="1317518"/>
            <a:ext cx="5257800" cy="50341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389D0D-0EB0-691E-62EE-82856D83B316}"/>
              </a:ext>
            </a:extLst>
          </p:cNvPr>
          <p:cNvSpPr>
            <a:spLocks noGrp="1" noRot="1" noMove="1" noResize="1" noEditPoints="1" noAdjustHandles="1" noChangeArrowheads="1" noChangeShapeType="1"/>
          </p:cNvSpPr>
          <p:nvPr/>
        </p:nvSpPr>
        <p:spPr>
          <a:xfrm>
            <a:off x="6263150" y="1317518"/>
            <a:ext cx="5257800" cy="503411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486B74D-B4C3-04CB-93FA-FF98E4285DFF}"/>
              </a:ext>
            </a:extLst>
          </p:cNvPr>
          <p:cNvSpPr txBox="1">
            <a:spLocks/>
          </p:cNvSpPr>
          <p:nvPr/>
        </p:nvSpPr>
        <p:spPr>
          <a:xfrm>
            <a:off x="848032" y="1424400"/>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Plasticity</a:t>
            </a:r>
          </a:p>
        </p:txBody>
      </p:sp>
      <p:sp>
        <p:nvSpPr>
          <p:cNvPr id="7" name="Title 1">
            <a:extLst>
              <a:ext uri="{FF2B5EF4-FFF2-40B4-BE49-F238E27FC236}">
                <a16:creationId xmlns:a16="http://schemas.microsoft.com/office/drawing/2014/main" id="{55E8F740-B6CF-0142-C8AC-39A9C122CB4F}"/>
              </a:ext>
            </a:extLst>
          </p:cNvPr>
          <p:cNvSpPr txBox="1">
            <a:spLocks/>
          </p:cNvSpPr>
          <p:nvPr/>
        </p:nvSpPr>
        <p:spPr>
          <a:xfrm>
            <a:off x="6449961" y="1424400"/>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Evolution</a:t>
            </a:r>
          </a:p>
        </p:txBody>
      </p:sp>
      <p:sp>
        <p:nvSpPr>
          <p:cNvPr id="8" name="TextBox 7">
            <a:extLst>
              <a:ext uri="{FF2B5EF4-FFF2-40B4-BE49-F238E27FC236}">
                <a16:creationId xmlns:a16="http://schemas.microsoft.com/office/drawing/2014/main" id="{E564588A-E0DC-2986-ABC6-5CA074BFAE41}"/>
              </a:ext>
            </a:extLst>
          </p:cNvPr>
          <p:cNvSpPr txBox="1"/>
          <p:nvPr/>
        </p:nvSpPr>
        <p:spPr>
          <a:xfrm>
            <a:off x="745597" y="2154869"/>
            <a:ext cx="5108707" cy="369332"/>
          </a:xfrm>
          <a:prstGeom prst="rect">
            <a:avLst/>
          </a:prstGeom>
          <a:noFill/>
        </p:spPr>
        <p:txBody>
          <a:bodyPr wrap="square" rtlCol="0">
            <a:spAutoFit/>
          </a:bodyPr>
          <a:lstStyle/>
          <a:p>
            <a:pPr algn="ctr"/>
            <a:r>
              <a:rPr lang="en-US" dirty="0"/>
              <a:t>Individual level within </a:t>
            </a:r>
            <a:r>
              <a:rPr lang="en-US" b="1" dirty="0"/>
              <a:t>one generation</a:t>
            </a:r>
          </a:p>
        </p:txBody>
      </p:sp>
      <p:sp>
        <p:nvSpPr>
          <p:cNvPr id="11" name="TextBox 10">
            <a:extLst>
              <a:ext uri="{FF2B5EF4-FFF2-40B4-BE49-F238E27FC236}">
                <a16:creationId xmlns:a16="http://schemas.microsoft.com/office/drawing/2014/main" id="{5A695E44-5011-5AB6-6E35-BEAA0CB0A017}"/>
              </a:ext>
            </a:extLst>
          </p:cNvPr>
          <p:cNvSpPr txBox="1"/>
          <p:nvPr/>
        </p:nvSpPr>
        <p:spPr>
          <a:xfrm>
            <a:off x="6282811" y="2154869"/>
            <a:ext cx="5238137" cy="369332"/>
          </a:xfrm>
          <a:prstGeom prst="rect">
            <a:avLst/>
          </a:prstGeom>
          <a:noFill/>
        </p:spPr>
        <p:txBody>
          <a:bodyPr wrap="square" rtlCol="0">
            <a:spAutoFit/>
          </a:bodyPr>
          <a:lstStyle/>
          <a:p>
            <a:pPr algn="ctr"/>
            <a:r>
              <a:rPr lang="en-US" dirty="0"/>
              <a:t>Population level across </a:t>
            </a:r>
            <a:r>
              <a:rPr lang="en-US" b="1" dirty="0"/>
              <a:t>many generations</a:t>
            </a:r>
          </a:p>
        </p:txBody>
      </p:sp>
      <p:sp>
        <p:nvSpPr>
          <p:cNvPr id="13" name="Rectangle 12">
            <a:extLst>
              <a:ext uri="{FF2B5EF4-FFF2-40B4-BE49-F238E27FC236}">
                <a16:creationId xmlns:a16="http://schemas.microsoft.com/office/drawing/2014/main" id="{E40F729D-B771-0570-E9BE-85D22BBF5D24}"/>
              </a:ext>
            </a:extLst>
          </p:cNvPr>
          <p:cNvSpPr/>
          <p:nvPr/>
        </p:nvSpPr>
        <p:spPr>
          <a:xfrm>
            <a:off x="3391070" y="3010148"/>
            <a:ext cx="2049517" cy="24673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408D3B-71A6-A784-B08D-FEC653BBD214}"/>
              </a:ext>
            </a:extLst>
          </p:cNvPr>
          <p:cNvSpPr/>
          <p:nvPr/>
        </p:nvSpPr>
        <p:spPr>
          <a:xfrm>
            <a:off x="1220919" y="3007686"/>
            <a:ext cx="2049517" cy="24673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3">
            <a:extLst>
              <a:ext uri="{FF2B5EF4-FFF2-40B4-BE49-F238E27FC236}">
                <a16:creationId xmlns:a16="http://schemas.microsoft.com/office/drawing/2014/main" id="{E256DAF1-57CB-D8F0-6ED8-5AE4D927AFC9}"/>
              </a:ext>
            </a:extLst>
          </p:cNvPr>
          <p:cNvGrpSpPr/>
          <p:nvPr/>
        </p:nvGrpSpPr>
        <p:grpSpPr>
          <a:xfrm>
            <a:off x="1832751" y="3637271"/>
            <a:ext cx="588918" cy="701350"/>
            <a:chOff x="1832751" y="3637271"/>
            <a:chExt cx="588918" cy="701350"/>
          </a:xfrm>
        </p:grpSpPr>
        <p:sp>
          <p:nvSpPr>
            <p:cNvPr id="14" name="Oval 13">
              <a:extLst>
                <a:ext uri="{FF2B5EF4-FFF2-40B4-BE49-F238E27FC236}">
                  <a16:creationId xmlns:a16="http://schemas.microsoft.com/office/drawing/2014/main" id="{CE1B4E8C-1F28-A058-4278-7625E5C02ADD}"/>
                </a:ext>
              </a:extLst>
            </p:cNvPr>
            <p:cNvSpPr/>
            <p:nvPr/>
          </p:nvSpPr>
          <p:spPr>
            <a:xfrm rot="2618368">
              <a:off x="1832751" y="3817581"/>
              <a:ext cx="387058" cy="52104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7298F71-783F-8AAB-9E1A-731632216BAD}"/>
                </a:ext>
              </a:extLst>
            </p:cNvPr>
            <p:cNvCxnSpPr>
              <a:cxnSpLocks/>
              <a:stCxn id="14" idx="1"/>
            </p:cNvCxnSpPr>
            <p:nvPr/>
          </p:nvCxnSpPr>
          <p:spPr>
            <a:xfrm flipV="1">
              <a:off x="2054375" y="3637271"/>
              <a:ext cx="65203" cy="213074"/>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428D9CD-B155-0DE7-B3C9-1CE31DEB11E3}"/>
                </a:ext>
              </a:extLst>
            </p:cNvPr>
            <p:cNvCxnSpPr>
              <a:cxnSpLocks/>
              <a:stCxn id="14" idx="7"/>
            </p:cNvCxnSpPr>
            <p:nvPr/>
          </p:nvCxnSpPr>
          <p:spPr>
            <a:xfrm flipV="1">
              <a:off x="2252445" y="4019006"/>
              <a:ext cx="169224" cy="20219"/>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133" name="Group 132">
            <a:extLst>
              <a:ext uri="{FF2B5EF4-FFF2-40B4-BE49-F238E27FC236}">
                <a16:creationId xmlns:a16="http://schemas.microsoft.com/office/drawing/2014/main" id="{A7B75DBB-8CCF-4762-3B4F-51F08BB42729}"/>
              </a:ext>
            </a:extLst>
          </p:cNvPr>
          <p:cNvGrpSpPr/>
          <p:nvPr/>
        </p:nvGrpSpPr>
        <p:grpSpPr>
          <a:xfrm>
            <a:off x="1288279" y="3193118"/>
            <a:ext cx="1856021" cy="2146197"/>
            <a:chOff x="1288279" y="3193118"/>
            <a:chExt cx="1856021" cy="2146197"/>
          </a:xfrm>
        </p:grpSpPr>
        <p:sp>
          <p:nvSpPr>
            <p:cNvPr id="29" name="Oval 28">
              <a:extLst>
                <a:ext uri="{FF2B5EF4-FFF2-40B4-BE49-F238E27FC236}">
                  <a16:creationId xmlns:a16="http://schemas.microsoft.com/office/drawing/2014/main" id="{292DAD9A-4177-AC86-8961-39C9D7AFDE95}"/>
                </a:ext>
              </a:extLst>
            </p:cNvPr>
            <p:cNvSpPr/>
            <p:nvPr/>
          </p:nvSpPr>
          <p:spPr>
            <a:xfrm>
              <a:off x="2960310" y="349231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E9842AE-0D0C-9DAF-F377-D7BCFF8CE914}"/>
                </a:ext>
              </a:extLst>
            </p:cNvPr>
            <p:cNvSpPr/>
            <p:nvPr/>
          </p:nvSpPr>
          <p:spPr>
            <a:xfrm>
              <a:off x="2008897" y="333680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F2930E8-0EF3-F69D-3ACF-32E8290E90F8}"/>
                </a:ext>
              </a:extLst>
            </p:cNvPr>
            <p:cNvSpPr/>
            <p:nvPr/>
          </p:nvSpPr>
          <p:spPr>
            <a:xfrm>
              <a:off x="2367746" y="3370271"/>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3E144DB-B01C-264E-E51E-E4C7F236A494}"/>
                </a:ext>
              </a:extLst>
            </p:cNvPr>
            <p:cNvSpPr/>
            <p:nvPr/>
          </p:nvSpPr>
          <p:spPr>
            <a:xfrm>
              <a:off x="2313697" y="364160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7BFA42D-A43E-C3D2-CD29-0F46739DDF94}"/>
                </a:ext>
              </a:extLst>
            </p:cNvPr>
            <p:cNvSpPr/>
            <p:nvPr/>
          </p:nvSpPr>
          <p:spPr>
            <a:xfrm>
              <a:off x="1735195" y="368500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FB5F4B5-CA52-CD0D-4A8F-E0E9D02F8D43}"/>
                </a:ext>
              </a:extLst>
            </p:cNvPr>
            <p:cNvSpPr/>
            <p:nvPr/>
          </p:nvSpPr>
          <p:spPr>
            <a:xfrm>
              <a:off x="2628657" y="378538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7AAC0B6-CFC0-6D30-05C6-F76F1E17CCCC}"/>
                </a:ext>
              </a:extLst>
            </p:cNvPr>
            <p:cNvSpPr/>
            <p:nvPr/>
          </p:nvSpPr>
          <p:spPr>
            <a:xfrm>
              <a:off x="1672846" y="406019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2C6457D-4A30-9A3C-A9DC-815158474144}"/>
                </a:ext>
              </a:extLst>
            </p:cNvPr>
            <p:cNvSpPr/>
            <p:nvPr/>
          </p:nvSpPr>
          <p:spPr>
            <a:xfrm>
              <a:off x="2923297" y="425120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6D1F016-AFC9-34E9-BC14-B0CB1DE413F7}"/>
                </a:ext>
              </a:extLst>
            </p:cNvPr>
            <p:cNvSpPr/>
            <p:nvPr/>
          </p:nvSpPr>
          <p:spPr>
            <a:xfrm>
              <a:off x="1744093" y="45765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20CB90-D63A-A397-DE71-EC955D182034}"/>
                </a:ext>
              </a:extLst>
            </p:cNvPr>
            <p:cNvSpPr/>
            <p:nvPr/>
          </p:nvSpPr>
          <p:spPr>
            <a:xfrm>
              <a:off x="1469138" y="430607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CECB27-4D1C-90E6-2F87-1C1350358BC0}"/>
                </a:ext>
              </a:extLst>
            </p:cNvPr>
            <p:cNvSpPr/>
            <p:nvPr/>
          </p:nvSpPr>
          <p:spPr>
            <a:xfrm>
              <a:off x="2364507" y="4445856"/>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C9F0B-3E12-DC72-34D8-31F240828D4F}"/>
                </a:ext>
              </a:extLst>
            </p:cNvPr>
            <p:cNvSpPr/>
            <p:nvPr/>
          </p:nvSpPr>
          <p:spPr>
            <a:xfrm>
              <a:off x="2553779" y="52610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1AC4C15-0074-AE0F-2BB9-02AC43E79C93}"/>
                </a:ext>
              </a:extLst>
            </p:cNvPr>
            <p:cNvSpPr/>
            <p:nvPr/>
          </p:nvSpPr>
          <p:spPr>
            <a:xfrm>
              <a:off x="1912263" y="52727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1247C3C-470E-4362-9D2C-FC55E5AA7CC0}"/>
                </a:ext>
              </a:extLst>
            </p:cNvPr>
            <p:cNvSpPr/>
            <p:nvPr/>
          </p:nvSpPr>
          <p:spPr>
            <a:xfrm>
              <a:off x="2512137" y="470727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3AD1E7-A823-A2AC-A567-CB764E0D546D}"/>
                </a:ext>
              </a:extLst>
            </p:cNvPr>
            <p:cNvSpPr/>
            <p:nvPr/>
          </p:nvSpPr>
          <p:spPr>
            <a:xfrm>
              <a:off x="3089436" y="465459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F86936-52DC-F49B-0414-98770305B9E0}"/>
                </a:ext>
              </a:extLst>
            </p:cNvPr>
            <p:cNvSpPr/>
            <p:nvPr/>
          </p:nvSpPr>
          <p:spPr>
            <a:xfrm>
              <a:off x="1437626" y="471696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27EF717-B0FD-7777-C508-4855D866EF33}"/>
                </a:ext>
              </a:extLst>
            </p:cNvPr>
            <p:cNvSpPr/>
            <p:nvPr/>
          </p:nvSpPr>
          <p:spPr>
            <a:xfrm>
              <a:off x="1986377" y="51120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B2AFBB9-9D36-31BC-7EC7-0CF8C71FB1B8}"/>
                </a:ext>
              </a:extLst>
            </p:cNvPr>
            <p:cNvSpPr/>
            <p:nvPr/>
          </p:nvSpPr>
          <p:spPr>
            <a:xfrm>
              <a:off x="2543558" y="415345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65D165B-88A1-B908-5EB5-8B575E12F16D}"/>
                </a:ext>
              </a:extLst>
            </p:cNvPr>
            <p:cNvSpPr/>
            <p:nvPr/>
          </p:nvSpPr>
          <p:spPr>
            <a:xfrm>
              <a:off x="1308791" y="52644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547D6F0-A6F0-2BC3-1E52-726C8784C4DD}"/>
                </a:ext>
              </a:extLst>
            </p:cNvPr>
            <p:cNvSpPr/>
            <p:nvPr/>
          </p:nvSpPr>
          <p:spPr>
            <a:xfrm>
              <a:off x="1288279" y="3295101"/>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868D7CB-DC01-7B44-743C-EFE1C98B41EB}"/>
                </a:ext>
              </a:extLst>
            </p:cNvPr>
            <p:cNvSpPr/>
            <p:nvPr/>
          </p:nvSpPr>
          <p:spPr>
            <a:xfrm>
              <a:off x="1465058" y="336551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2D7E90-1FE2-BE45-5162-58706AE56C4C}"/>
                </a:ext>
              </a:extLst>
            </p:cNvPr>
            <p:cNvSpPr/>
            <p:nvPr/>
          </p:nvSpPr>
          <p:spPr>
            <a:xfrm>
              <a:off x="2341129" y="319311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4AC6D21-2998-1969-EA5F-7E874B7EBE07}"/>
                </a:ext>
              </a:extLst>
            </p:cNvPr>
            <p:cNvSpPr/>
            <p:nvPr/>
          </p:nvSpPr>
          <p:spPr>
            <a:xfrm>
              <a:off x="2989932" y="32129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8A7F01B3-9B3D-AAD3-D7E7-754A3F7072AC}"/>
              </a:ext>
            </a:extLst>
          </p:cNvPr>
          <p:cNvSpPr txBox="1"/>
          <p:nvPr/>
        </p:nvSpPr>
        <p:spPr>
          <a:xfrm>
            <a:off x="1302307" y="2643081"/>
            <a:ext cx="1979113" cy="369332"/>
          </a:xfrm>
          <a:prstGeom prst="rect">
            <a:avLst/>
          </a:prstGeom>
          <a:noFill/>
        </p:spPr>
        <p:txBody>
          <a:bodyPr wrap="square" rtlCol="0">
            <a:spAutoFit/>
          </a:bodyPr>
          <a:lstStyle/>
          <a:p>
            <a:pPr algn="ctr"/>
            <a:r>
              <a:rPr lang="en-US" i="1" dirty="0"/>
              <a:t>High resource</a:t>
            </a:r>
            <a:endParaRPr lang="en-US" b="1" i="1" dirty="0"/>
          </a:p>
        </p:txBody>
      </p:sp>
      <p:grpSp>
        <p:nvGrpSpPr>
          <p:cNvPr id="136" name="Group 135">
            <a:extLst>
              <a:ext uri="{FF2B5EF4-FFF2-40B4-BE49-F238E27FC236}">
                <a16:creationId xmlns:a16="http://schemas.microsoft.com/office/drawing/2014/main" id="{402CEFF1-ECF1-2393-F35B-F7D02FE6209C}"/>
              </a:ext>
            </a:extLst>
          </p:cNvPr>
          <p:cNvGrpSpPr/>
          <p:nvPr/>
        </p:nvGrpSpPr>
        <p:grpSpPr>
          <a:xfrm>
            <a:off x="3683080" y="3598078"/>
            <a:ext cx="931765" cy="914764"/>
            <a:chOff x="3683080" y="3598078"/>
            <a:chExt cx="931765" cy="914764"/>
          </a:xfrm>
        </p:grpSpPr>
        <p:sp>
          <p:nvSpPr>
            <p:cNvPr id="20" name="Oval 19">
              <a:extLst>
                <a:ext uri="{FF2B5EF4-FFF2-40B4-BE49-F238E27FC236}">
                  <a16:creationId xmlns:a16="http://schemas.microsoft.com/office/drawing/2014/main" id="{0A884E72-1CED-2EB6-B671-1219456E1768}"/>
                </a:ext>
              </a:extLst>
            </p:cNvPr>
            <p:cNvSpPr/>
            <p:nvPr/>
          </p:nvSpPr>
          <p:spPr>
            <a:xfrm rot="19822341">
              <a:off x="4297853" y="4086122"/>
              <a:ext cx="316992" cy="42672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FBCBAAB3-A1AA-FB26-F013-8E3846151CD7}"/>
                </a:ext>
              </a:extLst>
            </p:cNvPr>
            <p:cNvCxnSpPr>
              <a:cxnSpLocks/>
            </p:cNvCxnSpPr>
            <p:nvPr/>
          </p:nvCxnSpPr>
          <p:spPr>
            <a:xfrm flipH="1" flipV="1">
              <a:off x="3683080" y="4062652"/>
              <a:ext cx="598976" cy="186527"/>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2D9A4EB-D940-C59B-B49D-D732A6E61457}"/>
                </a:ext>
              </a:extLst>
            </p:cNvPr>
            <p:cNvCxnSpPr>
              <a:cxnSpLocks/>
            </p:cNvCxnSpPr>
            <p:nvPr/>
          </p:nvCxnSpPr>
          <p:spPr>
            <a:xfrm flipH="1" flipV="1">
              <a:off x="4440314" y="3598078"/>
              <a:ext cx="30872" cy="507843"/>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135" name="Group 134">
            <a:extLst>
              <a:ext uri="{FF2B5EF4-FFF2-40B4-BE49-F238E27FC236}">
                <a16:creationId xmlns:a16="http://schemas.microsoft.com/office/drawing/2014/main" id="{0F6D1B11-6241-BBE0-8C6B-26D7BFF5D50A}"/>
              </a:ext>
            </a:extLst>
          </p:cNvPr>
          <p:cNvGrpSpPr/>
          <p:nvPr/>
        </p:nvGrpSpPr>
        <p:grpSpPr>
          <a:xfrm>
            <a:off x="3619407" y="3463729"/>
            <a:ext cx="1604061" cy="1716555"/>
            <a:chOff x="3619407" y="3463729"/>
            <a:chExt cx="1604061" cy="1716555"/>
          </a:xfrm>
        </p:grpSpPr>
        <p:sp>
          <p:nvSpPr>
            <p:cNvPr id="52" name="Oval 51">
              <a:extLst>
                <a:ext uri="{FF2B5EF4-FFF2-40B4-BE49-F238E27FC236}">
                  <a16:creationId xmlns:a16="http://schemas.microsoft.com/office/drawing/2014/main" id="{6148238A-E044-A3C0-C92C-26513DB7148A}"/>
                </a:ext>
              </a:extLst>
            </p:cNvPr>
            <p:cNvSpPr/>
            <p:nvPr/>
          </p:nvSpPr>
          <p:spPr>
            <a:xfrm>
              <a:off x="3875668" y="346734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5F827AF-5E1A-99A8-9FA7-021FA0A14AF1}"/>
                </a:ext>
              </a:extLst>
            </p:cNvPr>
            <p:cNvSpPr/>
            <p:nvPr/>
          </p:nvSpPr>
          <p:spPr>
            <a:xfrm>
              <a:off x="5163448" y="346372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47DD0E8-F1F0-AA1D-36C4-5FBF2C972AA0}"/>
                </a:ext>
              </a:extLst>
            </p:cNvPr>
            <p:cNvSpPr/>
            <p:nvPr/>
          </p:nvSpPr>
          <p:spPr>
            <a:xfrm>
              <a:off x="5108584" y="3672962"/>
              <a:ext cx="114884" cy="11488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4CE7044-5F75-BF36-AA04-BF6455A02DEC}"/>
                </a:ext>
              </a:extLst>
            </p:cNvPr>
            <p:cNvSpPr/>
            <p:nvPr/>
          </p:nvSpPr>
          <p:spPr>
            <a:xfrm>
              <a:off x="3619407" y="4679799"/>
              <a:ext cx="109819" cy="1098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29625C4-432D-92E9-0483-78D817B07E75}"/>
                </a:ext>
              </a:extLst>
            </p:cNvPr>
            <p:cNvSpPr/>
            <p:nvPr/>
          </p:nvSpPr>
          <p:spPr>
            <a:xfrm>
              <a:off x="5056926" y="491831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214C04E-3F04-AAC0-D4B8-6B9C7C032C4C}"/>
                </a:ext>
              </a:extLst>
            </p:cNvPr>
            <p:cNvSpPr/>
            <p:nvPr/>
          </p:nvSpPr>
          <p:spPr>
            <a:xfrm>
              <a:off x="5163448" y="507458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83B8AF0-08AD-0C93-D2B5-A4FA1CF268BF}"/>
                </a:ext>
              </a:extLst>
            </p:cNvPr>
            <p:cNvSpPr/>
            <p:nvPr/>
          </p:nvSpPr>
          <p:spPr>
            <a:xfrm>
              <a:off x="3899506" y="512542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C03A7AD-BC5E-CB25-B66B-3959A975BABF}"/>
                </a:ext>
              </a:extLst>
            </p:cNvPr>
            <p:cNvSpPr/>
            <p:nvPr/>
          </p:nvSpPr>
          <p:spPr>
            <a:xfrm>
              <a:off x="5163448" y="427202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E6B17EFF-EF00-E0E4-D69C-2A8B457A5EF3}"/>
              </a:ext>
            </a:extLst>
          </p:cNvPr>
          <p:cNvSpPr txBox="1"/>
          <p:nvPr/>
        </p:nvSpPr>
        <p:spPr>
          <a:xfrm>
            <a:off x="3481629" y="2639399"/>
            <a:ext cx="1979113" cy="369332"/>
          </a:xfrm>
          <a:prstGeom prst="rect">
            <a:avLst/>
          </a:prstGeom>
          <a:noFill/>
        </p:spPr>
        <p:txBody>
          <a:bodyPr wrap="square" rtlCol="0">
            <a:spAutoFit/>
          </a:bodyPr>
          <a:lstStyle/>
          <a:p>
            <a:pPr algn="ctr"/>
            <a:r>
              <a:rPr lang="en-US" i="1" dirty="0"/>
              <a:t>Low resource</a:t>
            </a:r>
            <a:endParaRPr lang="en-US" b="1" i="1" dirty="0"/>
          </a:p>
        </p:txBody>
      </p:sp>
      <p:cxnSp>
        <p:nvCxnSpPr>
          <p:cNvPr id="65" name="Straight Connector 64">
            <a:extLst>
              <a:ext uri="{FF2B5EF4-FFF2-40B4-BE49-F238E27FC236}">
                <a16:creationId xmlns:a16="http://schemas.microsoft.com/office/drawing/2014/main" id="{D679DC1D-A783-51E8-BD25-2C58A7090549}"/>
              </a:ext>
            </a:extLst>
          </p:cNvPr>
          <p:cNvCxnSpPr/>
          <p:nvPr/>
        </p:nvCxnSpPr>
        <p:spPr>
          <a:xfrm>
            <a:off x="1363655" y="2524201"/>
            <a:ext cx="3939865"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0B96BEE2-AB18-EA5A-379D-6EA61A521DF4}"/>
              </a:ext>
            </a:extLst>
          </p:cNvPr>
          <p:cNvSpPr/>
          <p:nvPr/>
        </p:nvSpPr>
        <p:spPr>
          <a:xfrm>
            <a:off x="6799322"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3F1DC1-1467-3446-E713-E3ACB31AD7A9}"/>
              </a:ext>
            </a:extLst>
          </p:cNvPr>
          <p:cNvSpPr/>
          <p:nvPr/>
        </p:nvSpPr>
        <p:spPr>
          <a:xfrm>
            <a:off x="6799322" y="4293296"/>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3B3E28-F1A9-6730-5FF1-30E6448D49EA}"/>
              </a:ext>
            </a:extLst>
          </p:cNvPr>
          <p:cNvSpPr/>
          <p:nvPr/>
        </p:nvSpPr>
        <p:spPr>
          <a:xfrm>
            <a:off x="9268703"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7AE48E-9580-003C-C89B-DE18C78CA79C}"/>
              </a:ext>
            </a:extLst>
          </p:cNvPr>
          <p:cNvSpPr/>
          <p:nvPr/>
        </p:nvSpPr>
        <p:spPr>
          <a:xfrm>
            <a:off x="9268704" y="4300295"/>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2B5E0C9-0375-1452-7002-AF1201513123}"/>
              </a:ext>
            </a:extLst>
          </p:cNvPr>
          <p:cNvSpPr txBox="1"/>
          <p:nvPr/>
        </p:nvSpPr>
        <p:spPr>
          <a:xfrm>
            <a:off x="6834523" y="2641836"/>
            <a:ext cx="1979113" cy="369332"/>
          </a:xfrm>
          <a:prstGeom prst="rect">
            <a:avLst/>
          </a:prstGeom>
          <a:noFill/>
        </p:spPr>
        <p:txBody>
          <a:bodyPr wrap="square" rtlCol="0">
            <a:spAutoFit/>
          </a:bodyPr>
          <a:lstStyle/>
          <a:p>
            <a:pPr algn="ctr"/>
            <a:r>
              <a:rPr lang="en-US" i="1" dirty="0"/>
              <a:t>Generation x</a:t>
            </a:r>
            <a:r>
              <a:rPr lang="en-US" i="1" baseline="-25000" dirty="0"/>
              <a:t>0</a:t>
            </a:r>
            <a:endParaRPr lang="en-US" b="1" i="1" dirty="0"/>
          </a:p>
        </p:txBody>
      </p:sp>
      <p:sp>
        <p:nvSpPr>
          <p:cNvPr id="25" name="TextBox 24">
            <a:extLst>
              <a:ext uri="{FF2B5EF4-FFF2-40B4-BE49-F238E27FC236}">
                <a16:creationId xmlns:a16="http://schemas.microsoft.com/office/drawing/2014/main" id="{78448944-8A10-94AB-2E50-2DFB9B70074B}"/>
              </a:ext>
            </a:extLst>
          </p:cNvPr>
          <p:cNvSpPr txBox="1"/>
          <p:nvPr/>
        </p:nvSpPr>
        <p:spPr>
          <a:xfrm>
            <a:off x="9303904" y="2622715"/>
            <a:ext cx="1979113" cy="369332"/>
          </a:xfrm>
          <a:prstGeom prst="rect">
            <a:avLst/>
          </a:prstGeom>
          <a:noFill/>
        </p:spPr>
        <p:txBody>
          <a:bodyPr wrap="square" rtlCol="0">
            <a:spAutoFit/>
          </a:bodyPr>
          <a:lstStyle/>
          <a:p>
            <a:pPr algn="ctr"/>
            <a:r>
              <a:rPr lang="en-US" i="1" dirty="0"/>
              <a:t>Generation x</a:t>
            </a:r>
            <a:r>
              <a:rPr lang="en-US" i="1" baseline="-25000" dirty="0"/>
              <a:t>n</a:t>
            </a:r>
            <a:endParaRPr lang="en-US" b="1" i="1" dirty="0"/>
          </a:p>
        </p:txBody>
      </p:sp>
      <p:cxnSp>
        <p:nvCxnSpPr>
          <p:cNvPr id="27" name="Straight Arrow Connector 26">
            <a:extLst>
              <a:ext uri="{FF2B5EF4-FFF2-40B4-BE49-F238E27FC236}">
                <a16:creationId xmlns:a16="http://schemas.microsoft.com/office/drawing/2014/main" id="{7A1E02F4-B357-199F-C4AB-1FDE1751F89F}"/>
              </a:ext>
            </a:extLst>
          </p:cNvPr>
          <p:cNvCxnSpPr/>
          <p:nvPr/>
        </p:nvCxnSpPr>
        <p:spPr>
          <a:xfrm>
            <a:off x="8918838" y="3641374"/>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313263F-80E0-B732-9117-0922F37A98C0}"/>
              </a:ext>
            </a:extLst>
          </p:cNvPr>
          <p:cNvCxnSpPr/>
          <p:nvPr/>
        </p:nvCxnSpPr>
        <p:spPr>
          <a:xfrm>
            <a:off x="8932294" y="4880396"/>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4F89405-2BAA-5724-3D11-F3FAAFEB9C96}"/>
              </a:ext>
            </a:extLst>
          </p:cNvPr>
          <p:cNvSpPr txBox="1"/>
          <p:nvPr/>
        </p:nvSpPr>
        <p:spPr>
          <a:xfrm rot="16200000">
            <a:off x="6223282" y="3410333"/>
            <a:ext cx="732216" cy="369332"/>
          </a:xfrm>
          <a:prstGeom prst="rect">
            <a:avLst/>
          </a:prstGeom>
          <a:noFill/>
        </p:spPr>
        <p:txBody>
          <a:bodyPr wrap="square" rtlCol="0">
            <a:spAutoFit/>
          </a:bodyPr>
          <a:lstStyle/>
          <a:p>
            <a:pPr algn="ctr"/>
            <a:r>
              <a:rPr lang="en-US" i="1" dirty="0"/>
              <a:t>Hot</a:t>
            </a:r>
            <a:endParaRPr lang="en-US" b="1" i="1" dirty="0"/>
          </a:p>
        </p:txBody>
      </p:sp>
      <p:sp>
        <p:nvSpPr>
          <p:cNvPr id="64" name="TextBox 63">
            <a:extLst>
              <a:ext uri="{FF2B5EF4-FFF2-40B4-BE49-F238E27FC236}">
                <a16:creationId xmlns:a16="http://schemas.microsoft.com/office/drawing/2014/main" id="{A5F8D2E0-7C32-B9AD-F7B0-9DA9F2B41499}"/>
              </a:ext>
            </a:extLst>
          </p:cNvPr>
          <p:cNvSpPr txBox="1"/>
          <p:nvPr/>
        </p:nvSpPr>
        <p:spPr>
          <a:xfrm rot="16200000">
            <a:off x="6230485" y="4695730"/>
            <a:ext cx="732216" cy="369332"/>
          </a:xfrm>
          <a:prstGeom prst="rect">
            <a:avLst/>
          </a:prstGeom>
          <a:noFill/>
        </p:spPr>
        <p:txBody>
          <a:bodyPr wrap="square" rtlCol="0">
            <a:spAutoFit/>
          </a:bodyPr>
          <a:lstStyle/>
          <a:p>
            <a:pPr algn="ctr"/>
            <a:r>
              <a:rPr lang="en-US" i="1" dirty="0"/>
              <a:t>Cold</a:t>
            </a:r>
            <a:endParaRPr lang="en-US" b="1" i="1" dirty="0"/>
          </a:p>
        </p:txBody>
      </p:sp>
      <p:grpSp>
        <p:nvGrpSpPr>
          <p:cNvPr id="137" name="Group 136">
            <a:extLst>
              <a:ext uri="{FF2B5EF4-FFF2-40B4-BE49-F238E27FC236}">
                <a16:creationId xmlns:a16="http://schemas.microsoft.com/office/drawing/2014/main" id="{B1E72A5F-D296-500C-15C4-43D4B5EFA134}"/>
              </a:ext>
            </a:extLst>
          </p:cNvPr>
          <p:cNvGrpSpPr/>
          <p:nvPr/>
        </p:nvGrpSpPr>
        <p:grpSpPr>
          <a:xfrm>
            <a:off x="6941995" y="3113796"/>
            <a:ext cx="1793071" cy="968746"/>
            <a:chOff x="6941995" y="3113796"/>
            <a:chExt cx="1793071" cy="968746"/>
          </a:xfrm>
        </p:grpSpPr>
        <p:sp>
          <p:nvSpPr>
            <p:cNvPr id="66" name="Oval 65">
              <a:extLst>
                <a:ext uri="{FF2B5EF4-FFF2-40B4-BE49-F238E27FC236}">
                  <a16:creationId xmlns:a16="http://schemas.microsoft.com/office/drawing/2014/main" id="{F0D4D85D-95CE-6A3F-FAB9-3950B92457ED}"/>
                </a:ext>
              </a:extLst>
            </p:cNvPr>
            <p:cNvSpPr/>
            <p:nvPr/>
          </p:nvSpPr>
          <p:spPr>
            <a:xfrm>
              <a:off x="6941995" y="319991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BB7397BF-0677-9CD9-293F-FFE18A2FE689}"/>
                </a:ext>
              </a:extLst>
            </p:cNvPr>
            <p:cNvSpPr/>
            <p:nvPr/>
          </p:nvSpPr>
          <p:spPr>
            <a:xfrm>
              <a:off x="7108354" y="356197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0AE54B51-8761-D0DD-DBF5-6627759BADFA}"/>
                </a:ext>
              </a:extLst>
            </p:cNvPr>
            <p:cNvSpPr/>
            <p:nvPr/>
          </p:nvSpPr>
          <p:spPr>
            <a:xfrm>
              <a:off x="8102764" y="336228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9BB48962-07A5-24AE-44DD-D5E9B1E83DF5}"/>
                </a:ext>
              </a:extLst>
            </p:cNvPr>
            <p:cNvSpPr/>
            <p:nvPr/>
          </p:nvSpPr>
          <p:spPr>
            <a:xfrm>
              <a:off x="7523644" y="3795509"/>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A798B62B-F88F-569A-E7CD-A9FD0B7C8AC1}"/>
                </a:ext>
              </a:extLst>
            </p:cNvPr>
            <p:cNvSpPr/>
            <p:nvPr/>
          </p:nvSpPr>
          <p:spPr>
            <a:xfrm>
              <a:off x="7413365" y="3337769"/>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642EA564-1564-1FA3-842C-29A3DA2BD303}"/>
                </a:ext>
              </a:extLst>
            </p:cNvPr>
            <p:cNvSpPr/>
            <p:nvPr/>
          </p:nvSpPr>
          <p:spPr>
            <a:xfrm>
              <a:off x="7788487" y="349529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4B04539-5DF1-199F-6A36-51B5A154ADA9}"/>
                </a:ext>
              </a:extLst>
            </p:cNvPr>
            <p:cNvSpPr/>
            <p:nvPr/>
          </p:nvSpPr>
          <p:spPr>
            <a:xfrm>
              <a:off x="6990358" y="384137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F538DAC7-C781-2CCC-551A-DD7C7F689262}"/>
                </a:ext>
              </a:extLst>
            </p:cNvPr>
            <p:cNvSpPr/>
            <p:nvPr/>
          </p:nvSpPr>
          <p:spPr>
            <a:xfrm>
              <a:off x="8275156" y="391015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F2729FB-BD59-0977-029D-9C2ECEF6C1DE}"/>
                </a:ext>
              </a:extLst>
            </p:cNvPr>
            <p:cNvSpPr/>
            <p:nvPr/>
          </p:nvSpPr>
          <p:spPr>
            <a:xfrm>
              <a:off x="8562674" y="3124803"/>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499A8653-AD26-35B1-4734-B2C734C5EE1C}"/>
                </a:ext>
              </a:extLst>
            </p:cNvPr>
            <p:cNvSpPr/>
            <p:nvPr/>
          </p:nvSpPr>
          <p:spPr>
            <a:xfrm>
              <a:off x="8417041" y="3512653"/>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E4632B46-7DDA-804B-2207-ABA99C62AE0E}"/>
                </a:ext>
              </a:extLst>
            </p:cNvPr>
            <p:cNvSpPr/>
            <p:nvPr/>
          </p:nvSpPr>
          <p:spPr>
            <a:xfrm>
              <a:off x="7963087" y="3113796"/>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ED170D95-6B8F-2A4F-722B-3C03367749D9}"/>
                </a:ext>
              </a:extLst>
            </p:cNvPr>
            <p:cNvSpPr/>
            <p:nvPr/>
          </p:nvSpPr>
          <p:spPr>
            <a:xfrm>
              <a:off x="7821057" y="3887798"/>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3F6168DE-BF42-438C-BD56-4A3EF53027F5}"/>
                </a:ext>
              </a:extLst>
            </p:cNvPr>
            <p:cNvSpPr/>
            <p:nvPr/>
          </p:nvSpPr>
          <p:spPr>
            <a:xfrm>
              <a:off x="7603966" y="3170430"/>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F24028A-90F1-3C26-2B97-D283BD81B787}"/>
                </a:ext>
              </a:extLst>
            </p:cNvPr>
            <p:cNvSpPr/>
            <p:nvPr/>
          </p:nvSpPr>
          <p:spPr>
            <a:xfrm>
              <a:off x="8100045" y="3715406"/>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8" name="Group 137">
            <a:extLst>
              <a:ext uri="{FF2B5EF4-FFF2-40B4-BE49-F238E27FC236}">
                <a16:creationId xmlns:a16="http://schemas.microsoft.com/office/drawing/2014/main" id="{DFE8C5F0-3428-1AEE-6FB4-24706184ED38}"/>
              </a:ext>
            </a:extLst>
          </p:cNvPr>
          <p:cNvGrpSpPr/>
          <p:nvPr/>
        </p:nvGrpSpPr>
        <p:grpSpPr>
          <a:xfrm>
            <a:off x="6951355" y="4402601"/>
            <a:ext cx="1793071" cy="968746"/>
            <a:chOff x="6951355" y="4402601"/>
            <a:chExt cx="1793071" cy="968746"/>
          </a:xfrm>
        </p:grpSpPr>
        <p:sp>
          <p:nvSpPr>
            <p:cNvPr id="86" name="Oval 85">
              <a:extLst>
                <a:ext uri="{FF2B5EF4-FFF2-40B4-BE49-F238E27FC236}">
                  <a16:creationId xmlns:a16="http://schemas.microsoft.com/office/drawing/2014/main" id="{49110952-5258-D71B-36D4-AF2F9B20C1C0}"/>
                </a:ext>
              </a:extLst>
            </p:cNvPr>
            <p:cNvSpPr/>
            <p:nvPr/>
          </p:nvSpPr>
          <p:spPr>
            <a:xfrm>
              <a:off x="6951355" y="448871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45A86637-572E-1D7C-1FFC-2ACAAC84BAA7}"/>
                </a:ext>
              </a:extLst>
            </p:cNvPr>
            <p:cNvSpPr/>
            <p:nvPr/>
          </p:nvSpPr>
          <p:spPr>
            <a:xfrm>
              <a:off x="7117714" y="485077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48F611C-F0D3-FA5C-6DD2-05CE25F114B8}"/>
                </a:ext>
              </a:extLst>
            </p:cNvPr>
            <p:cNvSpPr/>
            <p:nvPr/>
          </p:nvSpPr>
          <p:spPr>
            <a:xfrm>
              <a:off x="8112124" y="465109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22DC848-29BA-F938-F1E7-B9B1FA0F136D}"/>
                </a:ext>
              </a:extLst>
            </p:cNvPr>
            <p:cNvSpPr/>
            <p:nvPr/>
          </p:nvSpPr>
          <p:spPr>
            <a:xfrm>
              <a:off x="7533004" y="5084314"/>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D3E2AC82-CA36-4530-FE26-19AC60D1246B}"/>
                </a:ext>
              </a:extLst>
            </p:cNvPr>
            <p:cNvSpPr/>
            <p:nvPr/>
          </p:nvSpPr>
          <p:spPr>
            <a:xfrm>
              <a:off x="7422725" y="4626574"/>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F8A52F2E-DD73-20B1-A6E0-0D4C4F83A8B1}"/>
                </a:ext>
              </a:extLst>
            </p:cNvPr>
            <p:cNvSpPr/>
            <p:nvPr/>
          </p:nvSpPr>
          <p:spPr>
            <a:xfrm>
              <a:off x="7797847" y="478409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8F305C81-AE22-B20A-A7C8-5F3724E69E46}"/>
                </a:ext>
              </a:extLst>
            </p:cNvPr>
            <p:cNvSpPr/>
            <p:nvPr/>
          </p:nvSpPr>
          <p:spPr>
            <a:xfrm>
              <a:off x="6999718" y="513017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5EF7D9D3-694C-D235-B852-FA0DC8A3E039}"/>
                </a:ext>
              </a:extLst>
            </p:cNvPr>
            <p:cNvSpPr/>
            <p:nvPr/>
          </p:nvSpPr>
          <p:spPr>
            <a:xfrm>
              <a:off x="8284516" y="519895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0F68B916-8217-286F-0020-DF083CAF90EE}"/>
                </a:ext>
              </a:extLst>
            </p:cNvPr>
            <p:cNvSpPr/>
            <p:nvPr/>
          </p:nvSpPr>
          <p:spPr>
            <a:xfrm>
              <a:off x="8572034" y="4413608"/>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EA73783E-C117-7E61-02BF-21B6076F94C5}"/>
                </a:ext>
              </a:extLst>
            </p:cNvPr>
            <p:cNvSpPr/>
            <p:nvPr/>
          </p:nvSpPr>
          <p:spPr>
            <a:xfrm>
              <a:off x="8426401" y="4801458"/>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56500253-527D-F848-8230-09328D28D1A1}"/>
                </a:ext>
              </a:extLst>
            </p:cNvPr>
            <p:cNvSpPr/>
            <p:nvPr/>
          </p:nvSpPr>
          <p:spPr>
            <a:xfrm>
              <a:off x="7972447" y="4402601"/>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6DD5C88A-2CF8-237B-82E9-CAB262FB659C}"/>
                </a:ext>
              </a:extLst>
            </p:cNvPr>
            <p:cNvSpPr/>
            <p:nvPr/>
          </p:nvSpPr>
          <p:spPr>
            <a:xfrm>
              <a:off x="7830417" y="5176603"/>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8A366D85-1C1D-C4CA-1835-1A2E21512FDE}"/>
                </a:ext>
              </a:extLst>
            </p:cNvPr>
            <p:cNvSpPr/>
            <p:nvPr/>
          </p:nvSpPr>
          <p:spPr>
            <a:xfrm>
              <a:off x="7613326" y="4459235"/>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04C31-7B2D-6016-9757-71A0B4410D09}"/>
                </a:ext>
              </a:extLst>
            </p:cNvPr>
            <p:cNvSpPr/>
            <p:nvPr/>
          </p:nvSpPr>
          <p:spPr>
            <a:xfrm>
              <a:off x="8109405" y="5004211"/>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D9BE99AF-986B-F0E5-6025-83BC666179DE}"/>
              </a:ext>
            </a:extLst>
          </p:cNvPr>
          <p:cNvGrpSpPr/>
          <p:nvPr/>
        </p:nvGrpSpPr>
        <p:grpSpPr>
          <a:xfrm>
            <a:off x="9421969" y="3113796"/>
            <a:ext cx="1793071" cy="968746"/>
            <a:chOff x="9421969" y="3113796"/>
            <a:chExt cx="1793071" cy="968746"/>
          </a:xfrm>
        </p:grpSpPr>
        <p:sp>
          <p:nvSpPr>
            <p:cNvPr id="100" name="Oval 99">
              <a:extLst>
                <a:ext uri="{FF2B5EF4-FFF2-40B4-BE49-F238E27FC236}">
                  <a16:creationId xmlns:a16="http://schemas.microsoft.com/office/drawing/2014/main" id="{C9B6B75A-4504-30B6-E2F5-0BB2C08A937B}"/>
                </a:ext>
              </a:extLst>
            </p:cNvPr>
            <p:cNvSpPr/>
            <p:nvPr/>
          </p:nvSpPr>
          <p:spPr>
            <a:xfrm>
              <a:off x="9421969" y="319991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4A9616E-EC48-0C28-9CA0-918C3D0CB5BC}"/>
                </a:ext>
              </a:extLst>
            </p:cNvPr>
            <p:cNvSpPr/>
            <p:nvPr/>
          </p:nvSpPr>
          <p:spPr>
            <a:xfrm>
              <a:off x="9588328" y="356197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3D1994E6-70D1-5079-2F72-0D507C596987}"/>
                </a:ext>
              </a:extLst>
            </p:cNvPr>
            <p:cNvSpPr/>
            <p:nvPr/>
          </p:nvSpPr>
          <p:spPr>
            <a:xfrm>
              <a:off x="10582738" y="336228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557598EF-7845-DEA2-5216-3A65C2E22072}"/>
                </a:ext>
              </a:extLst>
            </p:cNvPr>
            <p:cNvSpPr/>
            <p:nvPr/>
          </p:nvSpPr>
          <p:spPr>
            <a:xfrm>
              <a:off x="10003618" y="3795509"/>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FE526126-5AA2-5772-E17C-30EB8F34209B}"/>
                </a:ext>
              </a:extLst>
            </p:cNvPr>
            <p:cNvSpPr/>
            <p:nvPr/>
          </p:nvSpPr>
          <p:spPr>
            <a:xfrm>
              <a:off x="9893339" y="3337769"/>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BDE4F679-A4F9-7FFB-FC07-2CDD5AD7790F}"/>
                </a:ext>
              </a:extLst>
            </p:cNvPr>
            <p:cNvSpPr/>
            <p:nvPr/>
          </p:nvSpPr>
          <p:spPr>
            <a:xfrm>
              <a:off x="10268461" y="3495290"/>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1E626EC6-B63B-CFD7-A37F-9BF56B842842}"/>
                </a:ext>
              </a:extLst>
            </p:cNvPr>
            <p:cNvSpPr/>
            <p:nvPr/>
          </p:nvSpPr>
          <p:spPr>
            <a:xfrm>
              <a:off x="9470332" y="384137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53340BD1-3C4E-97F3-C0EB-4185BC526E6E}"/>
                </a:ext>
              </a:extLst>
            </p:cNvPr>
            <p:cNvSpPr/>
            <p:nvPr/>
          </p:nvSpPr>
          <p:spPr>
            <a:xfrm>
              <a:off x="10755130" y="391015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D60F2DA1-0E9E-B962-F60A-7DBAD779773E}"/>
                </a:ext>
              </a:extLst>
            </p:cNvPr>
            <p:cNvSpPr/>
            <p:nvPr/>
          </p:nvSpPr>
          <p:spPr>
            <a:xfrm>
              <a:off x="11042648" y="3124803"/>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3C43D5CE-0FC3-58B4-B44C-A157D3F32619}"/>
                </a:ext>
              </a:extLst>
            </p:cNvPr>
            <p:cNvSpPr/>
            <p:nvPr/>
          </p:nvSpPr>
          <p:spPr>
            <a:xfrm>
              <a:off x="10897015" y="3512653"/>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C579A63-2B72-56F6-D0C5-AA100E615B7D}"/>
                </a:ext>
              </a:extLst>
            </p:cNvPr>
            <p:cNvSpPr/>
            <p:nvPr/>
          </p:nvSpPr>
          <p:spPr>
            <a:xfrm>
              <a:off x="10443061" y="3113796"/>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6C34AB07-4A73-EFA8-82C8-DBDB7C178433}"/>
                </a:ext>
              </a:extLst>
            </p:cNvPr>
            <p:cNvSpPr/>
            <p:nvPr/>
          </p:nvSpPr>
          <p:spPr>
            <a:xfrm>
              <a:off x="10301031" y="3887798"/>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6CE16FF7-8296-803F-868E-E67D0DE49CB9}"/>
                </a:ext>
              </a:extLst>
            </p:cNvPr>
            <p:cNvSpPr/>
            <p:nvPr/>
          </p:nvSpPr>
          <p:spPr>
            <a:xfrm>
              <a:off x="10083940" y="3170430"/>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0832801-9421-FDD9-078C-CC88A7CEB577}"/>
                </a:ext>
              </a:extLst>
            </p:cNvPr>
            <p:cNvSpPr/>
            <p:nvPr/>
          </p:nvSpPr>
          <p:spPr>
            <a:xfrm>
              <a:off x="10580019" y="3715406"/>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4E1F5651-3490-EEB4-DA5D-90D2BEC4ACD0}"/>
              </a:ext>
            </a:extLst>
          </p:cNvPr>
          <p:cNvGrpSpPr/>
          <p:nvPr/>
        </p:nvGrpSpPr>
        <p:grpSpPr>
          <a:xfrm>
            <a:off x="9471701" y="4392141"/>
            <a:ext cx="1793071" cy="968746"/>
            <a:chOff x="9471701" y="4392141"/>
            <a:chExt cx="1793071" cy="968746"/>
          </a:xfrm>
        </p:grpSpPr>
        <p:sp>
          <p:nvSpPr>
            <p:cNvPr id="114" name="Oval 113">
              <a:extLst>
                <a:ext uri="{FF2B5EF4-FFF2-40B4-BE49-F238E27FC236}">
                  <a16:creationId xmlns:a16="http://schemas.microsoft.com/office/drawing/2014/main" id="{B99060CA-4352-262D-7B3B-911BA2BB408D}"/>
                </a:ext>
              </a:extLst>
            </p:cNvPr>
            <p:cNvSpPr/>
            <p:nvPr/>
          </p:nvSpPr>
          <p:spPr>
            <a:xfrm>
              <a:off x="9471701" y="4478257"/>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07B88563-C238-25AE-6836-ECB84B4DC57A}"/>
                </a:ext>
              </a:extLst>
            </p:cNvPr>
            <p:cNvSpPr/>
            <p:nvPr/>
          </p:nvSpPr>
          <p:spPr>
            <a:xfrm>
              <a:off x="9638060" y="4840317"/>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DA41D7B0-1FD4-FAD8-CFA7-5FE218AEBE49}"/>
                </a:ext>
              </a:extLst>
            </p:cNvPr>
            <p:cNvSpPr/>
            <p:nvPr/>
          </p:nvSpPr>
          <p:spPr>
            <a:xfrm>
              <a:off x="10632470" y="4640632"/>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E00388D2-E80B-B23E-F3D9-849BBEDFD1DD}"/>
                </a:ext>
              </a:extLst>
            </p:cNvPr>
            <p:cNvSpPr/>
            <p:nvPr/>
          </p:nvSpPr>
          <p:spPr>
            <a:xfrm>
              <a:off x="10053350" y="5073854"/>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EBDA32A0-FFE2-3961-C7FC-3D8D84B0C2ED}"/>
                </a:ext>
              </a:extLst>
            </p:cNvPr>
            <p:cNvSpPr/>
            <p:nvPr/>
          </p:nvSpPr>
          <p:spPr>
            <a:xfrm>
              <a:off x="9943071" y="4616114"/>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C9F9392A-B09B-AB87-5401-4D0C574DA2E2}"/>
                </a:ext>
              </a:extLst>
            </p:cNvPr>
            <p:cNvSpPr/>
            <p:nvPr/>
          </p:nvSpPr>
          <p:spPr>
            <a:xfrm>
              <a:off x="10318193" y="4773635"/>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3C8E456-754C-9CFC-B942-FAEF88F7D4FC}"/>
                </a:ext>
              </a:extLst>
            </p:cNvPr>
            <p:cNvSpPr/>
            <p:nvPr/>
          </p:nvSpPr>
          <p:spPr>
            <a:xfrm>
              <a:off x="9520064" y="511971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DC725131-99EE-D03C-F50F-BB1811C3103A}"/>
                </a:ext>
              </a:extLst>
            </p:cNvPr>
            <p:cNvSpPr/>
            <p:nvPr/>
          </p:nvSpPr>
          <p:spPr>
            <a:xfrm>
              <a:off x="10804862" y="518849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C6A83122-5F38-2907-E010-F7C5D535AA9C}"/>
                </a:ext>
              </a:extLst>
            </p:cNvPr>
            <p:cNvSpPr/>
            <p:nvPr/>
          </p:nvSpPr>
          <p:spPr>
            <a:xfrm>
              <a:off x="11092380" y="4403148"/>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AF15D5F1-574C-C3D2-D7F5-E4EF5FBD6222}"/>
                </a:ext>
              </a:extLst>
            </p:cNvPr>
            <p:cNvSpPr/>
            <p:nvPr/>
          </p:nvSpPr>
          <p:spPr>
            <a:xfrm>
              <a:off x="10946747" y="4790998"/>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95422A-B481-467C-6396-562C3467A39E}"/>
                </a:ext>
              </a:extLst>
            </p:cNvPr>
            <p:cNvSpPr/>
            <p:nvPr/>
          </p:nvSpPr>
          <p:spPr>
            <a:xfrm>
              <a:off x="10492793" y="4392141"/>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7FA1F1FD-278E-3563-4279-8067E5C9C07F}"/>
                </a:ext>
              </a:extLst>
            </p:cNvPr>
            <p:cNvSpPr/>
            <p:nvPr/>
          </p:nvSpPr>
          <p:spPr>
            <a:xfrm>
              <a:off x="10350763" y="5166143"/>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FCCAB8B4-ECED-45CD-6D44-7036EB003479}"/>
                </a:ext>
              </a:extLst>
            </p:cNvPr>
            <p:cNvSpPr/>
            <p:nvPr/>
          </p:nvSpPr>
          <p:spPr>
            <a:xfrm>
              <a:off x="10133672" y="4448775"/>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B908AE91-201C-E63C-D6DF-2F4A3626FDFD}"/>
                </a:ext>
              </a:extLst>
            </p:cNvPr>
            <p:cNvSpPr/>
            <p:nvPr/>
          </p:nvSpPr>
          <p:spPr>
            <a:xfrm>
              <a:off x="10629751" y="4993751"/>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1" name="Straight Connector 140">
            <a:extLst>
              <a:ext uri="{FF2B5EF4-FFF2-40B4-BE49-F238E27FC236}">
                <a16:creationId xmlns:a16="http://schemas.microsoft.com/office/drawing/2014/main" id="{9728BD4A-8BE1-F524-E132-ABDADFFE2367}"/>
              </a:ext>
            </a:extLst>
          </p:cNvPr>
          <p:cNvCxnSpPr>
            <a:cxnSpLocks/>
          </p:cNvCxnSpPr>
          <p:nvPr/>
        </p:nvCxnSpPr>
        <p:spPr>
          <a:xfrm>
            <a:off x="6652260" y="2524201"/>
            <a:ext cx="4466879"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sp>
        <p:nvSpPr>
          <p:cNvPr id="80" name="Title 1">
            <a:extLst>
              <a:ext uri="{FF2B5EF4-FFF2-40B4-BE49-F238E27FC236}">
                <a16:creationId xmlns:a16="http://schemas.microsoft.com/office/drawing/2014/main" id="{FC2D5C63-F6B3-41BC-9083-9EC13D674EBB}"/>
              </a:ext>
            </a:extLst>
          </p:cNvPr>
          <p:cNvSpPr txBox="1">
            <a:spLocks/>
          </p:cNvSpPr>
          <p:nvPr/>
        </p:nvSpPr>
        <p:spPr>
          <a:xfrm>
            <a:off x="838200" y="3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Response to rapid climate change</a:t>
            </a:r>
          </a:p>
        </p:txBody>
      </p:sp>
      <p:sp>
        <p:nvSpPr>
          <p:cNvPr id="175" name="Rectangle 174">
            <a:extLst>
              <a:ext uri="{FF2B5EF4-FFF2-40B4-BE49-F238E27FC236}">
                <a16:creationId xmlns:a16="http://schemas.microsoft.com/office/drawing/2014/main" id="{E12DD96D-F143-EDBA-1DAA-60F81F7A5BB9}"/>
              </a:ext>
            </a:extLst>
          </p:cNvPr>
          <p:cNvSpPr/>
          <p:nvPr/>
        </p:nvSpPr>
        <p:spPr>
          <a:xfrm>
            <a:off x="6263150" y="1317518"/>
            <a:ext cx="5257800" cy="503411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itle 1">
            <a:extLst>
              <a:ext uri="{FF2B5EF4-FFF2-40B4-BE49-F238E27FC236}">
                <a16:creationId xmlns:a16="http://schemas.microsoft.com/office/drawing/2014/main" id="{3A154A0A-6E7A-FE61-AD29-8B50C2B360BC}"/>
              </a:ext>
            </a:extLst>
          </p:cNvPr>
          <p:cNvSpPr txBox="1">
            <a:spLocks/>
          </p:cNvSpPr>
          <p:nvPr/>
        </p:nvSpPr>
        <p:spPr>
          <a:xfrm>
            <a:off x="6439089" y="1324489"/>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Evolution</a:t>
            </a:r>
          </a:p>
        </p:txBody>
      </p:sp>
      <p:sp>
        <p:nvSpPr>
          <p:cNvPr id="177" name="TextBox 176">
            <a:extLst>
              <a:ext uri="{FF2B5EF4-FFF2-40B4-BE49-F238E27FC236}">
                <a16:creationId xmlns:a16="http://schemas.microsoft.com/office/drawing/2014/main" id="{3303C0FC-0F4B-C758-406B-FFFBD602B41B}"/>
              </a:ext>
            </a:extLst>
          </p:cNvPr>
          <p:cNvSpPr txBox="1"/>
          <p:nvPr/>
        </p:nvSpPr>
        <p:spPr>
          <a:xfrm>
            <a:off x="6272412" y="1971569"/>
            <a:ext cx="5238137" cy="369332"/>
          </a:xfrm>
          <a:prstGeom prst="rect">
            <a:avLst/>
          </a:prstGeom>
          <a:noFill/>
        </p:spPr>
        <p:txBody>
          <a:bodyPr wrap="square" rtlCol="0">
            <a:spAutoFit/>
          </a:bodyPr>
          <a:lstStyle/>
          <a:p>
            <a:pPr algn="ctr"/>
            <a:r>
              <a:rPr lang="en-US" dirty="0"/>
              <a:t>Population level across </a:t>
            </a:r>
            <a:r>
              <a:rPr lang="en-US" b="1" dirty="0"/>
              <a:t>many generations</a:t>
            </a:r>
          </a:p>
        </p:txBody>
      </p:sp>
      <p:sp>
        <p:nvSpPr>
          <p:cNvPr id="178" name="Rectangle 177">
            <a:extLst>
              <a:ext uri="{FF2B5EF4-FFF2-40B4-BE49-F238E27FC236}">
                <a16:creationId xmlns:a16="http://schemas.microsoft.com/office/drawing/2014/main" id="{E5439C92-D616-57A5-AAC3-EDCB7E0B6FB4}"/>
              </a:ext>
            </a:extLst>
          </p:cNvPr>
          <p:cNvSpPr/>
          <p:nvPr/>
        </p:nvSpPr>
        <p:spPr>
          <a:xfrm>
            <a:off x="6799322"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1212E407-DD88-E38B-2CAB-B6D2E4104637}"/>
              </a:ext>
            </a:extLst>
          </p:cNvPr>
          <p:cNvSpPr/>
          <p:nvPr/>
        </p:nvSpPr>
        <p:spPr>
          <a:xfrm>
            <a:off x="6799322" y="4293296"/>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0630011-BA30-108A-DDB3-B99CF7C92B45}"/>
              </a:ext>
            </a:extLst>
          </p:cNvPr>
          <p:cNvSpPr/>
          <p:nvPr/>
        </p:nvSpPr>
        <p:spPr>
          <a:xfrm>
            <a:off x="9268703"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07C48819-DD73-B131-A857-5A96252766B3}"/>
              </a:ext>
            </a:extLst>
          </p:cNvPr>
          <p:cNvSpPr/>
          <p:nvPr/>
        </p:nvSpPr>
        <p:spPr>
          <a:xfrm>
            <a:off x="9268704" y="4300295"/>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extBox 181">
            <a:extLst>
              <a:ext uri="{FF2B5EF4-FFF2-40B4-BE49-F238E27FC236}">
                <a16:creationId xmlns:a16="http://schemas.microsoft.com/office/drawing/2014/main" id="{83857CD8-2E6B-942B-F7B1-F957E5BDD60E}"/>
              </a:ext>
            </a:extLst>
          </p:cNvPr>
          <p:cNvSpPr txBox="1"/>
          <p:nvPr/>
        </p:nvSpPr>
        <p:spPr>
          <a:xfrm>
            <a:off x="6834523" y="2641836"/>
            <a:ext cx="1979113" cy="369332"/>
          </a:xfrm>
          <a:prstGeom prst="rect">
            <a:avLst/>
          </a:prstGeom>
          <a:noFill/>
        </p:spPr>
        <p:txBody>
          <a:bodyPr wrap="square" rtlCol="0">
            <a:spAutoFit/>
          </a:bodyPr>
          <a:lstStyle/>
          <a:p>
            <a:pPr algn="ctr"/>
            <a:r>
              <a:rPr lang="en-US" i="1" dirty="0"/>
              <a:t>Generation x</a:t>
            </a:r>
            <a:r>
              <a:rPr lang="en-US" i="1" baseline="-25000" dirty="0"/>
              <a:t>0</a:t>
            </a:r>
            <a:endParaRPr lang="en-US" b="1" i="1" dirty="0"/>
          </a:p>
        </p:txBody>
      </p:sp>
      <p:sp>
        <p:nvSpPr>
          <p:cNvPr id="183" name="TextBox 182">
            <a:extLst>
              <a:ext uri="{FF2B5EF4-FFF2-40B4-BE49-F238E27FC236}">
                <a16:creationId xmlns:a16="http://schemas.microsoft.com/office/drawing/2014/main" id="{A3115BA8-91E8-9730-9A8E-465068D2DF15}"/>
              </a:ext>
            </a:extLst>
          </p:cNvPr>
          <p:cNvSpPr txBox="1"/>
          <p:nvPr/>
        </p:nvSpPr>
        <p:spPr>
          <a:xfrm>
            <a:off x="9303904" y="2622715"/>
            <a:ext cx="1979113" cy="369332"/>
          </a:xfrm>
          <a:prstGeom prst="rect">
            <a:avLst/>
          </a:prstGeom>
          <a:noFill/>
        </p:spPr>
        <p:txBody>
          <a:bodyPr wrap="square" rtlCol="0">
            <a:spAutoFit/>
          </a:bodyPr>
          <a:lstStyle/>
          <a:p>
            <a:pPr algn="ctr"/>
            <a:r>
              <a:rPr lang="en-US" i="1" dirty="0"/>
              <a:t>Generation x</a:t>
            </a:r>
            <a:r>
              <a:rPr lang="en-US" i="1" baseline="-25000" dirty="0"/>
              <a:t>n</a:t>
            </a:r>
            <a:endParaRPr lang="en-US" b="1" i="1" dirty="0"/>
          </a:p>
        </p:txBody>
      </p:sp>
      <p:cxnSp>
        <p:nvCxnSpPr>
          <p:cNvPr id="184" name="Straight Arrow Connector 183">
            <a:extLst>
              <a:ext uri="{FF2B5EF4-FFF2-40B4-BE49-F238E27FC236}">
                <a16:creationId xmlns:a16="http://schemas.microsoft.com/office/drawing/2014/main" id="{6838C99D-CD34-8EAC-324D-9BD10EDFD233}"/>
              </a:ext>
            </a:extLst>
          </p:cNvPr>
          <p:cNvCxnSpPr/>
          <p:nvPr/>
        </p:nvCxnSpPr>
        <p:spPr>
          <a:xfrm>
            <a:off x="8918838" y="3641374"/>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9462D131-D7E3-53AB-2F5A-44C32724085C}"/>
              </a:ext>
            </a:extLst>
          </p:cNvPr>
          <p:cNvCxnSpPr/>
          <p:nvPr/>
        </p:nvCxnSpPr>
        <p:spPr>
          <a:xfrm>
            <a:off x="8932294" y="4880396"/>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6" name="TextBox 185">
            <a:extLst>
              <a:ext uri="{FF2B5EF4-FFF2-40B4-BE49-F238E27FC236}">
                <a16:creationId xmlns:a16="http://schemas.microsoft.com/office/drawing/2014/main" id="{259B3B50-C211-20D7-16DF-9BE82A939360}"/>
              </a:ext>
            </a:extLst>
          </p:cNvPr>
          <p:cNvSpPr txBox="1"/>
          <p:nvPr/>
        </p:nvSpPr>
        <p:spPr>
          <a:xfrm rot="16200000">
            <a:off x="6223282" y="3410333"/>
            <a:ext cx="732216" cy="369332"/>
          </a:xfrm>
          <a:prstGeom prst="rect">
            <a:avLst/>
          </a:prstGeom>
          <a:noFill/>
        </p:spPr>
        <p:txBody>
          <a:bodyPr wrap="square" rtlCol="0">
            <a:spAutoFit/>
          </a:bodyPr>
          <a:lstStyle/>
          <a:p>
            <a:pPr algn="ctr"/>
            <a:r>
              <a:rPr lang="en-US" i="1" dirty="0"/>
              <a:t>High</a:t>
            </a:r>
            <a:endParaRPr lang="en-US" b="1" i="1" dirty="0"/>
          </a:p>
        </p:txBody>
      </p:sp>
      <p:sp>
        <p:nvSpPr>
          <p:cNvPr id="187" name="TextBox 186">
            <a:extLst>
              <a:ext uri="{FF2B5EF4-FFF2-40B4-BE49-F238E27FC236}">
                <a16:creationId xmlns:a16="http://schemas.microsoft.com/office/drawing/2014/main" id="{F3A30FB3-1AB5-44EC-DBA1-86C2D0BE177B}"/>
              </a:ext>
            </a:extLst>
          </p:cNvPr>
          <p:cNvSpPr txBox="1"/>
          <p:nvPr/>
        </p:nvSpPr>
        <p:spPr>
          <a:xfrm rot="16200000">
            <a:off x="6230485" y="4695730"/>
            <a:ext cx="732216" cy="369332"/>
          </a:xfrm>
          <a:prstGeom prst="rect">
            <a:avLst/>
          </a:prstGeom>
          <a:noFill/>
        </p:spPr>
        <p:txBody>
          <a:bodyPr wrap="square" rtlCol="0">
            <a:spAutoFit/>
          </a:bodyPr>
          <a:lstStyle/>
          <a:p>
            <a:pPr algn="ctr"/>
            <a:r>
              <a:rPr lang="en-US" i="1" dirty="0"/>
              <a:t>Low</a:t>
            </a:r>
            <a:endParaRPr lang="en-US" b="1" i="1" dirty="0"/>
          </a:p>
        </p:txBody>
      </p:sp>
      <p:cxnSp>
        <p:nvCxnSpPr>
          <p:cNvPr id="188" name="Straight Connector 187">
            <a:extLst>
              <a:ext uri="{FF2B5EF4-FFF2-40B4-BE49-F238E27FC236}">
                <a16:creationId xmlns:a16="http://schemas.microsoft.com/office/drawing/2014/main" id="{B15D5B3C-8D83-073C-EA56-4412DBB7FD3C}"/>
              </a:ext>
            </a:extLst>
          </p:cNvPr>
          <p:cNvCxnSpPr>
            <a:cxnSpLocks/>
          </p:cNvCxnSpPr>
          <p:nvPr/>
        </p:nvCxnSpPr>
        <p:spPr>
          <a:xfrm>
            <a:off x="6641861" y="2340901"/>
            <a:ext cx="4466879"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grpSp>
        <p:nvGrpSpPr>
          <p:cNvPr id="189" name="Group 188">
            <a:extLst>
              <a:ext uri="{FF2B5EF4-FFF2-40B4-BE49-F238E27FC236}">
                <a16:creationId xmlns:a16="http://schemas.microsoft.com/office/drawing/2014/main" id="{D8191982-34DD-32A9-43A6-42CED51132DC}"/>
              </a:ext>
            </a:extLst>
          </p:cNvPr>
          <p:cNvGrpSpPr/>
          <p:nvPr/>
        </p:nvGrpSpPr>
        <p:grpSpPr>
          <a:xfrm>
            <a:off x="6849314" y="3069948"/>
            <a:ext cx="1787437" cy="1100214"/>
            <a:chOff x="6849314" y="3069948"/>
            <a:chExt cx="1787437" cy="1100214"/>
          </a:xfrm>
        </p:grpSpPr>
        <p:pic>
          <p:nvPicPr>
            <p:cNvPr id="190" name="Picture 189" descr="A yellow animal with black background&#10;&#10;Description automatically generated with medium confidence">
              <a:extLst>
                <a:ext uri="{FF2B5EF4-FFF2-40B4-BE49-F238E27FC236}">
                  <a16:creationId xmlns:a16="http://schemas.microsoft.com/office/drawing/2014/main" id="{9A01E89A-36B7-1C89-9E0A-EB3F38324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82489">
              <a:off x="7002533" y="3200909"/>
              <a:ext cx="392131" cy="402496"/>
            </a:xfrm>
            <a:prstGeom prst="rect">
              <a:avLst/>
            </a:prstGeom>
          </p:spPr>
        </p:pic>
        <p:pic>
          <p:nvPicPr>
            <p:cNvPr id="191" name="Picture 190" descr="A drawing of a hand&#10;&#10;Description automatically generated">
              <a:extLst>
                <a:ext uri="{FF2B5EF4-FFF2-40B4-BE49-F238E27FC236}">
                  <a16:creationId xmlns:a16="http://schemas.microsoft.com/office/drawing/2014/main" id="{47185890-16D8-7888-B275-D6BA9E0C5B84}"/>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48444">
              <a:off x="8048382" y="3503052"/>
              <a:ext cx="392069" cy="667110"/>
            </a:xfrm>
            <a:prstGeom prst="rect">
              <a:avLst/>
            </a:prstGeom>
          </p:spPr>
        </p:pic>
        <p:pic>
          <p:nvPicPr>
            <p:cNvPr id="192" name="Picture 191" descr="A yellow animal with black background&#10;&#10;Description automatically generated with medium confidence">
              <a:extLst>
                <a:ext uri="{FF2B5EF4-FFF2-40B4-BE49-F238E27FC236}">
                  <a16:creationId xmlns:a16="http://schemas.microsoft.com/office/drawing/2014/main" id="{116BA039-F345-4C3E-55FE-BC2F7D787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49597">
              <a:off x="7261010" y="3738640"/>
              <a:ext cx="392131" cy="389330"/>
            </a:xfrm>
            <a:prstGeom prst="rect">
              <a:avLst/>
            </a:prstGeom>
          </p:spPr>
        </p:pic>
        <p:pic>
          <p:nvPicPr>
            <p:cNvPr id="193" name="Picture 192" descr="A yellow animal with black background&#10;&#10;Description automatically generated with medium confidence">
              <a:extLst>
                <a:ext uri="{FF2B5EF4-FFF2-40B4-BE49-F238E27FC236}">
                  <a16:creationId xmlns:a16="http://schemas.microsoft.com/office/drawing/2014/main" id="{79AEF388-F41E-41F0-218E-5C878B0BA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49597">
              <a:off x="8244620" y="3143674"/>
              <a:ext cx="392131" cy="386248"/>
            </a:xfrm>
            <a:prstGeom prst="rect">
              <a:avLst/>
            </a:prstGeom>
          </p:spPr>
        </p:pic>
        <p:pic>
          <p:nvPicPr>
            <p:cNvPr id="194" name="Picture 193" descr="A yellow animal with black background&#10;&#10;Description automatically generated with medium confidence">
              <a:extLst>
                <a:ext uri="{FF2B5EF4-FFF2-40B4-BE49-F238E27FC236}">
                  <a16:creationId xmlns:a16="http://schemas.microsoft.com/office/drawing/2014/main" id="{FA5817E1-0B00-F46E-7FF6-7DCD4C9A9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914576">
              <a:off x="6849314" y="3669984"/>
              <a:ext cx="392131" cy="371379"/>
            </a:xfrm>
            <a:prstGeom prst="rect">
              <a:avLst/>
            </a:prstGeom>
          </p:spPr>
        </p:pic>
        <p:pic>
          <p:nvPicPr>
            <p:cNvPr id="195" name="Picture 194" descr="A drawing of a hand&#10;&#10;Description automatically generated">
              <a:extLst>
                <a:ext uri="{FF2B5EF4-FFF2-40B4-BE49-F238E27FC236}">
                  <a16:creationId xmlns:a16="http://schemas.microsoft.com/office/drawing/2014/main" id="{83F74CF1-D1B2-E850-F45F-289BB5A53BCC}"/>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393203">
              <a:off x="7797834" y="3069948"/>
              <a:ext cx="392069" cy="576697"/>
            </a:xfrm>
            <a:prstGeom prst="rect">
              <a:avLst/>
            </a:prstGeom>
          </p:spPr>
        </p:pic>
        <p:pic>
          <p:nvPicPr>
            <p:cNvPr id="196" name="Picture 195" descr="A drawing of a hand&#10;&#10;Description automatically generated">
              <a:extLst>
                <a:ext uri="{FF2B5EF4-FFF2-40B4-BE49-F238E27FC236}">
                  <a16:creationId xmlns:a16="http://schemas.microsoft.com/office/drawing/2014/main" id="{F35A8D94-7770-3B63-2FF5-A769D05325CE}"/>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990215">
              <a:off x="7401572" y="3120398"/>
              <a:ext cx="392069" cy="576697"/>
            </a:xfrm>
            <a:prstGeom prst="rect">
              <a:avLst/>
            </a:prstGeom>
          </p:spPr>
        </p:pic>
      </p:grpSp>
      <p:grpSp>
        <p:nvGrpSpPr>
          <p:cNvPr id="197" name="Group 196">
            <a:extLst>
              <a:ext uri="{FF2B5EF4-FFF2-40B4-BE49-F238E27FC236}">
                <a16:creationId xmlns:a16="http://schemas.microsoft.com/office/drawing/2014/main" id="{689A0045-EE11-3066-11B9-DFB6E35CB9B4}"/>
              </a:ext>
            </a:extLst>
          </p:cNvPr>
          <p:cNvGrpSpPr/>
          <p:nvPr/>
        </p:nvGrpSpPr>
        <p:grpSpPr>
          <a:xfrm>
            <a:off x="6882835" y="4324087"/>
            <a:ext cx="1787437" cy="1100214"/>
            <a:chOff x="6882835" y="4324087"/>
            <a:chExt cx="1787437" cy="1100214"/>
          </a:xfrm>
        </p:grpSpPr>
        <p:pic>
          <p:nvPicPr>
            <p:cNvPr id="198" name="Picture 197" descr="A yellow animal with black background&#10;&#10;Description automatically generated with medium confidence">
              <a:extLst>
                <a:ext uri="{FF2B5EF4-FFF2-40B4-BE49-F238E27FC236}">
                  <a16:creationId xmlns:a16="http://schemas.microsoft.com/office/drawing/2014/main" id="{4C8BD650-7D42-1867-8A1D-D207495C2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82489">
              <a:off x="7036054" y="4455048"/>
              <a:ext cx="392131" cy="402496"/>
            </a:xfrm>
            <a:prstGeom prst="rect">
              <a:avLst/>
            </a:prstGeom>
          </p:spPr>
        </p:pic>
        <p:pic>
          <p:nvPicPr>
            <p:cNvPr id="199" name="Picture 198" descr="A drawing of a hand&#10;&#10;Description automatically generated">
              <a:extLst>
                <a:ext uri="{FF2B5EF4-FFF2-40B4-BE49-F238E27FC236}">
                  <a16:creationId xmlns:a16="http://schemas.microsoft.com/office/drawing/2014/main" id="{C7C4F645-5D14-8731-22A2-E59D4D3BDAA9}"/>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48444">
              <a:off x="8081903" y="4757191"/>
              <a:ext cx="392069" cy="667110"/>
            </a:xfrm>
            <a:prstGeom prst="rect">
              <a:avLst/>
            </a:prstGeom>
          </p:spPr>
        </p:pic>
        <p:pic>
          <p:nvPicPr>
            <p:cNvPr id="200" name="Picture 199" descr="A yellow animal with black background&#10;&#10;Description automatically generated with medium confidence">
              <a:extLst>
                <a:ext uri="{FF2B5EF4-FFF2-40B4-BE49-F238E27FC236}">
                  <a16:creationId xmlns:a16="http://schemas.microsoft.com/office/drawing/2014/main" id="{47759DB8-1BF9-A0D3-4F59-067D83409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49597">
              <a:off x="7294531" y="4992779"/>
              <a:ext cx="392131" cy="389330"/>
            </a:xfrm>
            <a:prstGeom prst="rect">
              <a:avLst/>
            </a:prstGeom>
          </p:spPr>
        </p:pic>
        <p:pic>
          <p:nvPicPr>
            <p:cNvPr id="201" name="Picture 200" descr="A yellow animal with black background&#10;&#10;Description automatically generated with medium confidence">
              <a:extLst>
                <a:ext uri="{FF2B5EF4-FFF2-40B4-BE49-F238E27FC236}">
                  <a16:creationId xmlns:a16="http://schemas.microsoft.com/office/drawing/2014/main" id="{9121E5B6-0026-8512-9A19-86BA4C5CA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49597">
              <a:off x="8278141" y="4397813"/>
              <a:ext cx="392131" cy="386248"/>
            </a:xfrm>
            <a:prstGeom prst="rect">
              <a:avLst/>
            </a:prstGeom>
          </p:spPr>
        </p:pic>
        <p:pic>
          <p:nvPicPr>
            <p:cNvPr id="202" name="Picture 201" descr="A yellow animal with black background&#10;&#10;Description automatically generated with medium confidence">
              <a:extLst>
                <a:ext uri="{FF2B5EF4-FFF2-40B4-BE49-F238E27FC236}">
                  <a16:creationId xmlns:a16="http://schemas.microsoft.com/office/drawing/2014/main" id="{5DB33292-E2C0-A107-A3CF-D9701A0AE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914576">
              <a:off x="6882835" y="4924123"/>
              <a:ext cx="392131" cy="371379"/>
            </a:xfrm>
            <a:prstGeom prst="rect">
              <a:avLst/>
            </a:prstGeom>
          </p:spPr>
        </p:pic>
        <p:pic>
          <p:nvPicPr>
            <p:cNvPr id="203" name="Picture 202" descr="A drawing of a hand&#10;&#10;Description automatically generated">
              <a:extLst>
                <a:ext uri="{FF2B5EF4-FFF2-40B4-BE49-F238E27FC236}">
                  <a16:creationId xmlns:a16="http://schemas.microsoft.com/office/drawing/2014/main" id="{D6161342-83D4-74C2-4D15-F593253A2DBD}"/>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393203">
              <a:off x="7831355" y="4324087"/>
              <a:ext cx="392069" cy="576697"/>
            </a:xfrm>
            <a:prstGeom prst="rect">
              <a:avLst/>
            </a:prstGeom>
          </p:spPr>
        </p:pic>
        <p:pic>
          <p:nvPicPr>
            <p:cNvPr id="204" name="Picture 203" descr="A drawing of a hand&#10;&#10;Description automatically generated">
              <a:extLst>
                <a:ext uri="{FF2B5EF4-FFF2-40B4-BE49-F238E27FC236}">
                  <a16:creationId xmlns:a16="http://schemas.microsoft.com/office/drawing/2014/main" id="{0FBA8E01-9F90-5463-C1F5-2B4E354A99BF}"/>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990215">
              <a:off x="7435093" y="4374537"/>
              <a:ext cx="392069" cy="576697"/>
            </a:xfrm>
            <a:prstGeom prst="rect">
              <a:avLst/>
            </a:prstGeom>
          </p:spPr>
        </p:pic>
      </p:grpSp>
      <p:grpSp>
        <p:nvGrpSpPr>
          <p:cNvPr id="205" name="Group 204">
            <a:extLst>
              <a:ext uri="{FF2B5EF4-FFF2-40B4-BE49-F238E27FC236}">
                <a16:creationId xmlns:a16="http://schemas.microsoft.com/office/drawing/2014/main" id="{DE8AA8C5-8928-1A9D-82BC-426D95454BDE}"/>
              </a:ext>
            </a:extLst>
          </p:cNvPr>
          <p:cNvGrpSpPr/>
          <p:nvPr/>
        </p:nvGrpSpPr>
        <p:grpSpPr>
          <a:xfrm>
            <a:off x="9479289" y="3086200"/>
            <a:ext cx="1741223" cy="1067807"/>
            <a:chOff x="9479289" y="3086200"/>
            <a:chExt cx="1741223" cy="1067807"/>
          </a:xfrm>
        </p:grpSpPr>
        <p:pic>
          <p:nvPicPr>
            <p:cNvPr id="206" name="Picture 205" descr="A yellow animal with black background&#10;&#10;Description automatically generated with medium confidence">
              <a:extLst>
                <a:ext uri="{FF2B5EF4-FFF2-40B4-BE49-F238E27FC236}">
                  <a16:creationId xmlns:a16="http://schemas.microsoft.com/office/drawing/2014/main" id="{471028BB-EA50-887B-A775-026C8F3EB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917966">
              <a:off x="9493284" y="3249924"/>
              <a:ext cx="392131" cy="386248"/>
            </a:xfrm>
            <a:prstGeom prst="rect">
              <a:avLst/>
            </a:prstGeom>
          </p:spPr>
        </p:pic>
        <p:pic>
          <p:nvPicPr>
            <p:cNvPr id="207" name="Picture 206" descr="A yellow animal with black background&#10;&#10;Description automatically generated with medium confidence">
              <a:extLst>
                <a:ext uri="{FF2B5EF4-FFF2-40B4-BE49-F238E27FC236}">
                  <a16:creationId xmlns:a16="http://schemas.microsoft.com/office/drawing/2014/main" id="{474B1AC8-81FF-7CBE-1249-99EF009FC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29344">
              <a:off x="10828381" y="3230027"/>
              <a:ext cx="392131" cy="386248"/>
            </a:xfrm>
            <a:prstGeom prst="rect">
              <a:avLst/>
            </a:prstGeom>
          </p:spPr>
        </p:pic>
        <p:pic>
          <p:nvPicPr>
            <p:cNvPr id="208" name="Picture 207" descr="A yellow animal with black background&#10;&#10;Description automatically generated with medium confidence">
              <a:extLst>
                <a:ext uri="{FF2B5EF4-FFF2-40B4-BE49-F238E27FC236}">
                  <a16:creationId xmlns:a16="http://schemas.microsoft.com/office/drawing/2014/main" id="{9FB60D24-303F-1C29-2E48-CA6776AC7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49597">
              <a:off x="9479289" y="3733700"/>
              <a:ext cx="392131" cy="386248"/>
            </a:xfrm>
            <a:prstGeom prst="rect">
              <a:avLst/>
            </a:prstGeom>
          </p:spPr>
        </p:pic>
        <p:pic>
          <p:nvPicPr>
            <p:cNvPr id="209" name="Picture 208" descr="A yellow animal with black background&#10;&#10;Description automatically generated with medium confidence">
              <a:extLst>
                <a:ext uri="{FF2B5EF4-FFF2-40B4-BE49-F238E27FC236}">
                  <a16:creationId xmlns:a16="http://schemas.microsoft.com/office/drawing/2014/main" id="{8EDFFDAA-5E4A-D548-2232-5FE4171AF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49597">
              <a:off x="9887731" y="3086200"/>
              <a:ext cx="392131" cy="386248"/>
            </a:xfrm>
            <a:prstGeom prst="rect">
              <a:avLst/>
            </a:prstGeom>
          </p:spPr>
        </p:pic>
        <p:pic>
          <p:nvPicPr>
            <p:cNvPr id="210" name="Picture 209" descr="A yellow animal with black background&#10;&#10;Description automatically generated with medium confidence">
              <a:extLst>
                <a:ext uri="{FF2B5EF4-FFF2-40B4-BE49-F238E27FC236}">
                  <a16:creationId xmlns:a16="http://schemas.microsoft.com/office/drawing/2014/main" id="{CC923215-E6E9-FF85-5534-71B77F908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02446">
              <a:off x="10775015" y="3764818"/>
              <a:ext cx="392131" cy="386248"/>
            </a:xfrm>
            <a:prstGeom prst="rect">
              <a:avLst/>
            </a:prstGeom>
          </p:spPr>
        </p:pic>
        <p:pic>
          <p:nvPicPr>
            <p:cNvPr id="211" name="Picture 210" descr="A yellow animal with black background&#10;&#10;Description automatically generated with medium confidence">
              <a:extLst>
                <a:ext uri="{FF2B5EF4-FFF2-40B4-BE49-F238E27FC236}">
                  <a16:creationId xmlns:a16="http://schemas.microsoft.com/office/drawing/2014/main" id="{4589F8C4-DCDD-420D-68FD-FB501CA9A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874" y="3733701"/>
              <a:ext cx="392131" cy="386248"/>
            </a:xfrm>
            <a:prstGeom prst="rect">
              <a:avLst/>
            </a:prstGeom>
          </p:spPr>
        </p:pic>
        <p:pic>
          <p:nvPicPr>
            <p:cNvPr id="212" name="Picture 211" descr="A yellow animal with black background&#10;&#10;Description automatically generated with medium confidence">
              <a:extLst>
                <a:ext uri="{FF2B5EF4-FFF2-40B4-BE49-F238E27FC236}">
                  <a16:creationId xmlns:a16="http://schemas.microsoft.com/office/drawing/2014/main" id="{21B1A549-7BB6-21E5-10D0-84E3C7A60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337313">
              <a:off x="10327766" y="3293824"/>
              <a:ext cx="392131" cy="386248"/>
            </a:xfrm>
            <a:prstGeom prst="rect">
              <a:avLst/>
            </a:prstGeom>
          </p:spPr>
        </p:pic>
      </p:grpSp>
      <p:grpSp>
        <p:nvGrpSpPr>
          <p:cNvPr id="213" name="Group 212">
            <a:extLst>
              <a:ext uri="{FF2B5EF4-FFF2-40B4-BE49-F238E27FC236}">
                <a16:creationId xmlns:a16="http://schemas.microsoft.com/office/drawing/2014/main" id="{58AE13CE-59F8-117E-1B6D-458253A91D20}"/>
              </a:ext>
            </a:extLst>
          </p:cNvPr>
          <p:cNvGrpSpPr/>
          <p:nvPr/>
        </p:nvGrpSpPr>
        <p:grpSpPr>
          <a:xfrm>
            <a:off x="9406907" y="4329234"/>
            <a:ext cx="1860934" cy="1140380"/>
            <a:chOff x="9406907" y="4329234"/>
            <a:chExt cx="1860934" cy="1140380"/>
          </a:xfrm>
        </p:grpSpPr>
        <p:pic>
          <p:nvPicPr>
            <p:cNvPr id="214" name="Picture 213" descr="A drawing of a hand&#10;&#10;Description automatically generated">
              <a:extLst>
                <a:ext uri="{FF2B5EF4-FFF2-40B4-BE49-F238E27FC236}">
                  <a16:creationId xmlns:a16="http://schemas.microsoft.com/office/drawing/2014/main" id="{ECFACD65-36BD-4452-259E-6E7A2CB4159F}"/>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94433">
              <a:off x="9406907" y="4365433"/>
              <a:ext cx="392069" cy="639130"/>
            </a:xfrm>
            <a:prstGeom prst="rect">
              <a:avLst/>
            </a:prstGeom>
          </p:spPr>
        </p:pic>
        <p:pic>
          <p:nvPicPr>
            <p:cNvPr id="215" name="Picture 214" descr="A drawing of a hand&#10;&#10;Description automatically generated">
              <a:extLst>
                <a:ext uri="{FF2B5EF4-FFF2-40B4-BE49-F238E27FC236}">
                  <a16:creationId xmlns:a16="http://schemas.microsoft.com/office/drawing/2014/main" id="{F68AF303-4E27-101B-86C5-43158C5C8EA7}"/>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48444">
              <a:off x="10104763" y="4329234"/>
              <a:ext cx="392069" cy="601740"/>
            </a:xfrm>
            <a:prstGeom prst="rect">
              <a:avLst/>
            </a:prstGeom>
          </p:spPr>
        </p:pic>
        <p:pic>
          <p:nvPicPr>
            <p:cNvPr id="216" name="Picture 215" descr="A drawing of a hand&#10;&#10;Description automatically generated">
              <a:extLst>
                <a:ext uri="{FF2B5EF4-FFF2-40B4-BE49-F238E27FC236}">
                  <a16:creationId xmlns:a16="http://schemas.microsoft.com/office/drawing/2014/main" id="{57C5E67D-D1F4-C6B8-1143-5025D3FA60FD}"/>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462416">
              <a:off x="10752472" y="4799814"/>
              <a:ext cx="392069" cy="615418"/>
            </a:xfrm>
            <a:prstGeom prst="rect">
              <a:avLst/>
            </a:prstGeom>
          </p:spPr>
        </p:pic>
        <p:pic>
          <p:nvPicPr>
            <p:cNvPr id="217" name="Picture 216" descr="A drawing of a hand&#10;&#10;Description automatically generated">
              <a:extLst>
                <a:ext uri="{FF2B5EF4-FFF2-40B4-BE49-F238E27FC236}">
                  <a16:creationId xmlns:a16="http://schemas.microsoft.com/office/drawing/2014/main" id="{6488FA6D-DEA5-7303-BA75-496C26CB2379}"/>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462416">
              <a:off x="10090336" y="4854196"/>
              <a:ext cx="392069" cy="615418"/>
            </a:xfrm>
            <a:prstGeom prst="rect">
              <a:avLst/>
            </a:prstGeom>
          </p:spPr>
        </p:pic>
        <p:pic>
          <p:nvPicPr>
            <p:cNvPr id="218" name="Picture 217" descr="A drawing of a hand&#10;&#10;Description automatically generated">
              <a:extLst>
                <a:ext uri="{FF2B5EF4-FFF2-40B4-BE49-F238E27FC236}">
                  <a16:creationId xmlns:a16="http://schemas.microsoft.com/office/drawing/2014/main" id="{D835DA86-46AE-ABB0-F5D1-19535B6D8DCD}"/>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2689002">
              <a:off x="9664553" y="4821699"/>
              <a:ext cx="392069" cy="601740"/>
            </a:xfrm>
            <a:prstGeom prst="rect">
              <a:avLst/>
            </a:prstGeom>
          </p:spPr>
        </p:pic>
        <p:pic>
          <p:nvPicPr>
            <p:cNvPr id="219" name="Picture 218" descr="A drawing of a hand&#10;&#10;Description automatically generated">
              <a:extLst>
                <a:ext uri="{FF2B5EF4-FFF2-40B4-BE49-F238E27FC236}">
                  <a16:creationId xmlns:a16="http://schemas.microsoft.com/office/drawing/2014/main" id="{0E2859BC-ED05-7C18-D448-A63026C36E2D}"/>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6174703">
              <a:off x="10770936" y="4264307"/>
              <a:ext cx="392069" cy="601740"/>
            </a:xfrm>
            <a:prstGeom prst="rect">
              <a:avLst/>
            </a:prstGeom>
          </p:spPr>
        </p:pic>
        <p:pic>
          <p:nvPicPr>
            <p:cNvPr id="220" name="Picture 219" descr="A drawing of a hand&#10;&#10;Description automatically generated">
              <a:extLst>
                <a:ext uri="{FF2B5EF4-FFF2-40B4-BE49-F238E27FC236}">
                  <a16:creationId xmlns:a16="http://schemas.microsoft.com/office/drawing/2014/main" id="{8E9132F5-CCA0-D65D-762B-3AEDDBB36792}"/>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922979">
              <a:off x="10350483" y="4628287"/>
              <a:ext cx="392069" cy="601740"/>
            </a:xfrm>
            <a:prstGeom prst="rect">
              <a:avLst/>
            </a:prstGeom>
          </p:spPr>
        </p:pic>
      </p:grpSp>
      <p:sp>
        <p:nvSpPr>
          <p:cNvPr id="79" name="Freeform: Shape 78">
            <a:extLst>
              <a:ext uri="{FF2B5EF4-FFF2-40B4-BE49-F238E27FC236}">
                <a16:creationId xmlns:a16="http://schemas.microsoft.com/office/drawing/2014/main" id="{0C8D339E-51C0-64CC-ECC1-A79E677ADE65}"/>
              </a:ext>
            </a:extLst>
          </p:cNvPr>
          <p:cNvSpPr/>
          <p:nvPr/>
        </p:nvSpPr>
        <p:spPr>
          <a:xfrm>
            <a:off x="6261220" y="1316078"/>
            <a:ext cx="5257800" cy="5034116"/>
          </a:xfrm>
          <a:custGeom>
            <a:avLst/>
            <a:gdLst>
              <a:gd name="connsiteX0" fmla="*/ 4652589 w 5257800"/>
              <a:gd name="connsiteY0" fmla="*/ 1382365 h 5034116"/>
              <a:gd name="connsiteX1" fmla="*/ 4477411 w 5257800"/>
              <a:gd name="connsiteY1" fmla="*/ 1557543 h 5034116"/>
              <a:gd name="connsiteX2" fmla="*/ 4652589 w 5257800"/>
              <a:gd name="connsiteY2" fmla="*/ 1732721 h 5034116"/>
              <a:gd name="connsiteX3" fmla="*/ 4827767 w 5257800"/>
              <a:gd name="connsiteY3" fmla="*/ 1557543 h 5034116"/>
              <a:gd name="connsiteX4" fmla="*/ 4652589 w 5257800"/>
              <a:gd name="connsiteY4" fmla="*/ 1382365 h 5034116"/>
              <a:gd name="connsiteX5" fmla="*/ 0 w 5257800"/>
              <a:gd name="connsiteY5" fmla="*/ 0 h 5034116"/>
              <a:gd name="connsiteX6" fmla="*/ 5257800 w 5257800"/>
              <a:gd name="connsiteY6" fmla="*/ 0 h 5034116"/>
              <a:gd name="connsiteX7" fmla="*/ 5257800 w 5257800"/>
              <a:gd name="connsiteY7" fmla="*/ 5034116 h 5034116"/>
              <a:gd name="connsiteX8" fmla="*/ 0 w 5257800"/>
              <a:gd name="connsiteY8" fmla="*/ 5034116 h 503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7800" h="5034116">
                <a:moveTo>
                  <a:pt x="4652589" y="1382365"/>
                </a:moveTo>
                <a:cubicBezTo>
                  <a:pt x="4555841" y="1382365"/>
                  <a:pt x="4477411" y="1460795"/>
                  <a:pt x="4477411" y="1557543"/>
                </a:cubicBezTo>
                <a:cubicBezTo>
                  <a:pt x="4477411" y="1654291"/>
                  <a:pt x="4555841" y="1732721"/>
                  <a:pt x="4652589" y="1732721"/>
                </a:cubicBezTo>
                <a:cubicBezTo>
                  <a:pt x="4749337" y="1732721"/>
                  <a:pt x="4827767" y="1654291"/>
                  <a:pt x="4827767" y="1557543"/>
                </a:cubicBezTo>
                <a:cubicBezTo>
                  <a:pt x="4827767" y="1460795"/>
                  <a:pt x="4749337" y="1382365"/>
                  <a:pt x="4652589" y="1382365"/>
                </a:cubicBezTo>
                <a:close/>
                <a:moveTo>
                  <a:pt x="0" y="0"/>
                </a:moveTo>
                <a:lnTo>
                  <a:pt x="5257800" y="0"/>
                </a:lnTo>
                <a:lnTo>
                  <a:pt x="5257800" y="5034116"/>
                </a:lnTo>
                <a:lnTo>
                  <a:pt x="0" y="5034116"/>
                </a:lnTo>
                <a:close/>
              </a:path>
            </a:pathLst>
          </a:custGeom>
          <a:solidFill>
            <a:srgbClr val="FFFFFF">
              <a:alpha val="5803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3" name="Straight Arrow Connector 62">
            <a:extLst>
              <a:ext uri="{FF2B5EF4-FFF2-40B4-BE49-F238E27FC236}">
                <a16:creationId xmlns:a16="http://schemas.microsoft.com/office/drawing/2014/main" id="{3225C536-65D2-9751-1037-2F3ADF9D4FD5}"/>
              </a:ext>
            </a:extLst>
          </p:cNvPr>
          <p:cNvCxnSpPr/>
          <p:nvPr/>
        </p:nvCxnSpPr>
        <p:spPr>
          <a:xfrm flipH="1">
            <a:off x="11009150" y="2230712"/>
            <a:ext cx="765241" cy="60935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1" name="Rectangle 220">
            <a:extLst>
              <a:ext uri="{FF2B5EF4-FFF2-40B4-BE49-F238E27FC236}">
                <a16:creationId xmlns:a16="http://schemas.microsoft.com/office/drawing/2014/main" id="{EF1DA558-0D71-6BB1-FFB9-00A374289C19}"/>
              </a:ext>
            </a:extLst>
          </p:cNvPr>
          <p:cNvSpPr/>
          <p:nvPr/>
        </p:nvSpPr>
        <p:spPr>
          <a:xfrm>
            <a:off x="671052" y="1317518"/>
            <a:ext cx="5257800" cy="50341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itle 1">
            <a:extLst>
              <a:ext uri="{FF2B5EF4-FFF2-40B4-BE49-F238E27FC236}">
                <a16:creationId xmlns:a16="http://schemas.microsoft.com/office/drawing/2014/main" id="{AB647B35-4AE2-A7C6-479B-0A155B2FA2E4}"/>
              </a:ext>
            </a:extLst>
          </p:cNvPr>
          <p:cNvSpPr txBox="1">
            <a:spLocks/>
          </p:cNvSpPr>
          <p:nvPr/>
        </p:nvSpPr>
        <p:spPr>
          <a:xfrm>
            <a:off x="848032" y="1424400"/>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Plasticity</a:t>
            </a:r>
          </a:p>
        </p:txBody>
      </p:sp>
      <p:sp>
        <p:nvSpPr>
          <p:cNvPr id="223" name="TextBox 222">
            <a:extLst>
              <a:ext uri="{FF2B5EF4-FFF2-40B4-BE49-F238E27FC236}">
                <a16:creationId xmlns:a16="http://schemas.microsoft.com/office/drawing/2014/main" id="{C6104CE6-6754-39DA-4729-A2517BC25208}"/>
              </a:ext>
            </a:extLst>
          </p:cNvPr>
          <p:cNvSpPr txBox="1"/>
          <p:nvPr/>
        </p:nvSpPr>
        <p:spPr>
          <a:xfrm>
            <a:off x="745597" y="2154869"/>
            <a:ext cx="5108707" cy="369332"/>
          </a:xfrm>
          <a:prstGeom prst="rect">
            <a:avLst/>
          </a:prstGeom>
          <a:noFill/>
        </p:spPr>
        <p:txBody>
          <a:bodyPr wrap="square" rtlCol="0">
            <a:spAutoFit/>
          </a:bodyPr>
          <a:lstStyle/>
          <a:p>
            <a:pPr algn="ctr"/>
            <a:r>
              <a:rPr lang="en-US" dirty="0"/>
              <a:t>Individual level within </a:t>
            </a:r>
            <a:r>
              <a:rPr lang="en-US" b="1" dirty="0"/>
              <a:t>one generation</a:t>
            </a:r>
          </a:p>
        </p:txBody>
      </p:sp>
      <p:sp>
        <p:nvSpPr>
          <p:cNvPr id="224" name="Rectangle 223">
            <a:extLst>
              <a:ext uri="{FF2B5EF4-FFF2-40B4-BE49-F238E27FC236}">
                <a16:creationId xmlns:a16="http://schemas.microsoft.com/office/drawing/2014/main" id="{B5DCABA1-DED9-47A0-5180-DB97081066DE}"/>
              </a:ext>
            </a:extLst>
          </p:cNvPr>
          <p:cNvSpPr/>
          <p:nvPr/>
        </p:nvSpPr>
        <p:spPr>
          <a:xfrm>
            <a:off x="3391070" y="3010148"/>
            <a:ext cx="2049517" cy="24673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ADBECE31-997C-9425-CB15-363785A55101}"/>
              </a:ext>
            </a:extLst>
          </p:cNvPr>
          <p:cNvSpPr/>
          <p:nvPr/>
        </p:nvSpPr>
        <p:spPr>
          <a:xfrm>
            <a:off x="1220919" y="3007686"/>
            <a:ext cx="2049517" cy="24673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4E59BB6B-71DD-4693-F250-2F1FA90159F2}"/>
              </a:ext>
            </a:extLst>
          </p:cNvPr>
          <p:cNvSpPr/>
          <p:nvPr/>
        </p:nvSpPr>
        <p:spPr>
          <a:xfrm rot="2618368">
            <a:off x="1832751" y="3817581"/>
            <a:ext cx="387058" cy="52104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Connector 226">
            <a:extLst>
              <a:ext uri="{FF2B5EF4-FFF2-40B4-BE49-F238E27FC236}">
                <a16:creationId xmlns:a16="http://schemas.microsoft.com/office/drawing/2014/main" id="{968F8915-6314-5B79-E06B-DAC5CCC8A18A}"/>
              </a:ext>
            </a:extLst>
          </p:cNvPr>
          <p:cNvCxnSpPr>
            <a:cxnSpLocks/>
            <a:stCxn id="226" idx="1"/>
          </p:cNvCxnSpPr>
          <p:nvPr/>
        </p:nvCxnSpPr>
        <p:spPr>
          <a:xfrm flipV="1">
            <a:off x="2054375" y="3637271"/>
            <a:ext cx="65203" cy="213074"/>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64EEBF3E-9055-40AD-0203-7775A0072C51}"/>
              </a:ext>
            </a:extLst>
          </p:cNvPr>
          <p:cNvCxnSpPr>
            <a:cxnSpLocks/>
            <a:stCxn id="226" idx="7"/>
          </p:cNvCxnSpPr>
          <p:nvPr/>
        </p:nvCxnSpPr>
        <p:spPr>
          <a:xfrm flipV="1">
            <a:off x="2252445" y="4019006"/>
            <a:ext cx="169224" cy="20219"/>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29" name="Oval 228">
            <a:extLst>
              <a:ext uri="{FF2B5EF4-FFF2-40B4-BE49-F238E27FC236}">
                <a16:creationId xmlns:a16="http://schemas.microsoft.com/office/drawing/2014/main" id="{11626BE2-32E0-0759-7410-D471BBA57214}"/>
              </a:ext>
            </a:extLst>
          </p:cNvPr>
          <p:cNvSpPr/>
          <p:nvPr/>
        </p:nvSpPr>
        <p:spPr>
          <a:xfrm>
            <a:off x="2960310" y="349231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2D65BE89-58F6-F2F0-39D8-1C29702364CC}"/>
              </a:ext>
            </a:extLst>
          </p:cNvPr>
          <p:cNvSpPr/>
          <p:nvPr/>
        </p:nvSpPr>
        <p:spPr>
          <a:xfrm>
            <a:off x="2008897" y="333680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32C8A50-BF3A-EA2E-6715-B200CF4E95AD}"/>
              </a:ext>
            </a:extLst>
          </p:cNvPr>
          <p:cNvSpPr/>
          <p:nvPr/>
        </p:nvSpPr>
        <p:spPr>
          <a:xfrm>
            <a:off x="2367746" y="3370271"/>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2384D76-3A40-F6A4-EA2B-9FA2D51ECF08}"/>
              </a:ext>
            </a:extLst>
          </p:cNvPr>
          <p:cNvSpPr/>
          <p:nvPr/>
        </p:nvSpPr>
        <p:spPr>
          <a:xfrm>
            <a:off x="2313697" y="364160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FB6F8296-E039-BD3D-2FD6-43EFD21165CB}"/>
              </a:ext>
            </a:extLst>
          </p:cNvPr>
          <p:cNvSpPr/>
          <p:nvPr/>
        </p:nvSpPr>
        <p:spPr>
          <a:xfrm>
            <a:off x="1735195" y="368500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ED29B761-EA7B-9765-2476-3AD82F6A2E15}"/>
              </a:ext>
            </a:extLst>
          </p:cNvPr>
          <p:cNvSpPr/>
          <p:nvPr/>
        </p:nvSpPr>
        <p:spPr>
          <a:xfrm>
            <a:off x="2628657" y="378538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AACA34F6-B9D6-26A5-92CA-3C15508D2FFD}"/>
              </a:ext>
            </a:extLst>
          </p:cNvPr>
          <p:cNvSpPr/>
          <p:nvPr/>
        </p:nvSpPr>
        <p:spPr>
          <a:xfrm>
            <a:off x="1672846" y="406019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161BA4EF-00B1-14C8-83CF-26EA1427D71E}"/>
              </a:ext>
            </a:extLst>
          </p:cNvPr>
          <p:cNvSpPr/>
          <p:nvPr/>
        </p:nvSpPr>
        <p:spPr>
          <a:xfrm>
            <a:off x="2923297" y="425120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DA40A33F-EB6F-F1BE-39CE-74556BD60FAF}"/>
              </a:ext>
            </a:extLst>
          </p:cNvPr>
          <p:cNvSpPr/>
          <p:nvPr/>
        </p:nvSpPr>
        <p:spPr>
          <a:xfrm>
            <a:off x="1744093" y="45765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0C268AC6-E02A-D77A-FEAC-96AF36E60FE0}"/>
              </a:ext>
            </a:extLst>
          </p:cNvPr>
          <p:cNvSpPr/>
          <p:nvPr/>
        </p:nvSpPr>
        <p:spPr>
          <a:xfrm>
            <a:off x="1469138" y="430607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BE5D7170-1F34-19A5-0398-00C0208C2024}"/>
              </a:ext>
            </a:extLst>
          </p:cNvPr>
          <p:cNvSpPr/>
          <p:nvPr/>
        </p:nvSpPr>
        <p:spPr>
          <a:xfrm>
            <a:off x="2364507" y="4445856"/>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6C612113-9719-A463-3218-21402ADCA52D}"/>
              </a:ext>
            </a:extLst>
          </p:cNvPr>
          <p:cNvSpPr/>
          <p:nvPr/>
        </p:nvSpPr>
        <p:spPr>
          <a:xfrm>
            <a:off x="2553779" y="52610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58BBC627-BDA8-059F-CC3E-D2FB09D1E99F}"/>
              </a:ext>
            </a:extLst>
          </p:cNvPr>
          <p:cNvSpPr/>
          <p:nvPr/>
        </p:nvSpPr>
        <p:spPr>
          <a:xfrm>
            <a:off x="1912263" y="52727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E26D3502-F7E4-8DE1-B029-E9CDFE93DFE6}"/>
              </a:ext>
            </a:extLst>
          </p:cNvPr>
          <p:cNvSpPr/>
          <p:nvPr/>
        </p:nvSpPr>
        <p:spPr>
          <a:xfrm>
            <a:off x="2512137" y="470727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733EFFDE-9844-A67E-59D7-3C4DF288FB0C}"/>
              </a:ext>
            </a:extLst>
          </p:cNvPr>
          <p:cNvSpPr/>
          <p:nvPr/>
        </p:nvSpPr>
        <p:spPr>
          <a:xfrm>
            <a:off x="3089436" y="465459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19231741-3387-4E24-52B9-17E4ECBAF7C7}"/>
              </a:ext>
            </a:extLst>
          </p:cNvPr>
          <p:cNvSpPr/>
          <p:nvPr/>
        </p:nvSpPr>
        <p:spPr>
          <a:xfrm>
            <a:off x="1437626" y="471696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7F304504-6B93-532A-0BD3-3D34A023F19E}"/>
              </a:ext>
            </a:extLst>
          </p:cNvPr>
          <p:cNvSpPr/>
          <p:nvPr/>
        </p:nvSpPr>
        <p:spPr>
          <a:xfrm>
            <a:off x="1986377" y="51120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1ECBD3F3-4D44-4A3D-1838-629A313D0953}"/>
              </a:ext>
            </a:extLst>
          </p:cNvPr>
          <p:cNvSpPr/>
          <p:nvPr/>
        </p:nvSpPr>
        <p:spPr>
          <a:xfrm>
            <a:off x="2543558" y="415345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D4627CA5-A57F-AE9C-8B70-03E5E93D6788}"/>
              </a:ext>
            </a:extLst>
          </p:cNvPr>
          <p:cNvSpPr/>
          <p:nvPr/>
        </p:nvSpPr>
        <p:spPr>
          <a:xfrm>
            <a:off x="1308791" y="52644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2A2CCC0C-5903-FD4F-ED60-581DDB0CA9E8}"/>
              </a:ext>
            </a:extLst>
          </p:cNvPr>
          <p:cNvSpPr/>
          <p:nvPr/>
        </p:nvSpPr>
        <p:spPr>
          <a:xfrm>
            <a:off x="1288279" y="3295101"/>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B951941B-F725-FC34-53AF-034826662F05}"/>
              </a:ext>
            </a:extLst>
          </p:cNvPr>
          <p:cNvSpPr/>
          <p:nvPr/>
        </p:nvSpPr>
        <p:spPr>
          <a:xfrm>
            <a:off x="1465058" y="336551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A3D66FDA-13E7-0DA3-7411-D2F9F4D83900}"/>
              </a:ext>
            </a:extLst>
          </p:cNvPr>
          <p:cNvSpPr/>
          <p:nvPr/>
        </p:nvSpPr>
        <p:spPr>
          <a:xfrm>
            <a:off x="2341129" y="319311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AE6976B7-1F67-AF33-C3CC-65DD582C6CD6}"/>
              </a:ext>
            </a:extLst>
          </p:cNvPr>
          <p:cNvSpPr/>
          <p:nvPr/>
        </p:nvSpPr>
        <p:spPr>
          <a:xfrm>
            <a:off x="2989932" y="32129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a:extLst>
              <a:ext uri="{FF2B5EF4-FFF2-40B4-BE49-F238E27FC236}">
                <a16:creationId xmlns:a16="http://schemas.microsoft.com/office/drawing/2014/main" id="{C986F993-06B5-6879-E32A-2602013210C7}"/>
              </a:ext>
            </a:extLst>
          </p:cNvPr>
          <p:cNvSpPr txBox="1"/>
          <p:nvPr/>
        </p:nvSpPr>
        <p:spPr>
          <a:xfrm>
            <a:off x="1302307" y="2643081"/>
            <a:ext cx="1979113" cy="369332"/>
          </a:xfrm>
          <a:prstGeom prst="rect">
            <a:avLst/>
          </a:prstGeom>
          <a:noFill/>
        </p:spPr>
        <p:txBody>
          <a:bodyPr wrap="square" rtlCol="0">
            <a:spAutoFit/>
          </a:bodyPr>
          <a:lstStyle/>
          <a:p>
            <a:pPr algn="ctr"/>
            <a:r>
              <a:rPr lang="en-US" i="1" dirty="0"/>
              <a:t>High resource</a:t>
            </a:r>
            <a:endParaRPr lang="en-US" b="1" i="1" dirty="0"/>
          </a:p>
        </p:txBody>
      </p:sp>
      <p:grpSp>
        <p:nvGrpSpPr>
          <p:cNvPr id="253" name="Group 252">
            <a:extLst>
              <a:ext uri="{FF2B5EF4-FFF2-40B4-BE49-F238E27FC236}">
                <a16:creationId xmlns:a16="http://schemas.microsoft.com/office/drawing/2014/main" id="{BC8F3730-0F9A-C1F9-B6D0-ABB15101FF3B}"/>
              </a:ext>
            </a:extLst>
          </p:cNvPr>
          <p:cNvGrpSpPr/>
          <p:nvPr/>
        </p:nvGrpSpPr>
        <p:grpSpPr>
          <a:xfrm>
            <a:off x="3481629" y="2639399"/>
            <a:ext cx="1979113" cy="2540885"/>
            <a:chOff x="3481629" y="2649559"/>
            <a:chExt cx="1979113" cy="2540885"/>
          </a:xfrm>
        </p:grpSpPr>
        <p:sp>
          <p:nvSpPr>
            <p:cNvPr id="254" name="Oval 253">
              <a:extLst>
                <a:ext uri="{FF2B5EF4-FFF2-40B4-BE49-F238E27FC236}">
                  <a16:creationId xmlns:a16="http://schemas.microsoft.com/office/drawing/2014/main" id="{00CFE784-86A6-6E1C-D823-A77C006386BB}"/>
                </a:ext>
              </a:extLst>
            </p:cNvPr>
            <p:cNvSpPr/>
            <p:nvPr/>
          </p:nvSpPr>
          <p:spPr>
            <a:xfrm rot="19822341">
              <a:off x="4297853" y="4096282"/>
              <a:ext cx="316992" cy="42672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5" name="Straight Connector 254">
              <a:extLst>
                <a:ext uri="{FF2B5EF4-FFF2-40B4-BE49-F238E27FC236}">
                  <a16:creationId xmlns:a16="http://schemas.microsoft.com/office/drawing/2014/main" id="{A45A651D-EC76-801A-A26B-C6366CF6E80E}"/>
                </a:ext>
              </a:extLst>
            </p:cNvPr>
            <p:cNvCxnSpPr>
              <a:cxnSpLocks/>
            </p:cNvCxnSpPr>
            <p:nvPr/>
          </p:nvCxnSpPr>
          <p:spPr>
            <a:xfrm flipH="1" flipV="1">
              <a:off x="3683080" y="4072812"/>
              <a:ext cx="598976" cy="186527"/>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A31019D9-F3C8-A574-713C-E0094FF267C1}"/>
                </a:ext>
              </a:extLst>
            </p:cNvPr>
            <p:cNvCxnSpPr>
              <a:cxnSpLocks/>
            </p:cNvCxnSpPr>
            <p:nvPr/>
          </p:nvCxnSpPr>
          <p:spPr>
            <a:xfrm flipH="1" flipV="1">
              <a:off x="4440314" y="3608238"/>
              <a:ext cx="30872" cy="507843"/>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57" name="Oval 256">
              <a:extLst>
                <a:ext uri="{FF2B5EF4-FFF2-40B4-BE49-F238E27FC236}">
                  <a16:creationId xmlns:a16="http://schemas.microsoft.com/office/drawing/2014/main" id="{3DDB5CB1-6D99-19B9-C4A8-4A1A451730BE}"/>
                </a:ext>
              </a:extLst>
            </p:cNvPr>
            <p:cNvSpPr/>
            <p:nvPr/>
          </p:nvSpPr>
          <p:spPr>
            <a:xfrm>
              <a:off x="3875668" y="347750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3F413C3B-91B1-E950-120F-15CD06019324}"/>
                </a:ext>
              </a:extLst>
            </p:cNvPr>
            <p:cNvSpPr/>
            <p:nvPr/>
          </p:nvSpPr>
          <p:spPr>
            <a:xfrm>
              <a:off x="5163448" y="347388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E4AFB838-EDD8-022D-F3D8-8EF49C221661}"/>
                </a:ext>
              </a:extLst>
            </p:cNvPr>
            <p:cNvSpPr/>
            <p:nvPr/>
          </p:nvSpPr>
          <p:spPr>
            <a:xfrm>
              <a:off x="5108584" y="3683122"/>
              <a:ext cx="114884" cy="11488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7D72B1FD-3637-D8F6-5ADF-6FAE9E859D57}"/>
                </a:ext>
              </a:extLst>
            </p:cNvPr>
            <p:cNvSpPr/>
            <p:nvPr/>
          </p:nvSpPr>
          <p:spPr>
            <a:xfrm>
              <a:off x="3619407" y="4689959"/>
              <a:ext cx="109819" cy="1098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04793C6-A845-9FE2-84F3-5CBF2831B3DA}"/>
                </a:ext>
              </a:extLst>
            </p:cNvPr>
            <p:cNvSpPr/>
            <p:nvPr/>
          </p:nvSpPr>
          <p:spPr>
            <a:xfrm>
              <a:off x="5056926" y="492847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6FBA642-6E09-74A7-21EF-A65E4D62EF9A}"/>
                </a:ext>
              </a:extLst>
            </p:cNvPr>
            <p:cNvSpPr/>
            <p:nvPr/>
          </p:nvSpPr>
          <p:spPr>
            <a:xfrm>
              <a:off x="5163448" y="508474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AADC0C25-168A-7F64-FC71-65880F985278}"/>
                </a:ext>
              </a:extLst>
            </p:cNvPr>
            <p:cNvSpPr/>
            <p:nvPr/>
          </p:nvSpPr>
          <p:spPr>
            <a:xfrm>
              <a:off x="3899506" y="51355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EEFD9C5B-5C2E-C2D0-A646-8620138036B0}"/>
                </a:ext>
              </a:extLst>
            </p:cNvPr>
            <p:cNvSpPr/>
            <p:nvPr/>
          </p:nvSpPr>
          <p:spPr>
            <a:xfrm>
              <a:off x="5163448" y="42821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9D4A1AC4-61A3-DB09-9BBB-EDB8EA83B879}"/>
                </a:ext>
              </a:extLst>
            </p:cNvPr>
            <p:cNvSpPr txBox="1"/>
            <p:nvPr/>
          </p:nvSpPr>
          <p:spPr>
            <a:xfrm>
              <a:off x="3481629" y="2649559"/>
              <a:ext cx="1979113" cy="369332"/>
            </a:xfrm>
            <a:prstGeom prst="rect">
              <a:avLst/>
            </a:prstGeom>
            <a:noFill/>
          </p:spPr>
          <p:txBody>
            <a:bodyPr wrap="square" rtlCol="0">
              <a:spAutoFit/>
            </a:bodyPr>
            <a:lstStyle/>
            <a:p>
              <a:pPr algn="ctr"/>
              <a:r>
                <a:rPr lang="en-US" i="1" dirty="0"/>
                <a:t>Low resource</a:t>
              </a:r>
              <a:endParaRPr lang="en-US" b="1" i="1" dirty="0"/>
            </a:p>
          </p:txBody>
        </p:sp>
      </p:grpSp>
      <p:cxnSp>
        <p:nvCxnSpPr>
          <p:cNvPr id="266" name="Straight Connector 265">
            <a:extLst>
              <a:ext uri="{FF2B5EF4-FFF2-40B4-BE49-F238E27FC236}">
                <a16:creationId xmlns:a16="http://schemas.microsoft.com/office/drawing/2014/main" id="{358393C0-F266-F5F6-4A31-174EFCBC835E}"/>
              </a:ext>
            </a:extLst>
          </p:cNvPr>
          <p:cNvCxnSpPr/>
          <p:nvPr/>
        </p:nvCxnSpPr>
        <p:spPr>
          <a:xfrm>
            <a:off x="1363655" y="2524201"/>
            <a:ext cx="3939865"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sp>
        <p:nvSpPr>
          <p:cNvPr id="267" name="Rectangle 266">
            <a:extLst>
              <a:ext uri="{FF2B5EF4-FFF2-40B4-BE49-F238E27FC236}">
                <a16:creationId xmlns:a16="http://schemas.microsoft.com/office/drawing/2014/main" id="{F1C8C831-A0BF-0FF6-6D9D-4023CB489ACB}"/>
              </a:ext>
            </a:extLst>
          </p:cNvPr>
          <p:cNvSpPr/>
          <p:nvPr/>
        </p:nvSpPr>
        <p:spPr>
          <a:xfrm>
            <a:off x="671052" y="1317518"/>
            <a:ext cx="5257800" cy="50341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itle 1">
            <a:extLst>
              <a:ext uri="{FF2B5EF4-FFF2-40B4-BE49-F238E27FC236}">
                <a16:creationId xmlns:a16="http://schemas.microsoft.com/office/drawing/2014/main" id="{8668A0BB-F248-2FA3-0229-433AF64CA31B}"/>
              </a:ext>
            </a:extLst>
          </p:cNvPr>
          <p:cNvSpPr txBox="1">
            <a:spLocks/>
          </p:cNvSpPr>
          <p:nvPr/>
        </p:nvSpPr>
        <p:spPr>
          <a:xfrm>
            <a:off x="837160" y="1324489"/>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Plasticity</a:t>
            </a:r>
          </a:p>
        </p:txBody>
      </p:sp>
      <p:sp>
        <p:nvSpPr>
          <p:cNvPr id="269" name="TextBox 268">
            <a:extLst>
              <a:ext uri="{FF2B5EF4-FFF2-40B4-BE49-F238E27FC236}">
                <a16:creationId xmlns:a16="http://schemas.microsoft.com/office/drawing/2014/main" id="{7D95AB52-178E-1A8C-A729-FB0A5F4DF214}"/>
              </a:ext>
            </a:extLst>
          </p:cNvPr>
          <p:cNvSpPr txBox="1"/>
          <p:nvPr/>
        </p:nvSpPr>
        <p:spPr>
          <a:xfrm>
            <a:off x="735198" y="1971569"/>
            <a:ext cx="5108707" cy="369332"/>
          </a:xfrm>
          <a:prstGeom prst="rect">
            <a:avLst/>
          </a:prstGeom>
          <a:noFill/>
        </p:spPr>
        <p:txBody>
          <a:bodyPr wrap="square" rtlCol="0">
            <a:spAutoFit/>
          </a:bodyPr>
          <a:lstStyle/>
          <a:p>
            <a:pPr algn="ctr"/>
            <a:r>
              <a:rPr lang="en-US" dirty="0"/>
              <a:t>Individual level within </a:t>
            </a:r>
            <a:r>
              <a:rPr lang="en-US" b="1" dirty="0"/>
              <a:t>one generation</a:t>
            </a:r>
          </a:p>
        </p:txBody>
      </p:sp>
      <p:sp>
        <p:nvSpPr>
          <p:cNvPr id="270" name="Rectangle 269">
            <a:extLst>
              <a:ext uri="{FF2B5EF4-FFF2-40B4-BE49-F238E27FC236}">
                <a16:creationId xmlns:a16="http://schemas.microsoft.com/office/drawing/2014/main" id="{F3BCE2B6-BDEA-498F-0CD0-6F6237D30E95}"/>
              </a:ext>
            </a:extLst>
          </p:cNvPr>
          <p:cNvSpPr/>
          <p:nvPr/>
        </p:nvSpPr>
        <p:spPr>
          <a:xfrm>
            <a:off x="3398729" y="3853658"/>
            <a:ext cx="2049517" cy="22360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F8336C25-80DB-5DF5-AA3A-33306BC382C0}"/>
              </a:ext>
            </a:extLst>
          </p:cNvPr>
          <p:cNvSpPr/>
          <p:nvPr/>
        </p:nvSpPr>
        <p:spPr>
          <a:xfrm>
            <a:off x="1228578" y="3851196"/>
            <a:ext cx="2049517" cy="22360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2" name="Group 271">
            <a:extLst>
              <a:ext uri="{FF2B5EF4-FFF2-40B4-BE49-F238E27FC236}">
                <a16:creationId xmlns:a16="http://schemas.microsoft.com/office/drawing/2014/main" id="{FA9DF240-31E8-E7A4-7449-EB9AD8F36A59}"/>
              </a:ext>
            </a:extLst>
          </p:cNvPr>
          <p:cNvGrpSpPr/>
          <p:nvPr/>
        </p:nvGrpSpPr>
        <p:grpSpPr>
          <a:xfrm>
            <a:off x="1295938" y="4036627"/>
            <a:ext cx="1856021" cy="1848488"/>
            <a:chOff x="1295938" y="4036627"/>
            <a:chExt cx="1856021" cy="1848488"/>
          </a:xfrm>
        </p:grpSpPr>
        <p:sp>
          <p:nvSpPr>
            <p:cNvPr id="273" name="Oval 272">
              <a:extLst>
                <a:ext uri="{FF2B5EF4-FFF2-40B4-BE49-F238E27FC236}">
                  <a16:creationId xmlns:a16="http://schemas.microsoft.com/office/drawing/2014/main" id="{74443B1D-4E88-62C7-476E-4CBC2DB992E1}"/>
                </a:ext>
              </a:extLst>
            </p:cNvPr>
            <p:cNvSpPr/>
            <p:nvPr/>
          </p:nvSpPr>
          <p:spPr>
            <a:xfrm>
              <a:off x="2967969" y="43358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7FC989C4-DC2B-566D-1EE8-2FD5F1074161}"/>
                </a:ext>
              </a:extLst>
            </p:cNvPr>
            <p:cNvSpPr/>
            <p:nvPr/>
          </p:nvSpPr>
          <p:spPr>
            <a:xfrm>
              <a:off x="2016556" y="41803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B0E899E7-3DDE-09D2-A79E-C8E6805EC5B9}"/>
                </a:ext>
              </a:extLst>
            </p:cNvPr>
            <p:cNvSpPr/>
            <p:nvPr/>
          </p:nvSpPr>
          <p:spPr>
            <a:xfrm>
              <a:off x="2375405" y="4213780"/>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0145C17-2731-497F-31C9-51F21C6356A1}"/>
                </a:ext>
              </a:extLst>
            </p:cNvPr>
            <p:cNvSpPr/>
            <p:nvPr/>
          </p:nvSpPr>
          <p:spPr>
            <a:xfrm>
              <a:off x="2321356" y="44851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9E058F2-8690-49D0-67AF-E527D74AC307}"/>
                </a:ext>
              </a:extLst>
            </p:cNvPr>
            <p:cNvSpPr/>
            <p:nvPr/>
          </p:nvSpPr>
          <p:spPr>
            <a:xfrm>
              <a:off x="1742854" y="452851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4646711A-5592-6686-B76A-0D3F57817093}"/>
                </a:ext>
              </a:extLst>
            </p:cNvPr>
            <p:cNvSpPr/>
            <p:nvPr/>
          </p:nvSpPr>
          <p:spPr>
            <a:xfrm>
              <a:off x="2636316" y="462889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4775C8B8-0920-9F95-2CEC-A73253EF9593}"/>
                </a:ext>
              </a:extLst>
            </p:cNvPr>
            <p:cNvSpPr/>
            <p:nvPr/>
          </p:nvSpPr>
          <p:spPr>
            <a:xfrm>
              <a:off x="1680505" y="490369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3EC8EBD0-AE0E-E374-E5A1-FFB65AF0D3CE}"/>
                </a:ext>
              </a:extLst>
            </p:cNvPr>
            <p:cNvSpPr/>
            <p:nvPr/>
          </p:nvSpPr>
          <p:spPr>
            <a:xfrm>
              <a:off x="2930956" y="50947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AE12C0CC-36F4-C02A-3874-E3E0B15C3F4D}"/>
                </a:ext>
              </a:extLst>
            </p:cNvPr>
            <p:cNvSpPr/>
            <p:nvPr/>
          </p:nvSpPr>
          <p:spPr>
            <a:xfrm>
              <a:off x="1751752" y="542006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0C061D4-D423-EE99-F11F-7AC6DBA7A3C9}"/>
                </a:ext>
              </a:extLst>
            </p:cNvPr>
            <p:cNvSpPr/>
            <p:nvPr/>
          </p:nvSpPr>
          <p:spPr>
            <a:xfrm>
              <a:off x="1476797" y="51495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A300D1F-D68C-6B20-A9E6-EB4F2666118C}"/>
                </a:ext>
              </a:extLst>
            </p:cNvPr>
            <p:cNvSpPr/>
            <p:nvPr/>
          </p:nvSpPr>
          <p:spPr>
            <a:xfrm>
              <a:off x="2372166" y="5289365"/>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FB1CA3F5-435B-E4FC-36FE-242B366E8844}"/>
                </a:ext>
              </a:extLst>
            </p:cNvPr>
            <p:cNvSpPr/>
            <p:nvPr/>
          </p:nvSpPr>
          <p:spPr>
            <a:xfrm>
              <a:off x="2805466" y="58068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ED9F834E-305C-A567-FFA6-03DC34C871C1}"/>
                </a:ext>
              </a:extLst>
            </p:cNvPr>
            <p:cNvSpPr/>
            <p:nvPr/>
          </p:nvSpPr>
          <p:spPr>
            <a:xfrm>
              <a:off x="2163950" y="58185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571056FF-B510-3E79-B0F0-9A30452C6252}"/>
                </a:ext>
              </a:extLst>
            </p:cNvPr>
            <p:cNvSpPr/>
            <p:nvPr/>
          </p:nvSpPr>
          <p:spPr>
            <a:xfrm>
              <a:off x="2519796" y="555078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05A80E26-79D7-4761-8804-5FA3E0793276}"/>
                </a:ext>
              </a:extLst>
            </p:cNvPr>
            <p:cNvSpPr/>
            <p:nvPr/>
          </p:nvSpPr>
          <p:spPr>
            <a:xfrm>
              <a:off x="3097095" y="549810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A54204E-E44A-EE99-CA26-11362598989B}"/>
                </a:ext>
              </a:extLst>
            </p:cNvPr>
            <p:cNvSpPr/>
            <p:nvPr/>
          </p:nvSpPr>
          <p:spPr>
            <a:xfrm>
              <a:off x="1445285" y="556047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1C8CAC19-F42B-0902-2491-032F843F9DD7}"/>
                </a:ext>
              </a:extLst>
            </p:cNvPr>
            <p:cNvSpPr/>
            <p:nvPr/>
          </p:nvSpPr>
          <p:spPr>
            <a:xfrm>
              <a:off x="2238064" y="56578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66B68F92-D33D-B201-816D-CA01E919D3DB}"/>
                </a:ext>
              </a:extLst>
            </p:cNvPr>
            <p:cNvSpPr/>
            <p:nvPr/>
          </p:nvSpPr>
          <p:spPr>
            <a:xfrm>
              <a:off x="2551217" y="4996962"/>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7C1E704-F144-385B-CA11-261B358B843A}"/>
                </a:ext>
              </a:extLst>
            </p:cNvPr>
            <p:cNvSpPr/>
            <p:nvPr/>
          </p:nvSpPr>
          <p:spPr>
            <a:xfrm>
              <a:off x="1560478" y="58102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B15736D0-3A7D-0ADA-739C-6ADC10F16AC5}"/>
                </a:ext>
              </a:extLst>
            </p:cNvPr>
            <p:cNvSpPr/>
            <p:nvPr/>
          </p:nvSpPr>
          <p:spPr>
            <a:xfrm>
              <a:off x="1295938" y="4138610"/>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D5AF020-0A9A-B961-CE41-87B118778014}"/>
                </a:ext>
              </a:extLst>
            </p:cNvPr>
            <p:cNvSpPr/>
            <p:nvPr/>
          </p:nvSpPr>
          <p:spPr>
            <a:xfrm>
              <a:off x="1472717" y="420901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9E650618-70D8-F30A-3F60-75E2C4FB7FBE}"/>
                </a:ext>
              </a:extLst>
            </p:cNvPr>
            <p:cNvSpPr/>
            <p:nvPr/>
          </p:nvSpPr>
          <p:spPr>
            <a:xfrm>
              <a:off x="2348788" y="40366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6F26B2C4-918F-25F5-D98F-3AE50D005998}"/>
                </a:ext>
              </a:extLst>
            </p:cNvPr>
            <p:cNvSpPr/>
            <p:nvPr/>
          </p:nvSpPr>
          <p:spPr>
            <a:xfrm>
              <a:off x="2997591" y="405648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 name="TextBox 295">
            <a:extLst>
              <a:ext uri="{FF2B5EF4-FFF2-40B4-BE49-F238E27FC236}">
                <a16:creationId xmlns:a16="http://schemas.microsoft.com/office/drawing/2014/main" id="{2F460DB1-6AAA-E807-08F1-8C18CB58957D}"/>
              </a:ext>
            </a:extLst>
          </p:cNvPr>
          <p:cNvSpPr txBox="1"/>
          <p:nvPr/>
        </p:nvSpPr>
        <p:spPr>
          <a:xfrm>
            <a:off x="1309966" y="3486590"/>
            <a:ext cx="1979113" cy="369332"/>
          </a:xfrm>
          <a:prstGeom prst="rect">
            <a:avLst/>
          </a:prstGeom>
          <a:noFill/>
        </p:spPr>
        <p:txBody>
          <a:bodyPr wrap="square" rtlCol="0">
            <a:spAutoFit/>
          </a:bodyPr>
          <a:lstStyle/>
          <a:p>
            <a:pPr algn="ctr"/>
            <a:r>
              <a:rPr lang="en-US" i="1" dirty="0"/>
              <a:t>High resource</a:t>
            </a:r>
            <a:endParaRPr lang="en-US" b="1" i="1" dirty="0"/>
          </a:p>
        </p:txBody>
      </p:sp>
      <p:grpSp>
        <p:nvGrpSpPr>
          <p:cNvPr id="297" name="Group 296">
            <a:extLst>
              <a:ext uri="{FF2B5EF4-FFF2-40B4-BE49-F238E27FC236}">
                <a16:creationId xmlns:a16="http://schemas.microsoft.com/office/drawing/2014/main" id="{E4DA6C78-3D24-1C95-5FD9-475DB35B6E79}"/>
              </a:ext>
            </a:extLst>
          </p:cNvPr>
          <p:cNvGrpSpPr/>
          <p:nvPr/>
        </p:nvGrpSpPr>
        <p:grpSpPr>
          <a:xfrm>
            <a:off x="3627066" y="4307238"/>
            <a:ext cx="1681479" cy="1410587"/>
            <a:chOff x="3627066" y="4307238"/>
            <a:chExt cx="1681479" cy="1410587"/>
          </a:xfrm>
        </p:grpSpPr>
        <p:sp>
          <p:nvSpPr>
            <p:cNvPr id="298" name="Oval 297">
              <a:extLst>
                <a:ext uri="{FF2B5EF4-FFF2-40B4-BE49-F238E27FC236}">
                  <a16:creationId xmlns:a16="http://schemas.microsoft.com/office/drawing/2014/main" id="{FF58DD91-84F4-A203-FA15-0484E96E9729}"/>
                </a:ext>
              </a:extLst>
            </p:cNvPr>
            <p:cNvSpPr/>
            <p:nvPr/>
          </p:nvSpPr>
          <p:spPr>
            <a:xfrm>
              <a:off x="3883327" y="431085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3C053AC-CB04-8B9D-282C-0434CBA47865}"/>
                </a:ext>
              </a:extLst>
            </p:cNvPr>
            <p:cNvSpPr/>
            <p:nvPr/>
          </p:nvSpPr>
          <p:spPr>
            <a:xfrm>
              <a:off x="5171107" y="430723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AB55728-EF6D-80EF-4A17-D21D73D03C34}"/>
                </a:ext>
              </a:extLst>
            </p:cNvPr>
            <p:cNvSpPr/>
            <p:nvPr/>
          </p:nvSpPr>
          <p:spPr>
            <a:xfrm>
              <a:off x="5116243" y="4516471"/>
              <a:ext cx="114884" cy="11488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7D278A27-E8D2-EF2E-9376-7C88225474A8}"/>
                </a:ext>
              </a:extLst>
            </p:cNvPr>
            <p:cNvSpPr/>
            <p:nvPr/>
          </p:nvSpPr>
          <p:spPr>
            <a:xfrm>
              <a:off x="3627066" y="5523308"/>
              <a:ext cx="109819" cy="1098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B43D547-9995-6258-8ADB-B768887386D7}"/>
                </a:ext>
              </a:extLst>
            </p:cNvPr>
            <p:cNvSpPr/>
            <p:nvPr/>
          </p:nvSpPr>
          <p:spPr>
            <a:xfrm>
              <a:off x="5147159" y="545585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14078DC-273D-4A35-7B35-F1E7284AF724}"/>
                </a:ext>
              </a:extLst>
            </p:cNvPr>
            <p:cNvSpPr/>
            <p:nvPr/>
          </p:nvSpPr>
          <p:spPr>
            <a:xfrm>
              <a:off x="5253681" y="561212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DF1D9C65-0CAF-5751-19EE-1F1B3FDAEE61}"/>
                </a:ext>
              </a:extLst>
            </p:cNvPr>
            <p:cNvSpPr/>
            <p:nvPr/>
          </p:nvSpPr>
          <p:spPr>
            <a:xfrm>
              <a:off x="3989739" y="566296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151879AD-C859-2C4D-9DD1-5A0DEBD617CB}"/>
                </a:ext>
              </a:extLst>
            </p:cNvPr>
            <p:cNvSpPr/>
            <p:nvPr/>
          </p:nvSpPr>
          <p:spPr>
            <a:xfrm>
              <a:off x="5171107" y="511552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TextBox 305">
            <a:extLst>
              <a:ext uri="{FF2B5EF4-FFF2-40B4-BE49-F238E27FC236}">
                <a16:creationId xmlns:a16="http://schemas.microsoft.com/office/drawing/2014/main" id="{A1419ACC-1464-3FD2-DDCD-8EDA3B2BB1B8}"/>
              </a:ext>
            </a:extLst>
          </p:cNvPr>
          <p:cNvSpPr txBox="1"/>
          <p:nvPr/>
        </p:nvSpPr>
        <p:spPr>
          <a:xfrm>
            <a:off x="3489288" y="3482908"/>
            <a:ext cx="1979113" cy="369332"/>
          </a:xfrm>
          <a:prstGeom prst="rect">
            <a:avLst/>
          </a:prstGeom>
          <a:noFill/>
        </p:spPr>
        <p:txBody>
          <a:bodyPr wrap="square" rtlCol="0">
            <a:spAutoFit/>
          </a:bodyPr>
          <a:lstStyle/>
          <a:p>
            <a:pPr algn="ctr"/>
            <a:r>
              <a:rPr lang="en-US" i="1" dirty="0"/>
              <a:t>Low resource</a:t>
            </a:r>
            <a:endParaRPr lang="en-US" b="1" i="1" dirty="0"/>
          </a:p>
        </p:txBody>
      </p:sp>
      <p:cxnSp>
        <p:nvCxnSpPr>
          <p:cNvPr id="307" name="Straight Connector 306">
            <a:extLst>
              <a:ext uri="{FF2B5EF4-FFF2-40B4-BE49-F238E27FC236}">
                <a16:creationId xmlns:a16="http://schemas.microsoft.com/office/drawing/2014/main" id="{8467AF88-A767-2BBA-9517-9209D7BE205B}"/>
              </a:ext>
            </a:extLst>
          </p:cNvPr>
          <p:cNvCxnSpPr/>
          <p:nvPr/>
        </p:nvCxnSpPr>
        <p:spPr>
          <a:xfrm>
            <a:off x="1353256" y="2340901"/>
            <a:ext cx="3939865"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pic>
        <p:nvPicPr>
          <p:cNvPr id="308" name="Picture 307" descr="A drawing of a hand&#10;&#10;Description automatically generated">
            <a:extLst>
              <a:ext uri="{FF2B5EF4-FFF2-40B4-BE49-F238E27FC236}">
                <a16:creationId xmlns:a16="http://schemas.microsoft.com/office/drawing/2014/main" id="{164DE627-E7B6-4196-1782-644C6C95173C}"/>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183526">
            <a:off x="3973555" y="4442278"/>
            <a:ext cx="968381" cy="1424400"/>
          </a:xfrm>
          <a:prstGeom prst="rect">
            <a:avLst/>
          </a:prstGeom>
        </p:spPr>
      </p:pic>
      <p:pic>
        <p:nvPicPr>
          <p:cNvPr id="309" name="Picture 308" descr="A yellow animal with black background&#10;&#10;Description automatically generated with medium confidence">
            <a:extLst>
              <a:ext uri="{FF2B5EF4-FFF2-40B4-BE49-F238E27FC236}">
                <a16:creationId xmlns:a16="http://schemas.microsoft.com/office/drawing/2014/main" id="{9E5F3764-F37F-CF17-5231-9FE4E0B31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82489">
            <a:off x="1738049" y="4563127"/>
            <a:ext cx="1005757" cy="1112292"/>
          </a:xfrm>
          <a:prstGeom prst="rect">
            <a:avLst/>
          </a:prstGeom>
        </p:spPr>
      </p:pic>
      <p:pic>
        <p:nvPicPr>
          <p:cNvPr id="310" name="Picture 309">
            <a:extLst>
              <a:ext uri="{FF2B5EF4-FFF2-40B4-BE49-F238E27FC236}">
                <a16:creationId xmlns:a16="http://schemas.microsoft.com/office/drawing/2014/main" id="{7BC46A2D-E000-FBD5-F8AD-C8E7E59879E4}"/>
              </a:ext>
            </a:extLst>
          </p:cNvPr>
          <p:cNvPicPr>
            <a:picLocks noChangeAspect="1"/>
          </p:cNvPicPr>
          <p:nvPr/>
        </p:nvPicPr>
        <p:blipFill rotWithShape="1">
          <a:blip r:embed="rId5"/>
          <a:srcRect l="2458" t="39554" r="71743" b="24425"/>
          <a:stretch/>
        </p:blipFill>
        <p:spPr>
          <a:xfrm>
            <a:off x="1723247" y="2469151"/>
            <a:ext cx="1060178" cy="918815"/>
          </a:xfrm>
          <a:prstGeom prst="rect">
            <a:avLst/>
          </a:prstGeom>
        </p:spPr>
      </p:pic>
      <p:pic>
        <p:nvPicPr>
          <p:cNvPr id="311" name="Picture 310">
            <a:extLst>
              <a:ext uri="{FF2B5EF4-FFF2-40B4-BE49-F238E27FC236}">
                <a16:creationId xmlns:a16="http://schemas.microsoft.com/office/drawing/2014/main" id="{5BC015BD-0227-4B4D-EC46-A7375D9B828F}"/>
              </a:ext>
            </a:extLst>
          </p:cNvPr>
          <p:cNvPicPr>
            <a:picLocks noChangeAspect="1"/>
          </p:cNvPicPr>
          <p:nvPr/>
        </p:nvPicPr>
        <p:blipFill rotWithShape="1">
          <a:blip r:embed="rId5"/>
          <a:srcRect l="49152" t="37328" r="23883" b="25023"/>
          <a:stretch/>
        </p:blipFill>
        <p:spPr>
          <a:xfrm>
            <a:off x="3927656" y="2483342"/>
            <a:ext cx="1060178" cy="918815"/>
          </a:xfrm>
          <a:prstGeom prst="rect">
            <a:avLst/>
          </a:prstGeom>
        </p:spPr>
      </p:pic>
      <p:sp>
        <p:nvSpPr>
          <p:cNvPr id="312" name="TextBox 311">
            <a:extLst>
              <a:ext uri="{FF2B5EF4-FFF2-40B4-BE49-F238E27FC236}">
                <a16:creationId xmlns:a16="http://schemas.microsoft.com/office/drawing/2014/main" id="{886FC99F-2C35-CA21-8E6C-F86A5F885634}"/>
              </a:ext>
            </a:extLst>
          </p:cNvPr>
          <p:cNvSpPr txBox="1"/>
          <p:nvPr/>
        </p:nvSpPr>
        <p:spPr>
          <a:xfrm>
            <a:off x="1681900" y="3151936"/>
            <a:ext cx="460949" cy="261610"/>
          </a:xfrm>
          <a:prstGeom prst="rect">
            <a:avLst/>
          </a:prstGeom>
          <a:noFill/>
        </p:spPr>
        <p:txBody>
          <a:bodyPr wrap="square" rtlCol="0">
            <a:spAutoFit/>
          </a:bodyPr>
          <a:lstStyle/>
          <a:p>
            <a:r>
              <a:rPr lang="en-US" sz="1100" dirty="0">
                <a:solidFill>
                  <a:schemeClr val="bg1"/>
                </a:solidFill>
              </a:rPr>
              <a:t>[1]</a:t>
            </a:r>
          </a:p>
        </p:txBody>
      </p:sp>
      <p:sp>
        <p:nvSpPr>
          <p:cNvPr id="313" name="TextBox 312">
            <a:extLst>
              <a:ext uri="{FF2B5EF4-FFF2-40B4-BE49-F238E27FC236}">
                <a16:creationId xmlns:a16="http://schemas.microsoft.com/office/drawing/2014/main" id="{D16FFA12-A304-425C-AE8F-1F8A94868955}"/>
              </a:ext>
            </a:extLst>
          </p:cNvPr>
          <p:cNvSpPr txBox="1"/>
          <p:nvPr/>
        </p:nvSpPr>
        <p:spPr>
          <a:xfrm>
            <a:off x="3883327" y="3149799"/>
            <a:ext cx="460949" cy="261610"/>
          </a:xfrm>
          <a:prstGeom prst="rect">
            <a:avLst/>
          </a:prstGeom>
          <a:noFill/>
        </p:spPr>
        <p:txBody>
          <a:bodyPr wrap="square" rtlCol="0">
            <a:spAutoFit/>
          </a:bodyPr>
          <a:lstStyle/>
          <a:p>
            <a:r>
              <a:rPr lang="en-US" sz="1100" dirty="0">
                <a:solidFill>
                  <a:schemeClr val="bg1"/>
                </a:solidFill>
              </a:rPr>
              <a:t>[1]</a:t>
            </a:r>
          </a:p>
        </p:txBody>
      </p:sp>
      <p:sp>
        <p:nvSpPr>
          <p:cNvPr id="10" name="Rectangle 9">
            <a:extLst>
              <a:ext uri="{FF2B5EF4-FFF2-40B4-BE49-F238E27FC236}">
                <a16:creationId xmlns:a16="http://schemas.microsoft.com/office/drawing/2014/main" id="{30D48F4E-682B-B8F6-60B4-96DFA76D179E}"/>
              </a:ext>
            </a:extLst>
          </p:cNvPr>
          <p:cNvSpPr/>
          <p:nvPr/>
        </p:nvSpPr>
        <p:spPr>
          <a:xfrm>
            <a:off x="670340" y="1316078"/>
            <a:ext cx="5257800" cy="5034116"/>
          </a:xfrm>
          <a:prstGeom prst="rect">
            <a:avLst/>
          </a:prstGeom>
          <a:solidFill>
            <a:srgbClr val="FFFFFF">
              <a:alpha val="56863"/>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3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389D0D-0EB0-691E-62EE-82856D83B316}"/>
              </a:ext>
            </a:extLst>
          </p:cNvPr>
          <p:cNvSpPr>
            <a:spLocks/>
          </p:cNvSpPr>
          <p:nvPr/>
        </p:nvSpPr>
        <p:spPr>
          <a:xfrm>
            <a:off x="6263150" y="1317518"/>
            <a:ext cx="5257800" cy="503411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5E8F740-B6CF-0142-C8AC-39A9C122CB4F}"/>
              </a:ext>
            </a:extLst>
          </p:cNvPr>
          <p:cNvSpPr txBox="1">
            <a:spLocks/>
          </p:cNvSpPr>
          <p:nvPr/>
        </p:nvSpPr>
        <p:spPr>
          <a:xfrm>
            <a:off x="6449961" y="1424400"/>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Evolution</a:t>
            </a:r>
          </a:p>
        </p:txBody>
      </p:sp>
      <p:sp>
        <p:nvSpPr>
          <p:cNvPr id="11" name="TextBox 10">
            <a:extLst>
              <a:ext uri="{FF2B5EF4-FFF2-40B4-BE49-F238E27FC236}">
                <a16:creationId xmlns:a16="http://schemas.microsoft.com/office/drawing/2014/main" id="{5A695E44-5011-5AB6-6E35-BEAA0CB0A017}"/>
              </a:ext>
            </a:extLst>
          </p:cNvPr>
          <p:cNvSpPr txBox="1"/>
          <p:nvPr/>
        </p:nvSpPr>
        <p:spPr>
          <a:xfrm>
            <a:off x="6282811" y="2154869"/>
            <a:ext cx="5238137" cy="369332"/>
          </a:xfrm>
          <a:prstGeom prst="rect">
            <a:avLst/>
          </a:prstGeom>
          <a:noFill/>
        </p:spPr>
        <p:txBody>
          <a:bodyPr wrap="square" rtlCol="0">
            <a:spAutoFit/>
          </a:bodyPr>
          <a:lstStyle/>
          <a:p>
            <a:pPr algn="ctr"/>
            <a:r>
              <a:rPr lang="en-US" dirty="0"/>
              <a:t>Population level across </a:t>
            </a:r>
            <a:r>
              <a:rPr lang="en-US" b="1" dirty="0"/>
              <a:t>many generations</a:t>
            </a:r>
          </a:p>
        </p:txBody>
      </p:sp>
      <p:sp>
        <p:nvSpPr>
          <p:cNvPr id="15" name="Rectangle 14">
            <a:extLst>
              <a:ext uri="{FF2B5EF4-FFF2-40B4-BE49-F238E27FC236}">
                <a16:creationId xmlns:a16="http://schemas.microsoft.com/office/drawing/2014/main" id="{0B96BEE2-AB18-EA5A-379D-6EA61A521DF4}"/>
              </a:ext>
            </a:extLst>
          </p:cNvPr>
          <p:cNvSpPr/>
          <p:nvPr/>
        </p:nvSpPr>
        <p:spPr>
          <a:xfrm>
            <a:off x="6799322"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3F1DC1-1467-3446-E713-E3ACB31AD7A9}"/>
              </a:ext>
            </a:extLst>
          </p:cNvPr>
          <p:cNvSpPr/>
          <p:nvPr/>
        </p:nvSpPr>
        <p:spPr>
          <a:xfrm>
            <a:off x="6799322" y="4293296"/>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3B3E28-F1A9-6730-5FF1-30E6448D49EA}"/>
              </a:ext>
            </a:extLst>
          </p:cNvPr>
          <p:cNvSpPr/>
          <p:nvPr/>
        </p:nvSpPr>
        <p:spPr>
          <a:xfrm>
            <a:off x="9268703"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7AE48E-9580-003C-C89B-DE18C78CA79C}"/>
              </a:ext>
            </a:extLst>
          </p:cNvPr>
          <p:cNvSpPr/>
          <p:nvPr/>
        </p:nvSpPr>
        <p:spPr>
          <a:xfrm>
            <a:off x="9268704" y="4300295"/>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2B5E0C9-0375-1452-7002-AF1201513123}"/>
              </a:ext>
            </a:extLst>
          </p:cNvPr>
          <p:cNvSpPr txBox="1"/>
          <p:nvPr/>
        </p:nvSpPr>
        <p:spPr>
          <a:xfrm>
            <a:off x="6834523" y="2641836"/>
            <a:ext cx="1979113" cy="369332"/>
          </a:xfrm>
          <a:prstGeom prst="rect">
            <a:avLst/>
          </a:prstGeom>
          <a:noFill/>
        </p:spPr>
        <p:txBody>
          <a:bodyPr wrap="square" rtlCol="0">
            <a:spAutoFit/>
          </a:bodyPr>
          <a:lstStyle/>
          <a:p>
            <a:pPr algn="ctr"/>
            <a:r>
              <a:rPr lang="en-US" i="1" dirty="0"/>
              <a:t>Generation x</a:t>
            </a:r>
            <a:r>
              <a:rPr lang="en-US" i="1" baseline="-25000" dirty="0"/>
              <a:t>0</a:t>
            </a:r>
            <a:endParaRPr lang="en-US" b="1" i="1" dirty="0"/>
          </a:p>
        </p:txBody>
      </p:sp>
      <p:sp>
        <p:nvSpPr>
          <p:cNvPr id="25" name="TextBox 24">
            <a:extLst>
              <a:ext uri="{FF2B5EF4-FFF2-40B4-BE49-F238E27FC236}">
                <a16:creationId xmlns:a16="http://schemas.microsoft.com/office/drawing/2014/main" id="{78448944-8A10-94AB-2E50-2DFB9B70074B}"/>
              </a:ext>
            </a:extLst>
          </p:cNvPr>
          <p:cNvSpPr txBox="1"/>
          <p:nvPr/>
        </p:nvSpPr>
        <p:spPr>
          <a:xfrm>
            <a:off x="9303904" y="2622715"/>
            <a:ext cx="1979113" cy="369332"/>
          </a:xfrm>
          <a:prstGeom prst="rect">
            <a:avLst/>
          </a:prstGeom>
          <a:noFill/>
        </p:spPr>
        <p:txBody>
          <a:bodyPr wrap="square" rtlCol="0">
            <a:spAutoFit/>
          </a:bodyPr>
          <a:lstStyle/>
          <a:p>
            <a:pPr algn="ctr"/>
            <a:r>
              <a:rPr lang="en-US" i="1" dirty="0"/>
              <a:t>Generation x</a:t>
            </a:r>
            <a:r>
              <a:rPr lang="en-US" i="1" baseline="-25000" dirty="0"/>
              <a:t>n</a:t>
            </a:r>
            <a:endParaRPr lang="en-US" b="1" i="1" dirty="0"/>
          </a:p>
        </p:txBody>
      </p:sp>
      <p:cxnSp>
        <p:nvCxnSpPr>
          <p:cNvPr id="27" name="Straight Arrow Connector 26">
            <a:extLst>
              <a:ext uri="{FF2B5EF4-FFF2-40B4-BE49-F238E27FC236}">
                <a16:creationId xmlns:a16="http://schemas.microsoft.com/office/drawing/2014/main" id="{7A1E02F4-B357-199F-C4AB-1FDE1751F89F}"/>
              </a:ext>
            </a:extLst>
          </p:cNvPr>
          <p:cNvCxnSpPr/>
          <p:nvPr/>
        </p:nvCxnSpPr>
        <p:spPr>
          <a:xfrm>
            <a:off x="8918838" y="3641374"/>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313263F-80E0-B732-9117-0922F37A98C0}"/>
              </a:ext>
            </a:extLst>
          </p:cNvPr>
          <p:cNvCxnSpPr/>
          <p:nvPr/>
        </p:nvCxnSpPr>
        <p:spPr>
          <a:xfrm>
            <a:off x="8932294" y="4880396"/>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4F89405-2BAA-5724-3D11-F3FAAFEB9C96}"/>
              </a:ext>
            </a:extLst>
          </p:cNvPr>
          <p:cNvSpPr txBox="1"/>
          <p:nvPr/>
        </p:nvSpPr>
        <p:spPr>
          <a:xfrm rot="16200000">
            <a:off x="6223282" y="3410333"/>
            <a:ext cx="732216" cy="369332"/>
          </a:xfrm>
          <a:prstGeom prst="rect">
            <a:avLst/>
          </a:prstGeom>
          <a:noFill/>
        </p:spPr>
        <p:txBody>
          <a:bodyPr wrap="square" rtlCol="0">
            <a:spAutoFit/>
          </a:bodyPr>
          <a:lstStyle/>
          <a:p>
            <a:pPr algn="ctr"/>
            <a:r>
              <a:rPr lang="en-US" i="1" dirty="0"/>
              <a:t>Hot</a:t>
            </a:r>
            <a:endParaRPr lang="en-US" b="1" i="1" dirty="0"/>
          </a:p>
        </p:txBody>
      </p:sp>
      <p:sp>
        <p:nvSpPr>
          <p:cNvPr id="64" name="TextBox 63">
            <a:extLst>
              <a:ext uri="{FF2B5EF4-FFF2-40B4-BE49-F238E27FC236}">
                <a16:creationId xmlns:a16="http://schemas.microsoft.com/office/drawing/2014/main" id="{A5F8D2E0-7C32-B9AD-F7B0-9DA9F2B41499}"/>
              </a:ext>
            </a:extLst>
          </p:cNvPr>
          <p:cNvSpPr txBox="1"/>
          <p:nvPr/>
        </p:nvSpPr>
        <p:spPr>
          <a:xfrm rot="16200000">
            <a:off x="6230485" y="4695730"/>
            <a:ext cx="732216" cy="369332"/>
          </a:xfrm>
          <a:prstGeom prst="rect">
            <a:avLst/>
          </a:prstGeom>
          <a:noFill/>
        </p:spPr>
        <p:txBody>
          <a:bodyPr wrap="square" rtlCol="0">
            <a:spAutoFit/>
          </a:bodyPr>
          <a:lstStyle/>
          <a:p>
            <a:pPr algn="ctr"/>
            <a:r>
              <a:rPr lang="en-US" i="1" dirty="0"/>
              <a:t>Cold</a:t>
            </a:r>
            <a:endParaRPr lang="en-US" b="1" i="1" dirty="0"/>
          </a:p>
        </p:txBody>
      </p:sp>
      <p:grpSp>
        <p:nvGrpSpPr>
          <p:cNvPr id="137" name="Group 136">
            <a:extLst>
              <a:ext uri="{FF2B5EF4-FFF2-40B4-BE49-F238E27FC236}">
                <a16:creationId xmlns:a16="http://schemas.microsoft.com/office/drawing/2014/main" id="{B1E72A5F-D296-500C-15C4-43D4B5EFA134}"/>
              </a:ext>
            </a:extLst>
          </p:cNvPr>
          <p:cNvGrpSpPr/>
          <p:nvPr/>
        </p:nvGrpSpPr>
        <p:grpSpPr>
          <a:xfrm>
            <a:off x="6941995" y="3113796"/>
            <a:ext cx="1793071" cy="968746"/>
            <a:chOff x="6941995" y="3113796"/>
            <a:chExt cx="1793071" cy="968746"/>
          </a:xfrm>
        </p:grpSpPr>
        <p:sp>
          <p:nvSpPr>
            <p:cNvPr id="66" name="Oval 65">
              <a:extLst>
                <a:ext uri="{FF2B5EF4-FFF2-40B4-BE49-F238E27FC236}">
                  <a16:creationId xmlns:a16="http://schemas.microsoft.com/office/drawing/2014/main" id="{F0D4D85D-95CE-6A3F-FAB9-3950B92457ED}"/>
                </a:ext>
              </a:extLst>
            </p:cNvPr>
            <p:cNvSpPr/>
            <p:nvPr/>
          </p:nvSpPr>
          <p:spPr>
            <a:xfrm>
              <a:off x="6941995" y="319991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BB7397BF-0677-9CD9-293F-FFE18A2FE689}"/>
                </a:ext>
              </a:extLst>
            </p:cNvPr>
            <p:cNvSpPr/>
            <p:nvPr/>
          </p:nvSpPr>
          <p:spPr>
            <a:xfrm>
              <a:off x="7108354" y="356197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0AE54B51-8761-D0DD-DBF5-6627759BADFA}"/>
                </a:ext>
              </a:extLst>
            </p:cNvPr>
            <p:cNvSpPr/>
            <p:nvPr/>
          </p:nvSpPr>
          <p:spPr>
            <a:xfrm>
              <a:off x="8102764" y="336228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9BB48962-07A5-24AE-44DD-D5E9B1E83DF5}"/>
                </a:ext>
              </a:extLst>
            </p:cNvPr>
            <p:cNvSpPr/>
            <p:nvPr/>
          </p:nvSpPr>
          <p:spPr>
            <a:xfrm>
              <a:off x="7523644" y="3795509"/>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A798B62B-F88F-569A-E7CD-A9FD0B7C8AC1}"/>
                </a:ext>
              </a:extLst>
            </p:cNvPr>
            <p:cNvSpPr/>
            <p:nvPr/>
          </p:nvSpPr>
          <p:spPr>
            <a:xfrm>
              <a:off x="7413365" y="3337769"/>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642EA564-1564-1FA3-842C-29A3DA2BD303}"/>
                </a:ext>
              </a:extLst>
            </p:cNvPr>
            <p:cNvSpPr/>
            <p:nvPr/>
          </p:nvSpPr>
          <p:spPr>
            <a:xfrm>
              <a:off x="7788487" y="349529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4B04539-5DF1-199F-6A36-51B5A154ADA9}"/>
                </a:ext>
              </a:extLst>
            </p:cNvPr>
            <p:cNvSpPr/>
            <p:nvPr/>
          </p:nvSpPr>
          <p:spPr>
            <a:xfrm>
              <a:off x="6990358" y="384137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F538DAC7-C781-2CCC-551A-DD7C7F689262}"/>
                </a:ext>
              </a:extLst>
            </p:cNvPr>
            <p:cNvSpPr/>
            <p:nvPr/>
          </p:nvSpPr>
          <p:spPr>
            <a:xfrm>
              <a:off x="8275156" y="391015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F2729FB-BD59-0977-029D-9C2ECEF6C1DE}"/>
                </a:ext>
              </a:extLst>
            </p:cNvPr>
            <p:cNvSpPr/>
            <p:nvPr/>
          </p:nvSpPr>
          <p:spPr>
            <a:xfrm>
              <a:off x="8562674" y="3124803"/>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499A8653-AD26-35B1-4734-B2C734C5EE1C}"/>
                </a:ext>
              </a:extLst>
            </p:cNvPr>
            <p:cNvSpPr/>
            <p:nvPr/>
          </p:nvSpPr>
          <p:spPr>
            <a:xfrm>
              <a:off x="8417041" y="3512653"/>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E4632B46-7DDA-804B-2207-ABA99C62AE0E}"/>
                </a:ext>
              </a:extLst>
            </p:cNvPr>
            <p:cNvSpPr/>
            <p:nvPr/>
          </p:nvSpPr>
          <p:spPr>
            <a:xfrm>
              <a:off x="7963087" y="3113796"/>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ED170D95-6B8F-2A4F-722B-3C03367749D9}"/>
                </a:ext>
              </a:extLst>
            </p:cNvPr>
            <p:cNvSpPr/>
            <p:nvPr/>
          </p:nvSpPr>
          <p:spPr>
            <a:xfrm>
              <a:off x="7821057" y="3887798"/>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3F6168DE-BF42-438C-BD56-4A3EF53027F5}"/>
                </a:ext>
              </a:extLst>
            </p:cNvPr>
            <p:cNvSpPr/>
            <p:nvPr/>
          </p:nvSpPr>
          <p:spPr>
            <a:xfrm>
              <a:off x="7603966" y="3170430"/>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8F24028A-90F1-3C26-2B97-D283BD81B787}"/>
                </a:ext>
              </a:extLst>
            </p:cNvPr>
            <p:cNvSpPr/>
            <p:nvPr/>
          </p:nvSpPr>
          <p:spPr>
            <a:xfrm>
              <a:off x="8100045" y="3715406"/>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8" name="Group 137">
            <a:extLst>
              <a:ext uri="{FF2B5EF4-FFF2-40B4-BE49-F238E27FC236}">
                <a16:creationId xmlns:a16="http://schemas.microsoft.com/office/drawing/2014/main" id="{DFE8C5F0-3428-1AEE-6FB4-24706184ED38}"/>
              </a:ext>
            </a:extLst>
          </p:cNvPr>
          <p:cNvGrpSpPr/>
          <p:nvPr/>
        </p:nvGrpSpPr>
        <p:grpSpPr>
          <a:xfrm>
            <a:off x="6951355" y="4402601"/>
            <a:ext cx="1793071" cy="968746"/>
            <a:chOff x="6951355" y="4402601"/>
            <a:chExt cx="1793071" cy="968746"/>
          </a:xfrm>
        </p:grpSpPr>
        <p:sp>
          <p:nvSpPr>
            <p:cNvPr id="86" name="Oval 85">
              <a:extLst>
                <a:ext uri="{FF2B5EF4-FFF2-40B4-BE49-F238E27FC236}">
                  <a16:creationId xmlns:a16="http://schemas.microsoft.com/office/drawing/2014/main" id="{49110952-5258-D71B-36D4-AF2F9B20C1C0}"/>
                </a:ext>
              </a:extLst>
            </p:cNvPr>
            <p:cNvSpPr/>
            <p:nvPr/>
          </p:nvSpPr>
          <p:spPr>
            <a:xfrm>
              <a:off x="6951355" y="448871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45A86637-572E-1D7C-1FFC-2ACAAC84BAA7}"/>
                </a:ext>
              </a:extLst>
            </p:cNvPr>
            <p:cNvSpPr/>
            <p:nvPr/>
          </p:nvSpPr>
          <p:spPr>
            <a:xfrm>
              <a:off x="7117714" y="485077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048F611C-F0D3-FA5C-6DD2-05CE25F114B8}"/>
                </a:ext>
              </a:extLst>
            </p:cNvPr>
            <p:cNvSpPr/>
            <p:nvPr/>
          </p:nvSpPr>
          <p:spPr>
            <a:xfrm>
              <a:off x="8112124" y="465109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22DC848-29BA-F938-F1E7-B9B1FA0F136D}"/>
                </a:ext>
              </a:extLst>
            </p:cNvPr>
            <p:cNvSpPr/>
            <p:nvPr/>
          </p:nvSpPr>
          <p:spPr>
            <a:xfrm>
              <a:off x="7533004" y="5084314"/>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D3E2AC82-CA36-4530-FE26-19AC60D1246B}"/>
                </a:ext>
              </a:extLst>
            </p:cNvPr>
            <p:cNvSpPr/>
            <p:nvPr/>
          </p:nvSpPr>
          <p:spPr>
            <a:xfrm>
              <a:off x="7422725" y="4626574"/>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F8A52F2E-DD73-20B1-A6E0-0D4C4F83A8B1}"/>
                </a:ext>
              </a:extLst>
            </p:cNvPr>
            <p:cNvSpPr/>
            <p:nvPr/>
          </p:nvSpPr>
          <p:spPr>
            <a:xfrm>
              <a:off x="7797847" y="478409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8F305C81-AE22-B20A-A7C8-5F3724E69E46}"/>
                </a:ext>
              </a:extLst>
            </p:cNvPr>
            <p:cNvSpPr/>
            <p:nvPr/>
          </p:nvSpPr>
          <p:spPr>
            <a:xfrm>
              <a:off x="6999718" y="513017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5EF7D9D3-694C-D235-B852-FA0DC8A3E039}"/>
                </a:ext>
              </a:extLst>
            </p:cNvPr>
            <p:cNvSpPr/>
            <p:nvPr/>
          </p:nvSpPr>
          <p:spPr>
            <a:xfrm>
              <a:off x="8284516" y="519895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0F68B916-8217-286F-0020-DF083CAF90EE}"/>
                </a:ext>
              </a:extLst>
            </p:cNvPr>
            <p:cNvSpPr/>
            <p:nvPr/>
          </p:nvSpPr>
          <p:spPr>
            <a:xfrm>
              <a:off x="8572034" y="4413608"/>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EA73783E-C117-7E61-02BF-21B6076F94C5}"/>
                </a:ext>
              </a:extLst>
            </p:cNvPr>
            <p:cNvSpPr/>
            <p:nvPr/>
          </p:nvSpPr>
          <p:spPr>
            <a:xfrm>
              <a:off x="8426401" y="4801458"/>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56500253-527D-F848-8230-09328D28D1A1}"/>
                </a:ext>
              </a:extLst>
            </p:cNvPr>
            <p:cNvSpPr/>
            <p:nvPr/>
          </p:nvSpPr>
          <p:spPr>
            <a:xfrm>
              <a:off x="7972447" y="4402601"/>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6DD5C88A-2CF8-237B-82E9-CAB262FB659C}"/>
                </a:ext>
              </a:extLst>
            </p:cNvPr>
            <p:cNvSpPr/>
            <p:nvPr/>
          </p:nvSpPr>
          <p:spPr>
            <a:xfrm>
              <a:off x="7830417" y="5176603"/>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8A366D85-1C1D-C4CA-1835-1A2E21512FDE}"/>
                </a:ext>
              </a:extLst>
            </p:cNvPr>
            <p:cNvSpPr/>
            <p:nvPr/>
          </p:nvSpPr>
          <p:spPr>
            <a:xfrm>
              <a:off x="7613326" y="4459235"/>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A6304C31-7B2D-6016-9757-71A0B4410D09}"/>
                </a:ext>
              </a:extLst>
            </p:cNvPr>
            <p:cNvSpPr/>
            <p:nvPr/>
          </p:nvSpPr>
          <p:spPr>
            <a:xfrm>
              <a:off x="8109405" y="5004211"/>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D9BE99AF-986B-F0E5-6025-83BC666179DE}"/>
              </a:ext>
            </a:extLst>
          </p:cNvPr>
          <p:cNvGrpSpPr/>
          <p:nvPr/>
        </p:nvGrpSpPr>
        <p:grpSpPr>
          <a:xfrm>
            <a:off x="9421969" y="3113796"/>
            <a:ext cx="1793071" cy="968746"/>
            <a:chOff x="9421969" y="3113796"/>
            <a:chExt cx="1793071" cy="968746"/>
          </a:xfrm>
        </p:grpSpPr>
        <p:sp>
          <p:nvSpPr>
            <p:cNvPr id="100" name="Oval 99">
              <a:extLst>
                <a:ext uri="{FF2B5EF4-FFF2-40B4-BE49-F238E27FC236}">
                  <a16:creationId xmlns:a16="http://schemas.microsoft.com/office/drawing/2014/main" id="{C9B6B75A-4504-30B6-E2F5-0BB2C08A937B}"/>
                </a:ext>
              </a:extLst>
            </p:cNvPr>
            <p:cNvSpPr/>
            <p:nvPr/>
          </p:nvSpPr>
          <p:spPr>
            <a:xfrm>
              <a:off x="9421969" y="319991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74A9616E-EC48-0C28-9CA0-918C3D0CB5BC}"/>
                </a:ext>
              </a:extLst>
            </p:cNvPr>
            <p:cNvSpPr/>
            <p:nvPr/>
          </p:nvSpPr>
          <p:spPr>
            <a:xfrm>
              <a:off x="9588328" y="356197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3D1994E6-70D1-5079-2F72-0D507C596987}"/>
                </a:ext>
              </a:extLst>
            </p:cNvPr>
            <p:cNvSpPr/>
            <p:nvPr/>
          </p:nvSpPr>
          <p:spPr>
            <a:xfrm>
              <a:off x="10582738" y="336228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557598EF-7845-DEA2-5216-3A65C2E22072}"/>
                </a:ext>
              </a:extLst>
            </p:cNvPr>
            <p:cNvSpPr/>
            <p:nvPr/>
          </p:nvSpPr>
          <p:spPr>
            <a:xfrm>
              <a:off x="10003618" y="3795509"/>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FE526126-5AA2-5772-E17C-30EB8F34209B}"/>
                </a:ext>
              </a:extLst>
            </p:cNvPr>
            <p:cNvSpPr/>
            <p:nvPr/>
          </p:nvSpPr>
          <p:spPr>
            <a:xfrm>
              <a:off x="9893339" y="3337769"/>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BDE4F679-A4F9-7FFB-FC07-2CDD5AD7790F}"/>
                </a:ext>
              </a:extLst>
            </p:cNvPr>
            <p:cNvSpPr/>
            <p:nvPr/>
          </p:nvSpPr>
          <p:spPr>
            <a:xfrm>
              <a:off x="10268461" y="3495290"/>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1E626EC6-B63B-CFD7-A37F-9BF56B842842}"/>
                </a:ext>
              </a:extLst>
            </p:cNvPr>
            <p:cNvSpPr/>
            <p:nvPr/>
          </p:nvSpPr>
          <p:spPr>
            <a:xfrm>
              <a:off x="9470332" y="384137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53340BD1-3C4E-97F3-C0EB-4185BC526E6E}"/>
                </a:ext>
              </a:extLst>
            </p:cNvPr>
            <p:cNvSpPr/>
            <p:nvPr/>
          </p:nvSpPr>
          <p:spPr>
            <a:xfrm>
              <a:off x="10755130" y="391015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D60F2DA1-0E9E-B962-F60A-7DBAD779773E}"/>
                </a:ext>
              </a:extLst>
            </p:cNvPr>
            <p:cNvSpPr/>
            <p:nvPr/>
          </p:nvSpPr>
          <p:spPr>
            <a:xfrm>
              <a:off x="11042648" y="3124803"/>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3C43D5CE-0FC3-58B4-B44C-A157D3F32619}"/>
                </a:ext>
              </a:extLst>
            </p:cNvPr>
            <p:cNvSpPr/>
            <p:nvPr/>
          </p:nvSpPr>
          <p:spPr>
            <a:xfrm>
              <a:off x="10897015" y="3512653"/>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C579A63-2B72-56F6-D0C5-AA100E615B7D}"/>
                </a:ext>
              </a:extLst>
            </p:cNvPr>
            <p:cNvSpPr/>
            <p:nvPr/>
          </p:nvSpPr>
          <p:spPr>
            <a:xfrm>
              <a:off x="10443061" y="3113796"/>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6C34AB07-4A73-EFA8-82C8-DBDB7C178433}"/>
                </a:ext>
              </a:extLst>
            </p:cNvPr>
            <p:cNvSpPr/>
            <p:nvPr/>
          </p:nvSpPr>
          <p:spPr>
            <a:xfrm>
              <a:off x="10301031" y="3887798"/>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6CE16FF7-8296-803F-868E-E67D0DE49CB9}"/>
                </a:ext>
              </a:extLst>
            </p:cNvPr>
            <p:cNvSpPr/>
            <p:nvPr/>
          </p:nvSpPr>
          <p:spPr>
            <a:xfrm>
              <a:off x="10083940" y="3170430"/>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90832801-9421-FDD9-078C-CC88A7CEB577}"/>
                </a:ext>
              </a:extLst>
            </p:cNvPr>
            <p:cNvSpPr/>
            <p:nvPr/>
          </p:nvSpPr>
          <p:spPr>
            <a:xfrm>
              <a:off x="10580019" y="3715406"/>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4E1F5651-3490-EEB4-DA5D-90D2BEC4ACD0}"/>
              </a:ext>
            </a:extLst>
          </p:cNvPr>
          <p:cNvGrpSpPr/>
          <p:nvPr/>
        </p:nvGrpSpPr>
        <p:grpSpPr>
          <a:xfrm>
            <a:off x="9471701" y="4392141"/>
            <a:ext cx="1793071" cy="968746"/>
            <a:chOff x="9471701" y="4392141"/>
            <a:chExt cx="1793071" cy="968746"/>
          </a:xfrm>
        </p:grpSpPr>
        <p:sp>
          <p:nvSpPr>
            <p:cNvPr id="114" name="Oval 113">
              <a:extLst>
                <a:ext uri="{FF2B5EF4-FFF2-40B4-BE49-F238E27FC236}">
                  <a16:creationId xmlns:a16="http://schemas.microsoft.com/office/drawing/2014/main" id="{B99060CA-4352-262D-7B3B-911BA2BB408D}"/>
                </a:ext>
              </a:extLst>
            </p:cNvPr>
            <p:cNvSpPr/>
            <p:nvPr/>
          </p:nvSpPr>
          <p:spPr>
            <a:xfrm>
              <a:off x="9471701" y="4478257"/>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07B88563-C238-25AE-6836-ECB84B4DC57A}"/>
                </a:ext>
              </a:extLst>
            </p:cNvPr>
            <p:cNvSpPr/>
            <p:nvPr/>
          </p:nvSpPr>
          <p:spPr>
            <a:xfrm>
              <a:off x="9638060" y="4840317"/>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DA41D7B0-1FD4-FAD8-CFA7-5FE218AEBE49}"/>
                </a:ext>
              </a:extLst>
            </p:cNvPr>
            <p:cNvSpPr/>
            <p:nvPr/>
          </p:nvSpPr>
          <p:spPr>
            <a:xfrm>
              <a:off x="10632470" y="4640632"/>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E00388D2-E80B-B23E-F3D9-849BBEDFD1DD}"/>
                </a:ext>
              </a:extLst>
            </p:cNvPr>
            <p:cNvSpPr/>
            <p:nvPr/>
          </p:nvSpPr>
          <p:spPr>
            <a:xfrm>
              <a:off x="10053350" y="5073854"/>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EBDA32A0-FFE2-3961-C7FC-3D8D84B0C2ED}"/>
                </a:ext>
              </a:extLst>
            </p:cNvPr>
            <p:cNvSpPr/>
            <p:nvPr/>
          </p:nvSpPr>
          <p:spPr>
            <a:xfrm>
              <a:off x="9943071" y="4616114"/>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C9F9392A-B09B-AB87-5401-4D0C574DA2E2}"/>
                </a:ext>
              </a:extLst>
            </p:cNvPr>
            <p:cNvSpPr/>
            <p:nvPr/>
          </p:nvSpPr>
          <p:spPr>
            <a:xfrm>
              <a:off x="10318193" y="4773635"/>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3C8E456-754C-9CFC-B942-FAEF88F7D4FC}"/>
                </a:ext>
              </a:extLst>
            </p:cNvPr>
            <p:cNvSpPr/>
            <p:nvPr/>
          </p:nvSpPr>
          <p:spPr>
            <a:xfrm>
              <a:off x="9520064" y="511971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DC725131-99EE-D03C-F50F-BB1811C3103A}"/>
                </a:ext>
              </a:extLst>
            </p:cNvPr>
            <p:cNvSpPr/>
            <p:nvPr/>
          </p:nvSpPr>
          <p:spPr>
            <a:xfrm>
              <a:off x="10804862" y="518849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C6A83122-5F38-2907-E010-F7C5D535AA9C}"/>
                </a:ext>
              </a:extLst>
            </p:cNvPr>
            <p:cNvSpPr/>
            <p:nvPr/>
          </p:nvSpPr>
          <p:spPr>
            <a:xfrm>
              <a:off x="11092380" y="4403148"/>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AF15D5F1-574C-C3D2-D7F5-E4EF5FBD6222}"/>
                </a:ext>
              </a:extLst>
            </p:cNvPr>
            <p:cNvSpPr/>
            <p:nvPr/>
          </p:nvSpPr>
          <p:spPr>
            <a:xfrm>
              <a:off x="10946747" y="4790998"/>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95422A-B481-467C-6396-562C3467A39E}"/>
                </a:ext>
              </a:extLst>
            </p:cNvPr>
            <p:cNvSpPr/>
            <p:nvPr/>
          </p:nvSpPr>
          <p:spPr>
            <a:xfrm>
              <a:off x="10492793" y="4392141"/>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7FA1F1FD-278E-3563-4279-8067E5C9C07F}"/>
                </a:ext>
              </a:extLst>
            </p:cNvPr>
            <p:cNvSpPr/>
            <p:nvPr/>
          </p:nvSpPr>
          <p:spPr>
            <a:xfrm>
              <a:off x="10350763" y="5166143"/>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FCCAB8B4-ECED-45CD-6D44-7036EB003479}"/>
                </a:ext>
              </a:extLst>
            </p:cNvPr>
            <p:cNvSpPr/>
            <p:nvPr/>
          </p:nvSpPr>
          <p:spPr>
            <a:xfrm>
              <a:off x="10133672" y="4448775"/>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B908AE91-201C-E63C-D6DF-2F4A3626FDFD}"/>
                </a:ext>
              </a:extLst>
            </p:cNvPr>
            <p:cNvSpPr/>
            <p:nvPr/>
          </p:nvSpPr>
          <p:spPr>
            <a:xfrm>
              <a:off x="10629751" y="4993751"/>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1" name="Straight Connector 140">
            <a:extLst>
              <a:ext uri="{FF2B5EF4-FFF2-40B4-BE49-F238E27FC236}">
                <a16:creationId xmlns:a16="http://schemas.microsoft.com/office/drawing/2014/main" id="{9728BD4A-8BE1-F524-E132-ABDADFFE2367}"/>
              </a:ext>
            </a:extLst>
          </p:cNvPr>
          <p:cNvCxnSpPr>
            <a:cxnSpLocks/>
          </p:cNvCxnSpPr>
          <p:nvPr/>
        </p:nvCxnSpPr>
        <p:spPr>
          <a:xfrm>
            <a:off x="6652260" y="2524201"/>
            <a:ext cx="4466879"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sp>
        <p:nvSpPr>
          <p:cNvPr id="79" name="Freeform: Shape 78">
            <a:extLst>
              <a:ext uri="{FF2B5EF4-FFF2-40B4-BE49-F238E27FC236}">
                <a16:creationId xmlns:a16="http://schemas.microsoft.com/office/drawing/2014/main" id="{0C8D339E-51C0-64CC-ECC1-A79E677ADE65}"/>
              </a:ext>
            </a:extLst>
          </p:cNvPr>
          <p:cNvSpPr/>
          <p:nvPr/>
        </p:nvSpPr>
        <p:spPr>
          <a:xfrm>
            <a:off x="6272979" y="1320368"/>
            <a:ext cx="5257800" cy="5034116"/>
          </a:xfrm>
          <a:custGeom>
            <a:avLst/>
            <a:gdLst>
              <a:gd name="connsiteX0" fmla="*/ 4652589 w 5257800"/>
              <a:gd name="connsiteY0" fmla="*/ 1382365 h 5034116"/>
              <a:gd name="connsiteX1" fmla="*/ 4477411 w 5257800"/>
              <a:gd name="connsiteY1" fmla="*/ 1557543 h 5034116"/>
              <a:gd name="connsiteX2" fmla="*/ 4652589 w 5257800"/>
              <a:gd name="connsiteY2" fmla="*/ 1732721 h 5034116"/>
              <a:gd name="connsiteX3" fmla="*/ 4827767 w 5257800"/>
              <a:gd name="connsiteY3" fmla="*/ 1557543 h 5034116"/>
              <a:gd name="connsiteX4" fmla="*/ 4652589 w 5257800"/>
              <a:gd name="connsiteY4" fmla="*/ 1382365 h 5034116"/>
              <a:gd name="connsiteX5" fmla="*/ 0 w 5257800"/>
              <a:gd name="connsiteY5" fmla="*/ 0 h 5034116"/>
              <a:gd name="connsiteX6" fmla="*/ 5257800 w 5257800"/>
              <a:gd name="connsiteY6" fmla="*/ 0 h 5034116"/>
              <a:gd name="connsiteX7" fmla="*/ 5257800 w 5257800"/>
              <a:gd name="connsiteY7" fmla="*/ 5034116 h 5034116"/>
              <a:gd name="connsiteX8" fmla="*/ 0 w 5257800"/>
              <a:gd name="connsiteY8" fmla="*/ 5034116 h 503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7800" h="5034116">
                <a:moveTo>
                  <a:pt x="4652589" y="1382365"/>
                </a:moveTo>
                <a:cubicBezTo>
                  <a:pt x="4555841" y="1382365"/>
                  <a:pt x="4477411" y="1460795"/>
                  <a:pt x="4477411" y="1557543"/>
                </a:cubicBezTo>
                <a:cubicBezTo>
                  <a:pt x="4477411" y="1654291"/>
                  <a:pt x="4555841" y="1732721"/>
                  <a:pt x="4652589" y="1732721"/>
                </a:cubicBezTo>
                <a:cubicBezTo>
                  <a:pt x="4749337" y="1732721"/>
                  <a:pt x="4827767" y="1654291"/>
                  <a:pt x="4827767" y="1557543"/>
                </a:cubicBezTo>
                <a:cubicBezTo>
                  <a:pt x="4827767" y="1460795"/>
                  <a:pt x="4749337" y="1382365"/>
                  <a:pt x="4652589" y="1382365"/>
                </a:cubicBezTo>
                <a:close/>
                <a:moveTo>
                  <a:pt x="0" y="0"/>
                </a:moveTo>
                <a:lnTo>
                  <a:pt x="5257800" y="0"/>
                </a:lnTo>
                <a:lnTo>
                  <a:pt x="5257800" y="5034116"/>
                </a:lnTo>
                <a:lnTo>
                  <a:pt x="0" y="5034116"/>
                </a:lnTo>
                <a:close/>
              </a:path>
            </a:pathLst>
          </a:custGeom>
          <a:solidFill>
            <a:srgbClr val="FFFFFF">
              <a:alpha val="5803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3" name="Straight Arrow Connector 62">
            <a:extLst>
              <a:ext uri="{FF2B5EF4-FFF2-40B4-BE49-F238E27FC236}">
                <a16:creationId xmlns:a16="http://schemas.microsoft.com/office/drawing/2014/main" id="{3225C536-65D2-9751-1037-2F3ADF9D4FD5}"/>
              </a:ext>
            </a:extLst>
          </p:cNvPr>
          <p:cNvCxnSpPr/>
          <p:nvPr/>
        </p:nvCxnSpPr>
        <p:spPr>
          <a:xfrm flipH="1">
            <a:off x="10998844" y="2250223"/>
            <a:ext cx="765241" cy="60935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55D70CD-594E-9C00-8538-465854B2E2F9}"/>
              </a:ext>
            </a:extLst>
          </p:cNvPr>
          <p:cNvSpPr txBox="1">
            <a:spLocks/>
          </p:cNvSpPr>
          <p:nvPr/>
        </p:nvSpPr>
        <p:spPr>
          <a:xfrm>
            <a:off x="838200" y="3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Response to rapid climate change</a:t>
            </a:r>
          </a:p>
        </p:txBody>
      </p:sp>
      <p:sp>
        <p:nvSpPr>
          <p:cNvPr id="9" name="TextBox 8">
            <a:extLst>
              <a:ext uri="{FF2B5EF4-FFF2-40B4-BE49-F238E27FC236}">
                <a16:creationId xmlns:a16="http://schemas.microsoft.com/office/drawing/2014/main" id="{B15FF2E4-C9C4-D0D2-6342-C9055106C8C2}"/>
              </a:ext>
            </a:extLst>
          </p:cNvPr>
          <p:cNvSpPr txBox="1"/>
          <p:nvPr/>
        </p:nvSpPr>
        <p:spPr>
          <a:xfrm>
            <a:off x="2671870" y="1893259"/>
            <a:ext cx="2022879" cy="523220"/>
          </a:xfrm>
          <a:prstGeom prst="rect">
            <a:avLst/>
          </a:prstGeom>
          <a:noFill/>
        </p:spPr>
        <p:txBody>
          <a:bodyPr wrap="square" rtlCol="0">
            <a:spAutoFit/>
          </a:bodyPr>
          <a:lstStyle/>
          <a:p>
            <a:r>
              <a:rPr lang="en-US" sz="2800" i="1" dirty="0"/>
              <a:t>Really</a:t>
            </a:r>
            <a:r>
              <a:rPr lang="en-US" sz="2800" dirty="0"/>
              <a:t> slow</a:t>
            </a:r>
          </a:p>
        </p:txBody>
      </p:sp>
      <p:sp>
        <p:nvSpPr>
          <p:cNvPr id="26" name="Rectangle 25">
            <a:extLst>
              <a:ext uri="{FF2B5EF4-FFF2-40B4-BE49-F238E27FC236}">
                <a16:creationId xmlns:a16="http://schemas.microsoft.com/office/drawing/2014/main" id="{099E213C-C736-3153-F38A-703E45D28156}"/>
              </a:ext>
            </a:extLst>
          </p:cNvPr>
          <p:cNvSpPr/>
          <p:nvPr/>
        </p:nvSpPr>
        <p:spPr>
          <a:xfrm>
            <a:off x="2350987" y="2129093"/>
            <a:ext cx="280938" cy="6598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09747F54-825D-2BDF-669E-43C14EB40010}"/>
              </a:ext>
            </a:extLst>
          </p:cNvPr>
          <p:cNvSpPr txBox="1"/>
          <p:nvPr/>
        </p:nvSpPr>
        <p:spPr>
          <a:xfrm>
            <a:off x="2247882" y="1777362"/>
            <a:ext cx="622193" cy="769441"/>
          </a:xfrm>
          <a:prstGeom prst="rect">
            <a:avLst/>
          </a:prstGeom>
          <a:noFill/>
        </p:spPr>
        <p:txBody>
          <a:bodyPr wrap="square" rtlCol="0">
            <a:spAutoFit/>
          </a:bodyPr>
          <a:lstStyle/>
          <a:p>
            <a:r>
              <a:rPr lang="en-US" sz="4400" b="1" dirty="0">
                <a:solidFill>
                  <a:schemeClr val="accent5"/>
                </a:solidFill>
              </a:rPr>
              <a:t>?</a:t>
            </a:r>
            <a:endParaRPr lang="en-US" sz="3600" b="1" dirty="0">
              <a:solidFill>
                <a:schemeClr val="accent5"/>
              </a:solidFill>
            </a:endParaRPr>
          </a:p>
        </p:txBody>
      </p:sp>
      <p:pic>
        <p:nvPicPr>
          <p:cNvPr id="4098" name="Picture 2">
            <a:extLst>
              <a:ext uri="{FF2B5EF4-FFF2-40B4-BE49-F238E27FC236}">
                <a16:creationId xmlns:a16="http://schemas.microsoft.com/office/drawing/2014/main" id="{253776C6-46E1-87E8-2CE7-D1A0E0FBB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350" y="3297195"/>
            <a:ext cx="4238625" cy="276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BF92D12-CE8B-C28F-724D-C38164CCCE3E}"/>
              </a:ext>
            </a:extLst>
          </p:cNvPr>
          <p:cNvSpPr/>
          <p:nvPr/>
        </p:nvSpPr>
        <p:spPr>
          <a:xfrm>
            <a:off x="6263150" y="1317518"/>
            <a:ext cx="5257800" cy="503411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68A3947-5DC3-E5DA-507D-75B9D4B2E0BA}"/>
              </a:ext>
            </a:extLst>
          </p:cNvPr>
          <p:cNvSpPr txBox="1">
            <a:spLocks/>
          </p:cNvSpPr>
          <p:nvPr/>
        </p:nvSpPr>
        <p:spPr>
          <a:xfrm>
            <a:off x="6449961" y="1424400"/>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Evolution</a:t>
            </a:r>
          </a:p>
        </p:txBody>
      </p:sp>
      <p:sp>
        <p:nvSpPr>
          <p:cNvPr id="6" name="TextBox 5">
            <a:extLst>
              <a:ext uri="{FF2B5EF4-FFF2-40B4-BE49-F238E27FC236}">
                <a16:creationId xmlns:a16="http://schemas.microsoft.com/office/drawing/2014/main" id="{595AFD38-E6E2-FD67-8D9D-320F60310AD3}"/>
              </a:ext>
            </a:extLst>
          </p:cNvPr>
          <p:cNvSpPr txBox="1"/>
          <p:nvPr/>
        </p:nvSpPr>
        <p:spPr>
          <a:xfrm>
            <a:off x="6282811" y="2154869"/>
            <a:ext cx="5238137" cy="369332"/>
          </a:xfrm>
          <a:prstGeom prst="rect">
            <a:avLst/>
          </a:prstGeom>
          <a:noFill/>
        </p:spPr>
        <p:txBody>
          <a:bodyPr wrap="square" rtlCol="0">
            <a:spAutoFit/>
          </a:bodyPr>
          <a:lstStyle/>
          <a:p>
            <a:pPr algn="ctr"/>
            <a:r>
              <a:rPr lang="en-US" dirty="0"/>
              <a:t>Population level across </a:t>
            </a:r>
            <a:r>
              <a:rPr lang="en-US" b="1" dirty="0"/>
              <a:t>many generations</a:t>
            </a:r>
          </a:p>
        </p:txBody>
      </p:sp>
      <p:sp>
        <p:nvSpPr>
          <p:cNvPr id="8" name="Rectangle 7">
            <a:extLst>
              <a:ext uri="{FF2B5EF4-FFF2-40B4-BE49-F238E27FC236}">
                <a16:creationId xmlns:a16="http://schemas.microsoft.com/office/drawing/2014/main" id="{73E1B5DF-46F6-FF5B-1B50-82629D0765A3}"/>
              </a:ext>
            </a:extLst>
          </p:cNvPr>
          <p:cNvSpPr/>
          <p:nvPr/>
        </p:nvSpPr>
        <p:spPr>
          <a:xfrm>
            <a:off x="6799322"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146E6B-8C9B-87F5-EF7A-EA2588A0B8B0}"/>
              </a:ext>
            </a:extLst>
          </p:cNvPr>
          <p:cNvSpPr/>
          <p:nvPr/>
        </p:nvSpPr>
        <p:spPr>
          <a:xfrm>
            <a:off x="6799322" y="4293296"/>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0F8CBD-5488-72A8-6A9F-8E0B567BE09A}"/>
              </a:ext>
            </a:extLst>
          </p:cNvPr>
          <p:cNvSpPr/>
          <p:nvPr/>
        </p:nvSpPr>
        <p:spPr>
          <a:xfrm>
            <a:off x="9268703"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1335C3-AD8B-CA2E-0C90-F2BE8C9D263D}"/>
              </a:ext>
            </a:extLst>
          </p:cNvPr>
          <p:cNvSpPr/>
          <p:nvPr/>
        </p:nvSpPr>
        <p:spPr>
          <a:xfrm>
            <a:off x="9268704" y="4300295"/>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60BB85-F880-A1CF-75B1-E025EC42D580}"/>
              </a:ext>
            </a:extLst>
          </p:cNvPr>
          <p:cNvSpPr txBox="1"/>
          <p:nvPr/>
        </p:nvSpPr>
        <p:spPr>
          <a:xfrm>
            <a:off x="6834523" y="2641836"/>
            <a:ext cx="1979113" cy="369332"/>
          </a:xfrm>
          <a:prstGeom prst="rect">
            <a:avLst/>
          </a:prstGeom>
          <a:noFill/>
        </p:spPr>
        <p:txBody>
          <a:bodyPr wrap="square" rtlCol="0">
            <a:spAutoFit/>
          </a:bodyPr>
          <a:lstStyle/>
          <a:p>
            <a:pPr algn="ctr"/>
            <a:r>
              <a:rPr lang="en-US" i="1" dirty="0"/>
              <a:t>Generation x</a:t>
            </a:r>
            <a:r>
              <a:rPr lang="en-US" i="1" baseline="-25000" dirty="0"/>
              <a:t>0</a:t>
            </a:r>
            <a:endParaRPr lang="en-US" b="1" i="1" dirty="0"/>
          </a:p>
        </p:txBody>
      </p:sp>
      <p:sp>
        <p:nvSpPr>
          <p:cNvPr id="17" name="TextBox 16">
            <a:extLst>
              <a:ext uri="{FF2B5EF4-FFF2-40B4-BE49-F238E27FC236}">
                <a16:creationId xmlns:a16="http://schemas.microsoft.com/office/drawing/2014/main" id="{E12CCCF9-7E73-AEF5-7BA1-8913EA66885D}"/>
              </a:ext>
            </a:extLst>
          </p:cNvPr>
          <p:cNvSpPr txBox="1"/>
          <p:nvPr/>
        </p:nvSpPr>
        <p:spPr>
          <a:xfrm>
            <a:off x="9303904" y="2622715"/>
            <a:ext cx="1979113" cy="369332"/>
          </a:xfrm>
          <a:prstGeom prst="rect">
            <a:avLst/>
          </a:prstGeom>
          <a:noFill/>
        </p:spPr>
        <p:txBody>
          <a:bodyPr wrap="square" rtlCol="0">
            <a:spAutoFit/>
          </a:bodyPr>
          <a:lstStyle/>
          <a:p>
            <a:pPr algn="ctr"/>
            <a:r>
              <a:rPr lang="en-US" i="1" dirty="0"/>
              <a:t>Generation x</a:t>
            </a:r>
            <a:r>
              <a:rPr lang="en-US" i="1" baseline="-25000" dirty="0"/>
              <a:t>n</a:t>
            </a:r>
            <a:endParaRPr lang="en-US" b="1" i="1" dirty="0"/>
          </a:p>
        </p:txBody>
      </p:sp>
      <p:cxnSp>
        <p:nvCxnSpPr>
          <p:cNvPr id="19" name="Straight Arrow Connector 18">
            <a:extLst>
              <a:ext uri="{FF2B5EF4-FFF2-40B4-BE49-F238E27FC236}">
                <a16:creationId xmlns:a16="http://schemas.microsoft.com/office/drawing/2014/main" id="{DEA9C508-5D95-2474-D5E0-5664038D9EBD}"/>
              </a:ext>
            </a:extLst>
          </p:cNvPr>
          <p:cNvCxnSpPr/>
          <p:nvPr/>
        </p:nvCxnSpPr>
        <p:spPr>
          <a:xfrm>
            <a:off x="8918838" y="3641374"/>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80FDCA7-70F8-549D-84BD-6B836B28D644}"/>
              </a:ext>
            </a:extLst>
          </p:cNvPr>
          <p:cNvCxnSpPr/>
          <p:nvPr/>
        </p:nvCxnSpPr>
        <p:spPr>
          <a:xfrm>
            <a:off x="8932294" y="4880396"/>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0B2A3CD-E2C7-A052-0B50-91C13A8C61E1}"/>
              </a:ext>
            </a:extLst>
          </p:cNvPr>
          <p:cNvSpPr txBox="1"/>
          <p:nvPr/>
        </p:nvSpPr>
        <p:spPr>
          <a:xfrm rot="16200000">
            <a:off x="6223282" y="3410333"/>
            <a:ext cx="732216" cy="369332"/>
          </a:xfrm>
          <a:prstGeom prst="rect">
            <a:avLst/>
          </a:prstGeom>
          <a:noFill/>
        </p:spPr>
        <p:txBody>
          <a:bodyPr wrap="square" rtlCol="0">
            <a:spAutoFit/>
          </a:bodyPr>
          <a:lstStyle/>
          <a:p>
            <a:pPr algn="ctr"/>
            <a:r>
              <a:rPr lang="en-US" i="1" dirty="0"/>
              <a:t>Hot</a:t>
            </a:r>
            <a:endParaRPr lang="en-US" b="1" i="1" dirty="0"/>
          </a:p>
        </p:txBody>
      </p:sp>
      <p:sp>
        <p:nvSpPr>
          <p:cNvPr id="22" name="TextBox 21">
            <a:extLst>
              <a:ext uri="{FF2B5EF4-FFF2-40B4-BE49-F238E27FC236}">
                <a16:creationId xmlns:a16="http://schemas.microsoft.com/office/drawing/2014/main" id="{D6CAA82D-C3DA-EA76-A997-4AA562E967EE}"/>
              </a:ext>
            </a:extLst>
          </p:cNvPr>
          <p:cNvSpPr txBox="1"/>
          <p:nvPr/>
        </p:nvSpPr>
        <p:spPr>
          <a:xfrm rot="16200000">
            <a:off x="6230485" y="4695730"/>
            <a:ext cx="732216" cy="369332"/>
          </a:xfrm>
          <a:prstGeom prst="rect">
            <a:avLst/>
          </a:prstGeom>
          <a:noFill/>
        </p:spPr>
        <p:txBody>
          <a:bodyPr wrap="square" rtlCol="0">
            <a:spAutoFit/>
          </a:bodyPr>
          <a:lstStyle/>
          <a:p>
            <a:pPr algn="ctr"/>
            <a:r>
              <a:rPr lang="en-US" i="1" dirty="0"/>
              <a:t>Cold</a:t>
            </a:r>
            <a:endParaRPr lang="en-US" b="1" i="1" dirty="0"/>
          </a:p>
        </p:txBody>
      </p:sp>
      <p:grpSp>
        <p:nvGrpSpPr>
          <p:cNvPr id="29" name="Group 28">
            <a:extLst>
              <a:ext uri="{FF2B5EF4-FFF2-40B4-BE49-F238E27FC236}">
                <a16:creationId xmlns:a16="http://schemas.microsoft.com/office/drawing/2014/main" id="{16FB3609-83BE-6176-96F0-245BDF173E14}"/>
              </a:ext>
            </a:extLst>
          </p:cNvPr>
          <p:cNvGrpSpPr/>
          <p:nvPr/>
        </p:nvGrpSpPr>
        <p:grpSpPr>
          <a:xfrm>
            <a:off x="6941995" y="3113796"/>
            <a:ext cx="1793071" cy="968746"/>
            <a:chOff x="6941995" y="3113796"/>
            <a:chExt cx="1793071" cy="968746"/>
          </a:xfrm>
        </p:grpSpPr>
        <p:sp>
          <p:nvSpPr>
            <p:cNvPr id="30" name="Oval 29">
              <a:extLst>
                <a:ext uri="{FF2B5EF4-FFF2-40B4-BE49-F238E27FC236}">
                  <a16:creationId xmlns:a16="http://schemas.microsoft.com/office/drawing/2014/main" id="{FE95B012-6C3B-74B5-0253-801C631E97FC}"/>
                </a:ext>
              </a:extLst>
            </p:cNvPr>
            <p:cNvSpPr/>
            <p:nvPr/>
          </p:nvSpPr>
          <p:spPr>
            <a:xfrm>
              <a:off x="6941995" y="319991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91027028-93B0-8387-A89F-181AC2DECB0D}"/>
                </a:ext>
              </a:extLst>
            </p:cNvPr>
            <p:cNvSpPr/>
            <p:nvPr/>
          </p:nvSpPr>
          <p:spPr>
            <a:xfrm>
              <a:off x="7108354" y="356197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1A004D1-FD78-850A-BC47-00CF9B7E1D3C}"/>
                </a:ext>
              </a:extLst>
            </p:cNvPr>
            <p:cNvSpPr/>
            <p:nvPr/>
          </p:nvSpPr>
          <p:spPr>
            <a:xfrm>
              <a:off x="8102764" y="336228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CEF640F-FE84-008D-209D-249C29217A38}"/>
                </a:ext>
              </a:extLst>
            </p:cNvPr>
            <p:cNvSpPr/>
            <p:nvPr/>
          </p:nvSpPr>
          <p:spPr>
            <a:xfrm>
              <a:off x="7523644" y="3795509"/>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5C99CE6-15AD-9F99-D35C-91D3B70080AB}"/>
                </a:ext>
              </a:extLst>
            </p:cNvPr>
            <p:cNvSpPr/>
            <p:nvPr/>
          </p:nvSpPr>
          <p:spPr>
            <a:xfrm>
              <a:off x="7413365" y="3337769"/>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F17428C-F670-8354-DBB3-EF12C4B219F2}"/>
                </a:ext>
              </a:extLst>
            </p:cNvPr>
            <p:cNvSpPr/>
            <p:nvPr/>
          </p:nvSpPr>
          <p:spPr>
            <a:xfrm>
              <a:off x="7788487" y="349529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2A1986C-91DA-C721-A019-245AD51C3726}"/>
                </a:ext>
              </a:extLst>
            </p:cNvPr>
            <p:cNvSpPr/>
            <p:nvPr/>
          </p:nvSpPr>
          <p:spPr>
            <a:xfrm>
              <a:off x="6990358" y="384137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A2764707-0C5F-0780-9FCF-F674424963A7}"/>
                </a:ext>
              </a:extLst>
            </p:cNvPr>
            <p:cNvSpPr/>
            <p:nvPr/>
          </p:nvSpPr>
          <p:spPr>
            <a:xfrm>
              <a:off x="8275156" y="391015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7C2ACD90-20F0-AB47-2456-A7AE845B7504}"/>
                </a:ext>
              </a:extLst>
            </p:cNvPr>
            <p:cNvSpPr/>
            <p:nvPr/>
          </p:nvSpPr>
          <p:spPr>
            <a:xfrm>
              <a:off x="8562674" y="3124803"/>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CCAE8B63-2755-3258-D39F-7A495F62F8CD}"/>
                </a:ext>
              </a:extLst>
            </p:cNvPr>
            <p:cNvSpPr/>
            <p:nvPr/>
          </p:nvSpPr>
          <p:spPr>
            <a:xfrm>
              <a:off x="8417041" y="3512653"/>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3C749FC7-273D-98B5-5F21-1BC11F923EEC}"/>
                </a:ext>
              </a:extLst>
            </p:cNvPr>
            <p:cNvSpPr/>
            <p:nvPr/>
          </p:nvSpPr>
          <p:spPr>
            <a:xfrm>
              <a:off x="7963087" y="3113796"/>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A10819F-E23F-36F6-ABB7-2318928A145F}"/>
                </a:ext>
              </a:extLst>
            </p:cNvPr>
            <p:cNvSpPr/>
            <p:nvPr/>
          </p:nvSpPr>
          <p:spPr>
            <a:xfrm>
              <a:off x="7821057" y="3887798"/>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6394AD21-2A06-3642-2B73-856E3F1E83ED}"/>
                </a:ext>
              </a:extLst>
            </p:cNvPr>
            <p:cNvSpPr/>
            <p:nvPr/>
          </p:nvSpPr>
          <p:spPr>
            <a:xfrm>
              <a:off x="7603966" y="3170430"/>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637F1F75-5F36-4E68-7D2D-97E67328319B}"/>
                </a:ext>
              </a:extLst>
            </p:cNvPr>
            <p:cNvSpPr/>
            <p:nvPr/>
          </p:nvSpPr>
          <p:spPr>
            <a:xfrm>
              <a:off x="8100045" y="3715406"/>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3F40BAA0-682D-6859-97AE-7343BD0D49B0}"/>
              </a:ext>
            </a:extLst>
          </p:cNvPr>
          <p:cNvGrpSpPr/>
          <p:nvPr/>
        </p:nvGrpSpPr>
        <p:grpSpPr>
          <a:xfrm>
            <a:off x="6951355" y="4402601"/>
            <a:ext cx="1793071" cy="968746"/>
            <a:chOff x="6951355" y="4402601"/>
            <a:chExt cx="1793071" cy="968746"/>
          </a:xfrm>
        </p:grpSpPr>
        <p:sp>
          <p:nvSpPr>
            <p:cNvPr id="45" name="Oval 44">
              <a:extLst>
                <a:ext uri="{FF2B5EF4-FFF2-40B4-BE49-F238E27FC236}">
                  <a16:creationId xmlns:a16="http://schemas.microsoft.com/office/drawing/2014/main" id="{B71E8D83-2DE5-B702-1F0F-203B7F54FE76}"/>
                </a:ext>
              </a:extLst>
            </p:cNvPr>
            <p:cNvSpPr/>
            <p:nvPr/>
          </p:nvSpPr>
          <p:spPr>
            <a:xfrm>
              <a:off x="6951355" y="448871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B53C304E-BF41-7583-6144-26B016BF857D}"/>
                </a:ext>
              </a:extLst>
            </p:cNvPr>
            <p:cNvSpPr/>
            <p:nvPr/>
          </p:nvSpPr>
          <p:spPr>
            <a:xfrm>
              <a:off x="7117714" y="485077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0500B0B3-9B36-0E6C-DD45-D8DED7455301}"/>
                </a:ext>
              </a:extLst>
            </p:cNvPr>
            <p:cNvSpPr/>
            <p:nvPr/>
          </p:nvSpPr>
          <p:spPr>
            <a:xfrm>
              <a:off x="8112124" y="465109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6EB2FA91-E09C-B490-B482-A7DEECECFFDB}"/>
                </a:ext>
              </a:extLst>
            </p:cNvPr>
            <p:cNvSpPr/>
            <p:nvPr/>
          </p:nvSpPr>
          <p:spPr>
            <a:xfrm>
              <a:off x="7533004" y="5084314"/>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589C13D6-92AE-E35D-F944-F8BE8383B05D}"/>
                </a:ext>
              </a:extLst>
            </p:cNvPr>
            <p:cNvSpPr/>
            <p:nvPr/>
          </p:nvSpPr>
          <p:spPr>
            <a:xfrm>
              <a:off x="7422725" y="4626574"/>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7B8C5AE-0670-6C5B-6F8C-0BA3E79BB198}"/>
                </a:ext>
              </a:extLst>
            </p:cNvPr>
            <p:cNvSpPr/>
            <p:nvPr/>
          </p:nvSpPr>
          <p:spPr>
            <a:xfrm>
              <a:off x="7797847" y="478409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4E9191E7-AB87-C0C3-6851-5EFCF0FAAB51}"/>
                </a:ext>
              </a:extLst>
            </p:cNvPr>
            <p:cNvSpPr/>
            <p:nvPr/>
          </p:nvSpPr>
          <p:spPr>
            <a:xfrm>
              <a:off x="6999718" y="513017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354A7BD-1206-6EB6-68FF-BB2317FDCFCE}"/>
                </a:ext>
              </a:extLst>
            </p:cNvPr>
            <p:cNvSpPr/>
            <p:nvPr/>
          </p:nvSpPr>
          <p:spPr>
            <a:xfrm>
              <a:off x="8284516" y="519895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E141A7CA-3F76-F9CA-8253-82DFA0105018}"/>
                </a:ext>
              </a:extLst>
            </p:cNvPr>
            <p:cNvSpPr/>
            <p:nvPr/>
          </p:nvSpPr>
          <p:spPr>
            <a:xfrm>
              <a:off x="8572034" y="4413608"/>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442678F8-C273-85A8-F3CF-653B1C79F841}"/>
                </a:ext>
              </a:extLst>
            </p:cNvPr>
            <p:cNvSpPr/>
            <p:nvPr/>
          </p:nvSpPr>
          <p:spPr>
            <a:xfrm>
              <a:off x="8426401" y="4801458"/>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C803583E-8880-F270-1818-6B88939A91C3}"/>
                </a:ext>
              </a:extLst>
            </p:cNvPr>
            <p:cNvSpPr/>
            <p:nvPr/>
          </p:nvSpPr>
          <p:spPr>
            <a:xfrm>
              <a:off x="7972447" y="4402601"/>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90924E53-39F5-EB75-B6B8-979F32225F97}"/>
                </a:ext>
              </a:extLst>
            </p:cNvPr>
            <p:cNvSpPr/>
            <p:nvPr/>
          </p:nvSpPr>
          <p:spPr>
            <a:xfrm>
              <a:off x="7830417" y="5176603"/>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37DA7394-7803-0BBC-265B-C826C261A5FF}"/>
                </a:ext>
              </a:extLst>
            </p:cNvPr>
            <p:cNvSpPr/>
            <p:nvPr/>
          </p:nvSpPr>
          <p:spPr>
            <a:xfrm>
              <a:off x="7613326" y="4459235"/>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C6A0742A-B28B-86C7-46DE-1B8F3F7F0B36}"/>
                </a:ext>
              </a:extLst>
            </p:cNvPr>
            <p:cNvSpPr/>
            <p:nvPr/>
          </p:nvSpPr>
          <p:spPr>
            <a:xfrm>
              <a:off x="8109405" y="5004211"/>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CB12F196-EDA4-F767-24CD-3ECA63AAB049}"/>
              </a:ext>
            </a:extLst>
          </p:cNvPr>
          <p:cNvGrpSpPr/>
          <p:nvPr/>
        </p:nvGrpSpPr>
        <p:grpSpPr>
          <a:xfrm>
            <a:off x="9421969" y="3113796"/>
            <a:ext cx="1793071" cy="968746"/>
            <a:chOff x="9421969" y="3113796"/>
            <a:chExt cx="1793071" cy="968746"/>
          </a:xfrm>
        </p:grpSpPr>
        <p:sp>
          <p:nvSpPr>
            <p:cNvPr id="60" name="Oval 59">
              <a:extLst>
                <a:ext uri="{FF2B5EF4-FFF2-40B4-BE49-F238E27FC236}">
                  <a16:creationId xmlns:a16="http://schemas.microsoft.com/office/drawing/2014/main" id="{C50D809F-BCD6-82F0-0F1A-1296F33B22A8}"/>
                </a:ext>
              </a:extLst>
            </p:cNvPr>
            <p:cNvSpPr/>
            <p:nvPr/>
          </p:nvSpPr>
          <p:spPr>
            <a:xfrm>
              <a:off x="9421969" y="319991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7EA84551-7C17-A77E-E9E3-607F8791E14D}"/>
                </a:ext>
              </a:extLst>
            </p:cNvPr>
            <p:cNvSpPr/>
            <p:nvPr/>
          </p:nvSpPr>
          <p:spPr>
            <a:xfrm>
              <a:off x="9588328" y="3561972"/>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1746EAF3-DAB7-6050-EC31-08EA7972C32E}"/>
                </a:ext>
              </a:extLst>
            </p:cNvPr>
            <p:cNvSpPr/>
            <p:nvPr/>
          </p:nvSpPr>
          <p:spPr>
            <a:xfrm>
              <a:off x="10582738" y="3362287"/>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C1159F2F-9E79-7192-08DA-3F7CB2A22B69}"/>
                </a:ext>
              </a:extLst>
            </p:cNvPr>
            <p:cNvSpPr/>
            <p:nvPr/>
          </p:nvSpPr>
          <p:spPr>
            <a:xfrm>
              <a:off x="10003618" y="3795509"/>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51D84F07-FB88-A10F-10AF-78AD7974671B}"/>
                </a:ext>
              </a:extLst>
            </p:cNvPr>
            <p:cNvSpPr/>
            <p:nvPr/>
          </p:nvSpPr>
          <p:spPr>
            <a:xfrm>
              <a:off x="9893339" y="3337769"/>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A042407A-4D44-1DC6-65E2-08D1F4051096}"/>
                </a:ext>
              </a:extLst>
            </p:cNvPr>
            <p:cNvSpPr/>
            <p:nvPr/>
          </p:nvSpPr>
          <p:spPr>
            <a:xfrm>
              <a:off x="10268461" y="3495290"/>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BCF6EC02-01AD-B064-BF15-03F1B979BAA4}"/>
                </a:ext>
              </a:extLst>
            </p:cNvPr>
            <p:cNvSpPr/>
            <p:nvPr/>
          </p:nvSpPr>
          <p:spPr>
            <a:xfrm>
              <a:off x="9470332" y="384137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6" name="Oval 4095">
              <a:extLst>
                <a:ext uri="{FF2B5EF4-FFF2-40B4-BE49-F238E27FC236}">
                  <a16:creationId xmlns:a16="http://schemas.microsoft.com/office/drawing/2014/main" id="{F307F217-6A37-E7BE-B438-F2B173A4C0C8}"/>
                </a:ext>
              </a:extLst>
            </p:cNvPr>
            <p:cNvSpPr/>
            <p:nvPr/>
          </p:nvSpPr>
          <p:spPr>
            <a:xfrm>
              <a:off x="10755130" y="3910150"/>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7" name="Oval 4096">
              <a:extLst>
                <a:ext uri="{FF2B5EF4-FFF2-40B4-BE49-F238E27FC236}">
                  <a16:creationId xmlns:a16="http://schemas.microsoft.com/office/drawing/2014/main" id="{A262F23C-BC51-88BA-CD3E-44DE7F81C14B}"/>
                </a:ext>
              </a:extLst>
            </p:cNvPr>
            <p:cNvSpPr/>
            <p:nvPr/>
          </p:nvSpPr>
          <p:spPr>
            <a:xfrm>
              <a:off x="11042648" y="3124803"/>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9" name="Oval 4098">
              <a:extLst>
                <a:ext uri="{FF2B5EF4-FFF2-40B4-BE49-F238E27FC236}">
                  <a16:creationId xmlns:a16="http://schemas.microsoft.com/office/drawing/2014/main" id="{8D515C82-78EC-AA1E-E2B3-CD3239FF7832}"/>
                </a:ext>
              </a:extLst>
            </p:cNvPr>
            <p:cNvSpPr/>
            <p:nvPr/>
          </p:nvSpPr>
          <p:spPr>
            <a:xfrm>
              <a:off x="10897015" y="3512653"/>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0" name="Oval 4099">
              <a:extLst>
                <a:ext uri="{FF2B5EF4-FFF2-40B4-BE49-F238E27FC236}">
                  <a16:creationId xmlns:a16="http://schemas.microsoft.com/office/drawing/2014/main" id="{A9BDF0A2-609D-4E56-6212-C32F2E678C65}"/>
                </a:ext>
              </a:extLst>
            </p:cNvPr>
            <p:cNvSpPr/>
            <p:nvPr/>
          </p:nvSpPr>
          <p:spPr>
            <a:xfrm>
              <a:off x="10443061" y="3113796"/>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1" name="Oval 4100">
              <a:extLst>
                <a:ext uri="{FF2B5EF4-FFF2-40B4-BE49-F238E27FC236}">
                  <a16:creationId xmlns:a16="http://schemas.microsoft.com/office/drawing/2014/main" id="{7E5FB7F0-9A1C-C34A-C98C-036963479D4B}"/>
                </a:ext>
              </a:extLst>
            </p:cNvPr>
            <p:cNvSpPr/>
            <p:nvPr/>
          </p:nvSpPr>
          <p:spPr>
            <a:xfrm>
              <a:off x="10301031" y="3887798"/>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2" name="Oval 4101">
              <a:extLst>
                <a:ext uri="{FF2B5EF4-FFF2-40B4-BE49-F238E27FC236}">
                  <a16:creationId xmlns:a16="http://schemas.microsoft.com/office/drawing/2014/main" id="{0DA70CD8-65F0-DD63-1619-A72267F9630F}"/>
                </a:ext>
              </a:extLst>
            </p:cNvPr>
            <p:cNvSpPr/>
            <p:nvPr/>
          </p:nvSpPr>
          <p:spPr>
            <a:xfrm>
              <a:off x="10083940" y="3170430"/>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3" name="Oval 4102">
              <a:extLst>
                <a:ext uri="{FF2B5EF4-FFF2-40B4-BE49-F238E27FC236}">
                  <a16:creationId xmlns:a16="http://schemas.microsoft.com/office/drawing/2014/main" id="{1D219AB6-C80D-CB15-2BAE-E16732F462C8}"/>
                </a:ext>
              </a:extLst>
            </p:cNvPr>
            <p:cNvSpPr/>
            <p:nvPr/>
          </p:nvSpPr>
          <p:spPr>
            <a:xfrm>
              <a:off x="10580019" y="3715406"/>
              <a:ext cx="172392" cy="17239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04" name="Group 4103">
            <a:extLst>
              <a:ext uri="{FF2B5EF4-FFF2-40B4-BE49-F238E27FC236}">
                <a16:creationId xmlns:a16="http://schemas.microsoft.com/office/drawing/2014/main" id="{35828AD0-D2D0-BEB8-5892-84E7DEEBA3DB}"/>
              </a:ext>
            </a:extLst>
          </p:cNvPr>
          <p:cNvGrpSpPr/>
          <p:nvPr/>
        </p:nvGrpSpPr>
        <p:grpSpPr>
          <a:xfrm>
            <a:off x="9471701" y="4392141"/>
            <a:ext cx="1793071" cy="968746"/>
            <a:chOff x="9471701" y="4392141"/>
            <a:chExt cx="1793071" cy="968746"/>
          </a:xfrm>
        </p:grpSpPr>
        <p:sp>
          <p:nvSpPr>
            <p:cNvPr id="4105" name="Oval 4104">
              <a:extLst>
                <a:ext uri="{FF2B5EF4-FFF2-40B4-BE49-F238E27FC236}">
                  <a16:creationId xmlns:a16="http://schemas.microsoft.com/office/drawing/2014/main" id="{5A8B93BC-C589-A84F-FBAA-F82EDCDC512D}"/>
                </a:ext>
              </a:extLst>
            </p:cNvPr>
            <p:cNvSpPr/>
            <p:nvPr/>
          </p:nvSpPr>
          <p:spPr>
            <a:xfrm>
              <a:off x="9471701" y="4478257"/>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6" name="Oval 4105">
              <a:extLst>
                <a:ext uri="{FF2B5EF4-FFF2-40B4-BE49-F238E27FC236}">
                  <a16:creationId xmlns:a16="http://schemas.microsoft.com/office/drawing/2014/main" id="{CE540414-63A1-A3B2-8379-F9F410185087}"/>
                </a:ext>
              </a:extLst>
            </p:cNvPr>
            <p:cNvSpPr/>
            <p:nvPr/>
          </p:nvSpPr>
          <p:spPr>
            <a:xfrm>
              <a:off x="9638060" y="4840317"/>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Oval 4106">
              <a:extLst>
                <a:ext uri="{FF2B5EF4-FFF2-40B4-BE49-F238E27FC236}">
                  <a16:creationId xmlns:a16="http://schemas.microsoft.com/office/drawing/2014/main" id="{870AF924-46BD-60E2-8FA8-12D842BF486A}"/>
                </a:ext>
              </a:extLst>
            </p:cNvPr>
            <p:cNvSpPr/>
            <p:nvPr/>
          </p:nvSpPr>
          <p:spPr>
            <a:xfrm>
              <a:off x="10632470" y="4640632"/>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8" name="Oval 4107">
              <a:extLst>
                <a:ext uri="{FF2B5EF4-FFF2-40B4-BE49-F238E27FC236}">
                  <a16:creationId xmlns:a16="http://schemas.microsoft.com/office/drawing/2014/main" id="{58FA16C9-3660-9203-4D9D-2F670343370B}"/>
                </a:ext>
              </a:extLst>
            </p:cNvPr>
            <p:cNvSpPr/>
            <p:nvPr/>
          </p:nvSpPr>
          <p:spPr>
            <a:xfrm>
              <a:off x="10053350" y="5073854"/>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9" name="Oval 4108">
              <a:extLst>
                <a:ext uri="{FF2B5EF4-FFF2-40B4-BE49-F238E27FC236}">
                  <a16:creationId xmlns:a16="http://schemas.microsoft.com/office/drawing/2014/main" id="{3375EA1D-EE8A-FC31-FC89-F72093FB3529}"/>
                </a:ext>
              </a:extLst>
            </p:cNvPr>
            <p:cNvSpPr/>
            <p:nvPr/>
          </p:nvSpPr>
          <p:spPr>
            <a:xfrm>
              <a:off x="9943071" y="4616114"/>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0" name="Oval 4109">
              <a:extLst>
                <a:ext uri="{FF2B5EF4-FFF2-40B4-BE49-F238E27FC236}">
                  <a16:creationId xmlns:a16="http://schemas.microsoft.com/office/drawing/2014/main" id="{FBC2C5B5-8C53-387E-82CC-F757A507E178}"/>
                </a:ext>
              </a:extLst>
            </p:cNvPr>
            <p:cNvSpPr/>
            <p:nvPr/>
          </p:nvSpPr>
          <p:spPr>
            <a:xfrm>
              <a:off x="10318193" y="4773635"/>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1" name="Oval 4110">
              <a:extLst>
                <a:ext uri="{FF2B5EF4-FFF2-40B4-BE49-F238E27FC236}">
                  <a16:creationId xmlns:a16="http://schemas.microsoft.com/office/drawing/2014/main" id="{DDDEA438-6723-C607-FB7C-DD6800DFB072}"/>
                </a:ext>
              </a:extLst>
            </p:cNvPr>
            <p:cNvSpPr/>
            <p:nvPr/>
          </p:nvSpPr>
          <p:spPr>
            <a:xfrm>
              <a:off x="9520064" y="511971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2" name="Oval 4111">
              <a:extLst>
                <a:ext uri="{FF2B5EF4-FFF2-40B4-BE49-F238E27FC236}">
                  <a16:creationId xmlns:a16="http://schemas.microsoft.com/office/drawing/2014/main" id="{DB85DA3F-591F-0FD4-01B0-B93F8F466106}"/>
                </a:ext>
              </a:extLst>
            </p:cNvPr>
            <p:cNvSpPr/>
            <p:nvPr/>
          </p:nvSpPr>
          <p:spPr>
            <a:xfrm>
              <a:off x="10804862" y="5188495"/>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Oval 4112">
              <a:extLst>
                <a:ext uri="{FF2B5EF4-FFF2-40B4-BE49-F238E27FC236}">
                  <a16:creationId xmlns:a16="http://schemas.microsoft.com/office/drawing/2014/main" id="{A2E0394D-8128-432A-CD34-666A06D0D05D}"/>
                </a:ext>
              </a:extLst>
            </p:cNvPr>
            <p:cNvSpPr/>
            <p:nvPr/>
          </p:nvSpPr>
          <p:spPr>
            <a:xfrm>
              <a:off x="11092380" y="4403148"/>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4" name="Oval 4113">
              <a:extLst>
                <a:ext uri="{FF2B5EF4-FFF2-40B4-BE49-F238E27FC236}">
                  <a16:creationId xmlns:a16="http://schemas.microsoft.com/office/drawing/2014/main" id="{23CEC08A-2E32-D4EF-EB7D-E62C39E03ADE}"/>
                </a:ext>
              </a:extLst>
            </p:cNvPr>
            <p:cNvSpPr/>
            <p:nvPr/>
          </p:nvSpPr>
          <p:spPr>
            <a:xfrm>
              <a:off x="10946747" y="4790998"/>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5" name="Oval 4114">
              <a:extLst>
                <a:ext uri="{FF2B5EF4-FFF2-40B4-BE49-F238E27FC236}">
                  <a16:creationId xmlns:a16="http://schemas.microsoft.com/office/drawing/2014/main" id="{630582A4-F37A-0BFD-74D6-D7F6BFBD5552}"/>
                </a:ext>
              </a:extLst>
            </p:cNvPr>
            <p:cNvSpPr/>
            <p:nvPr/>
          </p:nvSpPr>
          <p:spPr>
            <a:xfrm>
              <a:off x="10492793" y="4392141"/>
              <a:ext cx="172392" cy="172392"/>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6" name="Oval 4115">
              <a:extLst>
                <a:ext uri="{FF2B5EF4-FFF2-40B4-BE49-F238E27FC236}">
                  <a16:creationId xmlns:a16="http://schemas.microsoft.com/office/drawing/2014/main" id="{AE808AE2-464C-9893-384D-E3CA9544B7DF}"/>
                </a:ext>
              </a:extLst>
            </p:cNvPr>
            <p:cNvSpPr/>
            <p:nvPr/>
          </p:nvSpPr>
          <p:spPr>
            <a:xfrm>
              <a:off x="10350763" y="5166143"/>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7" name="Oval 4116">
              <a:extLst>
                <a:ext uri="{FF2B5EF4-FFF2-40B4-BE49-F238E27FC236}">
                  <a16:creationId xmlns:a16="http://schemas.microsoft.com/office/drawing/2014/main" id="{66BCC0E6-4523-44D1-27FC-7DCF15A91DDA}"/>
                </a:ext>
              </a:extLst>
            </p:cNvPr>
            <p:cNvSpPr/>
            <p:nvPr/>
          </p:nvSpPr>
          <p:spPr>
            <a:xfrm>
              <a:off x="10133672" y="4448775"/>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8" name="Oval 4117">
              <a:extLst>
                <a:ext uri="{FF2B5EF4-FFF2-40B4-BE49-F238E27FC236}">
                  <a16:creationId xmlns:a16="http://schemas.microsoft.com/office/drawing/2014/main" id="{E19BC869-780F-B450-E634-5F5A890B5B19}"/>
                </a:ext>
              </a:extLst>
            </p:cNvPr>
            <p:cNvSpPr/>
            <p:nvPr/>
          </p:nvSpPr>
          <p:spPr>
            <a:xfrm>
              <a:off x="10629751" y="4993751"/>
              <a:ext cx="172392" cy="172392"/>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19" name="Straight Connector 4118">
            <a:extLst>
              <a:ext uri="{FF2B5EF4-FFF2-40B4-BE49-F238E27FC236}">
                <a16:creationId xmlns:a16="http://schemas.microsoft.com/office/drawing/2014/main" id="{26BA062D-00E9-9825-64E8-574DC981FC39}"/>
              </a:ext>
            </a:extLst>
          </p:cNvPr>
          <p:cNvCxnSpPr>
            <a:cxnSpLocks/>
          </p:cNvCxnSpPr>
          <p:nvPr/>
        </p:nvCxnSpPr>
        <p:spPr>
          <a:xfrm>
            <a:off x="6652260" y="2524201"/>
            <a:ext cx="4466879"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sp>
        <p:nvSpPr>
          <p:cNvPr id="4120" name="Rectangle 4119">
            <a:extLst>
              <a:ext uri="{FF2B5EF4-FFF2-40B4-BE49-F238E27FC236}">
                <a16:creationId xmlns:a16="http://schemas.microsoft.com/office/drawing/2014/main" id="{5170439F-15A2-F460-F888-481C51318BE5}"/>
              </a:ext>
            </a:extLst>
          </p:cNvPr>
          <p:cNvSpPr/>
          <p:nvPr/>
        </p:nvSpPr>
        <p:spPr>
          <a:xfrm>
            <a:off x="6263150" y="1317518"/>
            <a:ext cx="5257800" cy="503411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1" name="Title 1">
            <a:extLst>
              <a:ext uri="{FF2B5EF4-FFF2-40B4-BE49-F238E27FC236}">
                <a16:creationId xmlns:a16="http://schemas.microsoft.com/office/drawing/2014/main" id="{819F5E3B-D1E0-F015-FC4A-64147C16039E}"/>
              </a:ext>
            </a:extLst>
          </p:cNvPr>
          <p:cNvSpPr txBox="1">
            <a:spLocks/>
          </p:cNvSpPr>
          <p:nvPr/>
        </p:nvSpPr>
        <p:spPr>
          <a:xfrm>
            <a:off x="6439089" y="1324489"/>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Evolution</a:t>
            </a:r>
          </a:p>
        </p:txBody>
      </p:sp>
      <p:sp>
        <p:nvSpPr>
          <p:cNvPr id="4122" name="TextBox 4121">
            <a:extLst>
              <a:ext uri="{FF2B5EF4-FFF2-40B4-BE49-F238E27FC236}">
                <a16:creationId xmlns:a16="http://schemas.microsoft.com/office/drawing/2014/main" id="{48E79936-4FD5-D5EE-64C2-6758F46B537B}"/>
              </a:ext>
            </a:extLst>
          </p:cNvPr>
          <p:cNvSpPr txBox="1"/>
          <p:nvPr/>
        </p:nvSpPr>
        <p:spPr>
          <a:xfrm>
            <a:off x="6272412" y="1971569"/>
            <a:ext cx="5238137" cy="369332"/>
          </a:xfrm>
          <a:prstGeom prst="rect">
            <a:avLst/>
          </a:prstGeom>
          <a:noFill/>
        </p:spPr>
        <p:txBody>
          <a:bodyPr wrap="square" rtlCol="0">
            <a:spAutoFit/>
          </a:bodyPr>
          <a:lstStyle/>
          <a:p>
            <a:pPr algn="ctr"/>
            <a:r>
              <a:rPr lang="en-US" dirty="0"/>
              <a:t>Population level across </a:t>
            </a:r>
            <a:r>
              <a:rPr lang="en-US" b="1" dirty="0"/>
              <a:t>many generations</a:t>
            </a:r>
          </a:p>
        </p:txBody>
      </p:sp>
      <p:sp>
        <p:nvSpPr>
          <p:cNvPr id="4123" name="Rectangle 4122">
            <a:extLst>
              <a:ext uri="{FF2B5EF4-FFF2-40B4-BE49-F238E27FC236}">
                <a16:creationId xmlns:a16="http://schemas.microsoft.com/office/drawing/2014/main" id="{7E8539DE-2C98-4769-3A19-B90C2E03993C}"/>
              </a:ext>
            </a:extLst>
          </p:cNvPr>
          <p:cNvSpPr/>
          <p:nvPr/>
        </p:nvSpPr>
        <p:spPr>
          <a:xfrm>
            <a:off x="6799322"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4" name="Rectangle 4123">
            <a:extLst>
              <a:ext uri="{FF2B5EF4-FFF2-40B4-BE49-F238E27FC236}">
                <a16:creationId xmlns:a16="http://schemas.microsoft.com/office/drawing/2014/main" id="{715779AD-97A8-4F7C-2D77-C959B0DD0267}"/>
              </a:ext>
            </a:extLst>
          </p:cNvPr>
          <p:cNvSpPr/>
          <p:nvPr/>
        </p:nvSpPr>
        <p:spPr>
          <a:xfrm>
            <a:off x="6799322" y="4293296"/>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5" name="Rectangle 4124">
            <a:extLst>
              <a:ext uri="{FF2B5EF4-FFF2-40B4-BE49-F238E27FC236}">
                <a16:creationId xmlns:a16="http://schemas.microsoft.com/office/drawing/2014/main" id="{22D240AB-C36E-F40B-B466-352CA90556C6}"/>
              </a:ext>
            </a:extLst>
          </p:cNvPr>
          <p:cNvSpPr/>
          <p:nvPr/>
        </p:nvSpPr>
        <p:spPr>
          <a:xfrm>
            <a:off x="9268703"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6" name="Rectangle 4125">
            <a:extLst>
              <a:ext uri="{FF2B5EF4-FFF2-40B4-BE49-F238E27FC236}">
                <a16:creationId xmlns:a16="http://schemas.microsoft.com/office/drawing/2014/main" id="{A9589836-2234-0C78-A82A-CCAD03A64995}"/>
              </a:ext>
            </a:extLst>
          </p:cNvPr>
          <p:cNvSpPr/>
          <p:nvPr/>
        </p:nvSpPr>
        <p:spPr>
          <a:xfrm>
            <a:off x="9268704" y="4300295"/>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7" name="TextBox 4126">
            <a:extLst>
              <a:ext uri="{FF2B5EF4-FFF2-40B4-BE49-F238E27FC236}">
                <a16:creationId xmlns:a16="http://schemas.microsoft.com/office/drawing/2014/main" id="{44C1096D-2784-47B0-933B-0F15821B8DD2}"/>
              </a:ext>
            </a:extLst>
          </p:cNvPr>
          <p:cNvSpPr txBox="1"/>
          <p:nvPr/>
        </p:nvSpPr>
        <p:spPr>
          <a:xfrm>
            <a:off x="6834523" y="2641836"/>
            <a:ext cx="1979113" cy="369332"/>
          </a:xfrm>
          <a:prstGeom prst="rect">
            <a:avLst/>
          </a:prstGeom>
          <a:noFill/>
        </p:spPr>
        <p:txBody>
          <a:bodyPr wrap="square" rtlCol="0">
            <a:spAutoFit/>
          </a:bodyPr>
          <a:lstStyle/>
          <a:p>
            <a:pPr algn="ctr"/>
            <a:r>
              <a:rPr lang="en-US" i="1" dirty="0"/>
              <a:t>Generation x</a:t>
            </a:r>
            <a:r>
              <a:rPr lang="en-US" i="1" baseline="-25000" dirty="0"/>
              <a:t>0</a:t>
            </a:r>
            <a:endParaRPr lang="en-US" b="1" i="1" dirty="0"/>
          </a:p>
        </p:txBody>
      </p:sp>
      <p:sp>
        <p:nvSpPr>
          <p:cNvPr id="4128" name="TextBox 4127">
            <a:extLst>
              <a:ext uri="{FF2B5EF4-FFF2-40B4-BE49-F238E27FC236}">
                <a16:creationId xmlns:a16="http://schemas.microsoft.com/office/drawing/2014/main" id="{1A901322-3FF4-439D-D634-A41CFC951B05}"/>
              </a:ext>
            </a:extLst>
          </p:cNvPr>
          <p:cNvSpPr txBox="1"/>
          <p:nvPr/>
        </p:nvSpPr>
        <p:spPr>
          <a:xfrm>
            <a:off x="9303904" y="2622715"/>
            <a:ext cx="1979113" cy="369332"/>
          </a:xfrm>
          <a:prstGeom prst="rect">
            <a:avLst/>
          </a:prstGeom>
          <a:noFill/>
        </p:spPr>
        <p:txBody>
          <a:bodyPr wrap="square" rtlCol="0">
            <a:spAutoFit/>
          </a:bodyPr>
          <a:lstStyle/>
          <a:p>
            <a:pPr algn="ctr"/>
            <a:r>
              <a:rPr lang="en-US" i="1" dirty="0"/>
              <a:t>Generation x</a:t>
            </a:r>
            <a:r>
              <a:rPr lang="en-US" i="1" baseline="-25000" dirty="0"/>
              <a:t>n</a:t>
            </a:r>
            <a:endParaRPr lang="en-US" b="1" i="1" dirty="0"/>
          </a:p>
        </p:txBody>
      </p:sp>
      <p:cxnSp>
        <p:nvCxnSpPr>
          <p:cNvPr id="4129" name="Straight Arrow Connector 4128">
            <a:extLst>
              <a:ext uri="{FF2B5EF4-FFF2-40B4-BE49-F238E27FC236}">
                <a16:creationId xmlns:a16="http://schemas.microsoft.com/office/drawing/2014/main" id="{4786B608-8D27-944C-87AD-023E5A960C6A}"/>
              </a:ext>
            </a:extLst>
          </p:cNvPr>
          <p:cNvCxnSpPr/>
          <p:nvPr/>
        </p:nvCxnSpPr>
        <p:spPr>
          <a:xfrm>
            <a:off x="8918838" y="3641374"/>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30" name="Straight Arrow Connector 4129">
            <a:extLst>
              <a:ext uri="{FF2B5EF4-FFF2-40B4-BE49-F238E27FC236}">
                <a16:creationId xmlns:a16="http://schemas.microsoft.com/office/drawing/2014/main" id="{DCF08523-47E9-D002-9098-16B41059C339}"/>
              </a:ext>
            </a:extLst>
          </p:cNvPr>
          <p:cNvCxnSpPr/>
          <p:nvPr/>
        </p:nvCxnSpPr>
        <p:spPr>
          <a:xfrm>
            <a:off x="8932294" y="4880396"/>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131" name="TextBox 4130">
            <a:extLst>
              <a:ext uri="{FF2B5EF4-FFF2-40B4-BE49-F238E27FC236}">
                <a16:creationId xmlns:a16="http://schemas.microsoft.com/office/drawing/2014/main" id="{CE85280C-0989-F0AB-01FF-EB4829D8B849}"/>
              </a:ext>
            </a:extLst>
          </p:cNvPr>
          <p:cNvSpPr txBox="1"/>
          <p:nvPr/>
        </p:nvSpPr>
        <p:spPr>
          <a:xfrm rot="16200000">
            <a:off x="6223282" y="3410333"/>
            <a:ext cx="732216" cy="369332"/>
          </a:xfrm>
          <a:prstGeom prst="rect">
            <a:avLst/>
          </a:prstGeom>
          <a:noFill/>
        </p:spPr>
        <p:txBody>
          <a:bodyPr wrap="square" rtlCol="0">
            <a:spAutoFit/>
          </a:bodyPr>
          <a:lstStyle/>
          <a:p>
            <a:pPr algn="ctr"/>
            <a:r>
              <a:rPr lang="en-US" i="1" dirty="0"/>
              <a:t>High</a:t>
            </a:r>
            <a:endParaRPr lang="en-US" b="1" i="1" dirty="0"/>
          </a:p>
        </p:txBody>
      </p:sp>
      <p:sp>
        <p:nvSpPr>
          <p:cNvPr id="4132" name="TextBox 4131">
            <a:extLst>
              <a:ext uri="{FF2B5EF4-FFF2-40B4-BE49-F238E27FC236}">
                <a16:creationId xmlns:a16="http://schemas.microsoft.com/office/drawing/2014/main" id="{F26D91F2-7BD7-E63D-8CFA-B4C6307B0A61}"/>
              </a:ext>
            </a:extLst>
          </p:cNvPr>
          <p:cNvSpPr txBox="1"/>
          <p:nvPr/>
        </p:nvSpPr>
        <p:spPr>
          <a:xfrm rot="16200000">
            <a:off x="6230485" y="4695730"/>
            <a:ext cx="732216" cy="369332"/>
          </a:xfrm>
          <a:prstGeom prst="rect">
            <a:avLst/>
          </a:prstGeom>
          <a:noFill/>
        </p:spPr>
        <p:txBody>
          <a:bodyPr wrap="square" rtlCol="0">
            <a:spAutoFit/>
          </a:bodyPr>
          <a:lstStyle/>
          <a:p>
            <a:pPr algn="ctr"/>
            <a:r>
              <a:rPr lang="en-US" i="1" dirty="0"/>
              <a:t>Low</a:t>
            </a:r>
            <a:endParaRPr lang="en-US" b="1" i="1" dirty="0"/>
          </a:p>
        </p:txBody>
      </p:sp>
      <p:cxnSp>
        <p:nvCxnSpPr>
          <p:cNvPr id="4133" name="Straight Connector 4132">
            <a:extLst>
              <a:ext uri="{FF2B5EF4-FFF2-40B4-BE49-F238E27FC236}">
                <a16:creationId xmlns:a16="http://schemas.microsoft.com/office/drawing/2014/main" id="{1B0383BA-58E8-001D-DC2A-0A0332A31E61}"/>
              </a:ext>
            </a:extLst>
          </p:cNvPr>
          <p:cNvCxnSpPr>
            <a:cxnSpLocks/>
          </p:cNvCxnSpPr>
          <p:nvPr/>
        </p:nvCxnSpPr>
        <p:spPr>
          <a:xfrm>
            <a:off x="6641861" y="2340901"/>
            <a:ext cx="4466879"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grpSp>
        <p:nvGrpSpPr>
          <p:cNvPr id="4134" name="Group 4133">
            <a:extLst>
              <a:ext uri="{FF2B5EF4-FFF2-40B4-BE49-F238E27FC236}">
                <a16:creationId xmlns:a16="http://schemas.microsoft.com/office/drawing/2014/main" id="{ECFDEE68-D6A2-E81A-2F00-DB430DC38A53}"/>
              </a:ext>
            </a:extLst>
          </p:cNvPr>
          <p:cNvGrpSpPr/>
          <p:nvPr/>
        </p:nvGrpSpPr>
        <p:grpSpPr>
          <a:xfrm>
            <a:off x="6849314" y="3069948"/>
            <a:ext cx="1787437" cy="1100214"/>
            <a:chOff x="6849314" y="3069948"/>
            <a:chExt cx="1787437" cy="1100214"/>
          </a:xfrm>
        </p:grpSpPr>
        <p:pic>
          <p:nvPicPr>
            <p:cNvPr id="4135" name="Picture 4134" descr="A yellow animal with black background&#10;&#10;Description automatically generated with medium confidence">
              <a:extLst>
                <a:ext uri="{FF2B5EF4-FFF2-40B4-BE49-F238E27FC236}">
                  <a16:creationId xmlns:a16="http://schemas.microsoft.com/office/drawing/2014/main" id="{53FDB541-E8C0-2157-8BF6-59BD357F1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2489">
              <a:off x="7002533" y="3200909"/>
              <a:ext cx="392131" cy="402496"/>
            </a:xfrm>
            <a:prstGeom prst="rect">
              <a:avLst/>
            </a:prstGeom>
          </p:spPr>
        </p:pic>
        <p:pic>
          <p:nvPicPr>
            <p:cNvPr id="4136" name="Picture 4135" descr="A drawing of a hand&#10;&#10;Description automatically generated">
              <a:extLst>
                <a:ext uri="{FF2B5EF4-FFF2-40B4-BE49-F238E27FC236}">
                  <a16:creationId xmlns:a16="http://schemas.microsoft.com/office/drawing/2014/main" id="{7EE552FB-0654-C352-4876-4299B070452B}"/>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48444">
              <a:off x="8048382" y="3503052"/>
              <a:ext cx="392069" cy="667110"/>
            </a:xfrm>
            <a:prstGeom prst="rect">
              <a:avLst/>
            </a:prstGeom>
          </p:spPr>
        </p:pic>
        <p:pic>
          <p:nvPicPr>
            <p:cNvPr id="4137" name="Picture 4136" descr="A yellow animal with black background&#10;&#10;Description automatically generated with medium confidence">
              <a:extLst>
                <a:ext uri="{FF2B5EF4-FFF2-40B4-BE49-F238E27FC236}">
                  <a16:creationId xmlns:a16="http://schemas.microsoft.com/office/drawing/2014/main" id="{B28EC462-3C05-E160-9FEF-73AB3803E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7261010" y="3738640"/>
              <a:ext cx="392131" cy="389330"/>
            </a:xfrm>
            <a:prstGeom prst="rect">
              <a:avLst/>
            </a:prstGeom>
          </p:spPr>
        </p:pic>
        <p:pic>
          <p:nvPicPr>
            <p:cNvPr id="4138" name="Picture 4137" descr="A yellow animal with black background&#10;&#10;Description automatically generated with medium confidence">
              <a:extLst>
                <a:ext uri="{FF2B5EF4-FFF2-40B4-BE49-F238E27FC236}">
                  <a16:creationId xmlns:a16="http://schemas.microsoft.com/office/drawing/2014/main" id="{F3C02C44-82D3-6CF0-833B-F03BFFC46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8244620" y="3143674"/>
              <a:ext cx="392131" cy="386248"/>
            </a:xfrm>
            <a:prstGeom prst="rect">
              <a:avLst/>
            </a:prstGeom>
          </p:spPr>
        </p:pic>
        <p:pic>
          <p:nvPicPr>
            <p:cNvPr id="4139" name="Picture 4138" descr="A yellow animal with black background&#10;&#10;Description automatically generated with medium confidence">
              <a:extLst>
                <a:ext uri="{FF2B5EF4-FFF2-40B4-BE49-F238E27FC236}">
                  <a16:creationId xmlns:a16="http://schemas.microsoft.com/office/drawing/2014/main" id="{56A6FB9C-4CE1-07E0-AC3E-FB15B140C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14576">
              <a:off x="6849314" y="3669984"/>
              <a:ext cx="392131" cy="371379"/>
            </a:xfrm>
            <a:prstGeom prst="rect">
              <a:avLst/>
            </a:prstGeom>
          </p:spPr>
        </p:pic>
        <p:pic>
          <p:nvPicPr>
            <p:cNvPr id="4140" name="Picture 4139" descr="A drawing of a hand&#10;&#10;Description automatically generated">
              <a:extLst>
                <a:ext uri="{FF2B5EF4-FFF2-40B4-BE49-F238E27FC236}">
                  <a16:creationId xmlns:a16="http://schemas.microsoft.com/office/drawing/2014/main" id="{EBCDBFE5-170C-B641-652B-531345795453}"/>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393203">
              <a:off x="7797834" y="3069948"/>
              <a:ext cx="392069" cy="576697"/>
            </a:xfrm>
            <a:prstGeom prst="rect">
              <a:avLst/>
            </a:prstGeom>
          </p:spPr>
        </p:pic>
        <p:pic>
          <p:nvPicPr>
            <p:cNvPr id="4141" name="Picture 4140" descr="A drawing of a hand&#10;&#10;Description automatically generated">
              <a:extLst>
                <a:ext uri="{FF2B5EF4-FFF2-40B4-BE49-F238E27FC236}">
                  <a16:creationId xmlns:a16="http://schemas.microsoft.com/office/drawing/2014/main" id="{35580BBE-4954-5923-1311-A8E468813263}"/>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990215">
              <a:off x="7401572" y="3120398"/>
              <a:ext cx="392069" cy="576697"/>
            </a:xfrm>
            <a:prstGeom prst="rect">
              <a:avLst/>
            </a:prstGeom>
          </p:spPr>
        </p:pic>
      </p:grpSp>
      <p:grpSp>
        <p:nvGrpSpPr>
          <p:cNvPr id="4142" name="Group 4141">
            <a:extLst>
              <a:ext uri="{FF2B5EF4-FFF2-40B4-BE49-F238E27FC236}">
                <a16:creationId xmlns:a16="http://schemas.microsoft.com/office/drawing/2014/main" id="{3B1D55FD-4DEA-FF0F-234A-80D837F9DBA3}"/>
              </a:ext>
            </a:extLst>
          </p:cNvPr>
          <p:cNvGrpSpPr/>
          <p:nvPr/>
        </p:nvGrpSpPr>
        <p:grpSpPr>
          <a:xfrm>
            <a:off x="6882835" y="4324087"/>
            <a:ext cx="1787437" cy="1100214"/>
            <a:chOff x="6882835" y="4324087"/>
            <a:chExt cx="1787437" cy="1100214"/>
          </a:xfrm>
        </p:grpSpPr>
        <p:pic>
          <p:nvPicPr>
            <p:cNvPr id="4143" name="Picture 4142" descr="A yellow animal with black background&#10;&#10;Description automatically generated with medium confidence">
              <a:extLst>
                <a:ext uri="{FF2B5EF4-FFF2-40B4-BE49-F238E27FC236}">
                  <a16:creationId xmlns:a16="http://schemas.microsoft.com/office/drawing/2014/main" id="{2845D7C7-180A-EF58-9298-4973A13A1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2489">
              <a:off x="7036054" y="4455048"/>
              <a:ext cx="392131" cy="402496"/>
            </a:xfrm>
            <a:prstGeom prst="rect">
              <a:avLst/>
            </a:prstGeom>
          </p:spPr>
        </p:pic>
        <p:pic>
          <p:nvPicPr>
            <p:cNvPr id="4144" name="Picture 4143" descr="A drawing of a hand&#10;&#10;Description automatically generated">
              <a:extLst>
                <a:ext uri="{FF2B5EF4-FFF2-40B4-BE49-F238E27FC236}">
                  <a16:creationId xmlns:a16="http://schemas.microsoft.com/office/drawing/2014/main" id="{164A2B5A-D57E-9DB1-BAAD-7916145AC59F}"/>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48444">
              <a:off x="8081903" y="4757191"/>
              <a:ext cx="392069" cy="667110"/>
            </a:xfrm>
            <a:prstGeom prst="rect">
              <a:avLst/>
            </a:prstGeom>
          </p:spPr>
        </p:pic>
        <p:pic>
          <p:nvPicPr>
            <p:cNvPr id="4145" name="Picture 4144" descr="A yellow animal with black background&#10;&#10;Description automatically generated with medium confidence">
              <a:extLst>
                <a:ext uri="{FF2B5EF4-FFF2-40B4-BE49-F238E27FC236}">
                  <a16:creationId xmlns:a16="http://schemas.microsoft.com/office/drawing/2014/main" id="{406BD749-275A-0FAB-B489-FA1BFAC1B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7294531" y="4992779"/>
              <a:ext cx="392131" cy="389330"/>
            </a:xfrm>
            <a:prstGeom prst="rect">
              <a:avLst/>
            </a:prstGeom>
          </p:spPr>
        </p:pic>
        <p:pic>
          <p:nvPicPr>
            <p:cNvPr id="4146" name="Picture 4145" descr="A yellow animal with black background&#10;&#10;Description automatically generated with medium confidence">
              <a:extLst>
                <a:ext uri="{FF2B5EF4-FFF2-40B4-BE49-F238E27FC236}">
                  <a16:creationId xmlns:a16="http://schemas.microsoft.com/office/drawing/2014/main" id="{0C23ECBA-3BE0-640F-611B-D8E85D7B4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8278141" y="4397813"/>
              <a:ext cx="392131" cy="386248"/>
            </a:xfrm>
            <a:prstGeom prst="rect">
              <a:avLst/>
            </a:prstGeom>
          </p:spPr>
        </p:pic>
        <p:pic>
          <p:nvPicPr>
            <p:cNvPr id="4147" name="Picture 4146" descr="A yellow animal with black background&#10;&#10;Description automatically generated with medium confidence">
              <a:extLst>
                <a:ext uri="{FF2B5EF4-FFF2-40B4-BE49-F238E27FC236}">
                  <a16:creationId xmlns:a16="http://schemas.microsoft.com/office/drawing/2014/main" id="{81314BDB-D0BA-30B6-C9C2-230E1B299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14576">
              <a:off x="6882835" y="4924123"/>
              <a:ext cx="392131" cy="371379"/>
            </a:xfrm>
            <a:prstGeom prst="rect">
              <a:avLst/>
            </a:prstGeom>
          </p:spPr>
        </p:pic>
        <p:pic>
          <p:nvPicPr>
            <p:cNvPr id="4148" name="Picture 4147" descr="A drawing of a hand&#10;&#10;Description automatically generated">
              <a:extLst>
                <a:ext uri="{FF2B5EF4-FFF2-40B4-BE49-F238E27FC236}">
                  <a16:creationId xmlns:a16="http://schemas.microsoft.com/office/drawing/2014/main" id="{39A80D23-CBEC-EEE5-FADF-39D0F79F404F}"/>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393203">
              <a:off x="7831355" y="4324087"/>
              <a:ext cx="392069" cy="576697"/>
            </a:xfrm>
            <a:prstGeom prst="rect">
              <a:avLst/>
            </a:prstGeom>
          </p:spPr>
        </p:pic>
        <p:pic>
          <p:nvPicPr>
            <p:cNvPr id="4149" name="Picture 4148" descr="A drawing of a hand&#10;&#10;Description automatically generated">
              <a:extLst>
                <a:ext uri="{FF2B5EF4-FFF2-40B4-BE49-F238E27FC236}">
                  <a16:creationId xmlns:a16="http://schemas.microsoft.com/office/drawing/2014/main" id="{2A062505-63CC-A6BB-8DC9-B63331E2FC32}"/>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990215">
              <a:off x="7435093" y="4374537"/>
              <a:ext cx="392069" cy="576697"/>
            </a:xfrm>
            <a:prstGeom prst="rect">
              <a:avLst/>
            </a:prstGeom>
          </p:spPr>
        </p:pic>
      </p:grpSp>
      <p:grpSp>
        <p:nvGrpSpPr>
          <p:cNvPr id="4150" name="Group 4149">
            <a:extLst>
              <a:ext uri="{FF2B5EF4-FFF2-40B4-BE49-F238E27FC236}">
                <a16:creationId xmlns:a16="http://schemas.microsoft.com/office/drawing/2014/main" id="{5B7A61CE-962E-E8CC-F0EB-BE7183F892E0}"/>
              </a:ext>
            </a:extLst>
          </p:cNvPr>
          <p:cNvGrpSpPr/>
          <p:nvPr/>
        </p:nvGrpSpPr>
        <p:grpSpPr>
          <a:xfrm>
            <a:off x="9479289" y="3086200"/>
            <a:ext cx="1741223" cy="1067807"/>
            <a:chOff x="9479289" y="3086200"/>
            <a:chExt cx="1741223" cy="1067807"/>
          </a:xfrm>
        </p:grpSpPr>
        <p:pic>
          <p:nvPicPr>
            <p:cNvPr id="4151" name="Picture 4150" descr="A yellow animal with black background&#10;&#10;Description automatically generated with medium confidence">
              <a:extLst>
                <a:ext uri="{FF2B5EF4-FFF2-40B4-BE49-F238E27FC236}">
                  <a16:creationId xmlns:a16="http://schemas.microsoft.com/office/drawing/2014/main" id="{B4F0E81C-8082-A365-080C-502C24F42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17966">
              <a:off x="9493284" y="3249924"/>
              <a:ext cx="392131" cy="386248"/>
            </a:xfrm>
            <a:prstGeom prst="rect">
              <a:avLst/>
            </a:prstGeom>
          </p:spPr>
        </p:pic>
        <p:pic>
          <p:nvPicPr>
            <p:cNvPr id="4152" name="Picture 4151" descr="A yellow animal with black background&#10;&#10;Description automatically generated with medium confidence">
              <a:extLst>
                <a:ext uri="{FF2B5EF4-FFF2-40B4-BE49-F238E27FC236}">
                  <a16:creationId xmlns:a16="http://schemas.microsoft.com/office/drawing/2014/main" id="{7626E89F-58EC-8154-D325-C8D70A190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29344">
              <a:off x="10828381" y="3230027"/>
              <a:ext cx="392131" cy="386248"/>
            </a:xfrm>
            <a:prstGeom prst="rect">
              <a:avLst/>
            </a:prstGeom>
          </p:spPr>
        </p:pic>
        <p:pic>
          <p:nvPicPr>
            <p:cNvPr id="4153" name="Picture 4152" descr="A yellow animal with black background&#10;&#10;Description automatically generated with medium confidence">
              <a:extLst>
                <a:ext uri="{FF2B5EF4-FFF2-40B4-BE49-F238E27FC236}">
                  <a16:creationId xmlns:a16="http://schemas.microsoft.com/office/drawing/2014/main" id="{2403D7FA-7D62-307E-4540-5602E88F8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9479289" y="3733700"/>
              <a:ext cx="392131" cy="386248"/>
            </a:xfrm>
            <a:prstGeom prst="rect">
              <a:avLst/>
            </a:prstGeom>
          </p:spPr>
        </p:pic>
        <p:pic>
          <p:nvPicPr>
            <p:cNvPr id="4154" name="Picture 4153" descr="A yellow animal with black background&#10;&#10;Description automatically generated with medium confidence">
              <a:extLst>
                <a:ext uri="{FF2B5EF4-FFF2-40B4-BE49-F238E27FC236}">
                  <a16:creationId xmlns:a16="http://schemas.microsoft.com/office/drawing/2014/main" id="{A43571E5-F138-F6C6-E0D8-E861CBE30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9887731" y="3086200"/>
              <a:ext cx="392131" cy="386248"/>
            </a:xfrm>
            <a:prstGeom prst="rect">
              <a:avLst/>
            </a:prstGeom>
          </p:spPr>
        </p:pic>
        <p:pic>
          <p:nvPicPr>
            <p:cNvPr id="4155" name="Picture 4154" descr="A yellow animal with black background&#10;&#10;Description automatically generated with medium confidence">
              <a:extLst>
                <a:ext uri="{FF2B5EF4-FFF2-40B4-BE49-F238E27FC236}">
                  <a16:creationId xmlns:a16="http://schemas.microsoft.com/office/drawing/2014/main" id="{77B34167-F92D-9512-2C29-B100EDF0C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802446">
              <a:off x="10775015" y="3764818"/>
              <a:ext cx="392131" cy="386248"/>
            </a:xfrm>
            <a:prstGeom prst="rect">
              <a:avLst/>
            </a:prstGeom>
          </p:spPr>
        </p:pic>
        <p:pic>
          <p:nvPicPr>
            <p:cNvPr id="4156" name="Picture 4155" descr="A yellow animal with black background&#10;&#10;Description automatically generated with medium confidence">
              <a:extLst>
                <a:ext uri="{FF2B5EF4-FFF2-40B4-BE49-F238E27FC236}">
                  <a16:creationId xmlns:a16="http://schemas.microsoft.com/office/drawing/2014/main" id="{52E80A44-BA2E-E1BB-CDA6-9A212BD88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874" y="3733701"/>
              <a:ext cx="392131" cy="386248"/>
            </a:xfrm>
            <a:prstGeom prst="rect">
              <a:avLst/>
            </a:prstGeom>
          </p:spPr>
        </p:pic>
        <p:pic>
          <p:nvPicPr>
            <p:cNvPr id="4157" name="Picture 4156" descr="A yellow animal with black background&#10;&#10;Description automatically generated with medium confidence">
              <a:extLst>
                <a:ext uri="{FF2B5EF4-FFF2-40B4-BE49-F238E27FC236}">
                  <a16:creationId xmlns:a16="http://schemas.microsoft.com/office/drawing/2014/main" id="{C06AADE7-DAA8-D4BA-BA77-042EDA470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337313">
              <a:off x="10327766" y="3293824"/>
              <a:ext cx="392131" cy="386248"/>
            </a:xfrm>
            <a:prstGeom prst="rect">
              <a:avLst/>
            </a:prstGeom>
          </p:spPr>
        </p:pic>
      </p:grpSp>
      <p:grpSp>
        <p:nvGrpSpPr>
          <p:cNvPr id="4158" name="Group 4157">
            <a:extLst>
              <a:ext uri="{FF2B5EF4-FFF2-40B4-BE49-F238E27FC236}">
                <a16:creationId xmlns:a16="http://schemas.microsoft.com/office/drawing/2014/main" id="{C6DC55E4-D631-ACBF-8A97-2BD5EDB3042E}"/>
              </a:ext>
            </a:extLst>
          </p:cNvPr>
          <p:cNvGrpSpPr/>
          <p:nvPr/>
        </p:nvGrpSpPr>
        <p:grpSpPr>
          <a:xfrm>
            <a:off x="9406907" y="4329234"/>
            <a:ext cx="1860934" cy="1140380"/>
            <a:chOff x="9406907" y="4329234"/>
            <a:chExt cx="1860934" cy="1140380"/>
          </a:xfrm>
        </p:grpSpPr>
        <p:pic>
          <p:nvPicPr>
            <p:cNvPr id="4159" name="Picture 4158" descr="A drawing of a hand&#10;&#10;Description automatically generated">
              <a:extLst>
                <a:ext uri="{FF2B5EF4-FFF2-40B4-BE49-F238E27FC236}">
                  <a16:creationId xmlns:a16="http://schemas.microsoft.com/office/drawing/2014/main" id="{7B454604-1991-9E0E-3F6F-D544D49C924A}"/>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94433">
              <a:off x="9406907" y="4365433"/>
              <a:ext cx="392069" cy="639130"/>
            </a:xfrm>
            <a:prstGeom prst="rect">
              <a:avLst/>
            </a:prstGeom>
          </p:spPr>
        </p:pic>
        <p:pic>
          <p:nvPicPr>
            <p:cNvPr id="128" name="Picture 127" descr="A drawing of a hand&#10;&#10;Description automatically generated">
              <a:extLst>
                <a:ext uri="{FF2B5EF4-FFF2-40B4-BE49-F238E27FC236}">
                  <a16:creationId xmlns:a16="http://schemas.microsoft.com/office/drawing/2014/main" id="{2B697C6A-6973-4D26-5E01-5DAC4B1AA482}"/>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48444">
              <a:off x="10104763" y="4329234"/>
              <a:ext cx="392069" cy="601740"/>
            </a:xfrm>
            <a:prstGeom prst="rect">
              <a:avLst/>
            </a:prstGeom>
          </p:spPr>
        </p:pic>
        <p:pic>
          <p:nvPicPr>
            <p:cNvPr id="129" name="Picture 128" descr="A drawing of a hand&#10;&#10;Description automatically generated">
              <a:extLst>
                <a:ext uri="{FF2B5EF4-FFF2-40B4-BE49-F238E27FC236}">
                  <a16:creationId xmlns:a16="http://schemas.microsoft.com/office/drawing/2014/main" id="{AA176771-2854-405D-A4CA-2D71DE0D0499}"/>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462416">
              <a:off x="10752472" y="4799814"/>
              <a:ext cx="392069" cy="615418"/>
            </a:xfrm>
            <a:prstGeom prst="rect">
              <a:avLst/>
            </a:prstGeom>
          </p:spPr>
        </p:pic>
        <p:pic>
          <p:nvPicPr>
            <p:cNvPr id="130" name="Picture 129" descr="A drawing of a hand&#10;&#10;Description automatically generated">
              <a:extLst>
                <a:ext uri="{FF2B5EF4-FFF2-40B4-BE49-F238E27FC236}">
                  <a16:creationId xmlns:a16="http://schemas.microsoft.com/office/drawing/2014/main" id="{88CE4A47-B0D7-915D-2419-71D2F09F1346}"/>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462416">
              <a:off x="10090336" y="4854196"/>
              <a:ext cx="392069" cy="615418"/>
            </a:xfrm>
            <a:prstGeom prst="rect">
              <a:avLst/>
            </a:prstGeom>
          </p:spPr>
        </p:pic>
        <p:pic>
          <p:nvPicPr>
            <p:cNvPr id="131" name="Picture 130" descr="A drawing of a hand&#10;&#10;Description automatically generated">
              <a:extLst>
                <a:ext uri="{FF2B5EF4-FFF2-40B4-BE49-F238E27FC236}">
                  <a16:creationId xmlns:a16="http://schemas.microsoft.com/office/drawing/2014/main" id="{80513C60-676C-6E12-E3CD-1828DC97FE2A}"/>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2689002">
              <a:off x="9664553" y="4821699"/>
              <a:ext cx="392069" cy="601740"/>
            </a:xfrm>
            <a:prstGeom prst="rect">
              <a:avLst/>
            </a:prstGeom>
          </p:spPr>
        </p:pic>
        <p:pic>
          <p:nvPicPr>
            <p:cNvPr id="132" name="Picture 131" descr="A drawing of a hand&#10;&#10;Description automatically generated">
              <a:extLst>
                <a:ext uri="{FF2B5EF4-FFF2-40B4-BE49-F238E27FC236}">
                  <a16:creationId xmlns:a16="http://schemas.microsoft.com/office/drawing/2014/main" id="{445B6F82-4C02-5F2F-7D3C-52493ACD6936}"/>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6174703">
              <a:off x="10770936" y="4264307"/>
              <a:ext cx="392069" cy="601740"/>
            </a:xfrm>
            <a:prstGeom prst="rect">
              <a:avLst/>
            </a:prstGeom>
          </p:spPr>
        </p:pic>
        <p:pic>
          <p:nvPicPr>
            <p:cNvPr id="133" name="Picture 132" descr="A drawing of a hand&#10;&#10;Description automatically generated">
              <a:extLst>
                <a:ext uri="{FF2B5EF4-FFF2-40B4-BE49-F238E27FC236}">
                  <a16:creationId xmlns:a16="http://schemas.microsoft.com/office/drawing/2014/main" id="{FAFD071B-5F2B-6F35-52DC-D53C7FF2F5A6}"/>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922979">
              <a:off x="10350483" y="4628287"/>
              <a:ext cx="392069" cy="601740"/>
            </a:xfrm>
            <a:prstGeom prst="rect">
              <a:avLst/>
            </a:prstGeom>
          </p:spPr>
        </p:pic>
      </p:grpSp>
      <p:sp>
        <p:nvSpPr>
          <p:cNvPr id="134" name="Freeform: Shape 133">
            <a:extLst>
              <a:ext uri="{FF2B5EF4-FFF2-40B4-BE49-F238E27FC236}">
                <a16:creationId xmlns:a16="http://schemas.microsoft.com/office/drawing/2014/main" id="{9BBBFCCF-A593-600F-8AD8-305EEC98E9A2}"/>
              </a:ext>
            </a:extLst>
          </p:cNvPr>
          <p:cNvSpPr/>
          <p:nvPr/>
        </p:nvSpPr>
        <p:spPr>
          <a:xfrm>
            <a:off x="6261220" y="1316078"/>
            <a:ext cx="5257800" cy="5034116"/>
          </a:xfrm>
          <a:custGeom>
            <a:avLst/>
            <a:gdLst>
              <a:gd name="connsiteX0" fmla="*/ 4652589 w 5257800"/>
              <a:gd name="connsiteY0" fmla="*/ 1382365 h 5034116"/>
              <a:gd name="connsiteX1" fmla="*/ 4477411 w 5257800"/>
              <a:gd name="connsiteY1" fmla="*/ 1557543 h 5034116"/>
              <a:gd name="connsiteX2" fmla="*/ 4652589 w 5257800"/>
              <a:gd name="connsiteY2" fmla="*/ 1732721 h 5034116"/>
              <a:gd name="connsiteX3" fmla="*/ 4827767 w 5257800"/>
              <a:gd name="connsiteY3" fmla="*/ 1557543 h 5034116"/>
              <a:gd name="connsiteX4" fmla="*/ 4652589 w 5257800"/>
              <a:gd name="connsiteY4" fmla="*/ 1382365 h 5034116"/>
              <a:gd name="connsiteX5" fmla="*/ 0 w 5257800"/>
              <a:gd name="connsiteY5" fmla="*/ 0 h 5034116"/>
              <a:gd name="connsiteX6" fmla="*/ 5257800 w 5257800"/>
              <a:gd name="connsiteY6" fmla="*/ 0 h 5034116"/>
              <a:gd name="connsiteX7" fmla="*/ 5257800 w 5257800"/>
              <a:gd name="connsiteY7" fmla="*/ 5034116 h 5034116"/>
              <a:gd name="connsiteX8" fmla="*/ 0 w 5257800"/>
              <a:gd name="connsiteY8" fmla="*/ 5034116 h 503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7800" h="5034116">
                <a:moveTo>
                  <a:pt x="4652589" y="1382365"/>
                </a:moveTo>
                <a:cubicBezTo>
                  <a:pt x="4555841" y="1382365"/>
                  <a:pt x="4477411" y="1460795"/>
                  <a:pt x="4477411" y="1557543"/>
                </a:cubicBezTo>
                <a:cubicBezTo>
                  <a:pt x="4477411" y="1654291"/>
                  <a:pt x="4555841" y="1732721"/>
                  <a:pt x="4652589" y="1732721"/>
                </a:cubicBezTo>
                <a:cubicBezTo>
                  <a:pt x="4749337" y="1732721"/>
                  <a:pt x="4827767" y="1654291"/>
                  <a:pt x="4827767" y="1557543"/>
                </a:cubicBezTo>
                <a:cubicBezTo>
                  <a:pt x="4827767" y="1460795"/>
                  <a:pt x="4749337" y="1382365"/>
                  <a:pt x="4652589" y="1382365"/>
                </a:cubicBezTo>
                <a:close/>
                <a:moveTo>
                  <a:pt x="0" y="0"/>
                </a:moveTo>
                <a:lnTo>
                  <a:pt x="5257800" y="0"/>
                </a:lnTo>
                <a:lnTo>
                  <a:pt x="5257800" y="5034116"/>
                </a:lnTo>
                <a:lnTo>
                  <a:pt x="0" y="5034116"/>
                </a:lnTo>
                <a:close/>
              </a:path>
            </a:pathLst>
          </a:custGeom>
          <a:solidFill>
            <a:srgbClr val="FFFFFF">
              <a:alpha val="5803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5" name="Straight Arrow Connector 134">
            <a:extLst>
              <a:ext uri="{FF2B5EF4-FFF2-40B4-BE49-F238E27FC236}">
                <a16:creationId xmlns:a16="http://schemas.microsoft.com/office/drawing/2014/main" id="{54EE0A34-A8CD-3E76-624E-1A79C01D6E34}"/>
              </a:ext>
            </a:extLst>
          </p:cNvPr>
          <p:cNvCxnSpPr/>
          <p:nvPr/>
        </p:nvCxnSpPr>
        <p:spPr>
          <a:xfrm flipH="1">
            <a:off x="11009150" y="2230712"/>
            <a:ext cx="765241" cy="60935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86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ntr" presetSubtype="0" fill="hold" grpId="0" nodeType="withEffect">
                                  <p:stCondLst>
                                    <p:cond delay="20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animBg="1"/>
      <p:bldP spid="26" grpId="1" animBg="1"/>
      <p:bldP spid="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633D-3647-63D1-21F6-9B2DE69BB0AF}"/>
              </a:ext>
            </a:extLst>
          </p:cNvPr>
          <p:cNvSpPr txBox="1">
            <a:spLocks/>
          </p:cNvSpPr>
          <p:nvPr/>
        </p:nvSpPr>
        <p:spPr>
          <a:xfrm>
            <a:off x="838200" y="3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Evidence of rapid evolution</a:t>
            </a:r>
          </a:p>
        </p:txBody>
      </p:sp>
      <p:pic>
        <p:nvPicPr>
          <p:cNvPr id="5122" name="Picture 2" descr="Felbrigg Hall - Wells Guide">
            <a:extLst>
              <a:ext uri="{FF2B5EF4-FFF2-40B4-BE49-F238E27FC236}">
                <a16:creationId xmlns:a16="http://schemas.microsoft.com/office/drawing/2014/main" id="{E04CDF27-F6A4-A757-D6D5-4EEB7B7F4D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63" r="4843"/>
          <a:stretch/>
        </p:blipFill>
        <p:spPr bwMode="auto">
          <a:xfrm>
            <a:off x="7694466" y="3128136"/>
            <a:ext cx="4374215" cy="341497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19B1F95-50F2-9A8F-1E26-6CB7D9AFAD74}"/>
              </a:ext>
            </a:extLst>
          </p:cNvPr>
          <p:cNvSpPr txBox="1">
            <a:spLocks/>
          </p:cNvSpPr>
          <p:nvPr/>
        </p:nvSpPr>
        <p:spPr>
          <a:xfrm>
            <a:off x="7694466" y="5996939"/>
            <a:ext cx="4798141" cy="642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Times New Roman" panose="02020603050405020304" pitchFamily="18" charset="0"/>
                <a:cs typeface="Times New Roman" panose="02020603050405020304" pitchFamily="18" charset="0"/>
              </a:rPr>
              <a:t>Felbrigg Hall Lake</a:t>
            </a:r>
            <a:br>
              <a:rPr lang="en-US" sz="1600" dirty="0">
                <a:solidFill>
                  <a:schemeClr val="bg1"/>
                </a:solidFill>
                <a:latin typeface="Times New Roman" panose="02020603050405020304" pitchFamily="18" charset="0"/>
                <a:cs typeface="Times New Roman" panose="02020603050405020304" pitchFamily="18" charset="0"/>
              </a:rPr>
            </a:br>
            <a:r>
              <a:rPr lang="en-US" sz="1200" dirty="0">
                <a:solidFill>
                  <a:schemeClr val="bg1"/>
                </a:solidFill>
                <a:latin typeface="Times New Roman" panose="02020603050405020304" pitchFamily="18" charset="0"/>
                <a:cs typeface="Times New Roman" panose="02020603050405020304" pitchFamily="18" charset="0"/>
              </a:rPr>
              <a:t>Photo: The National Trust</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5124" name="Picture 4" descr="undefined">
            <a:extLst>
              <a:ext uri="{FF2B5EF4-FFF2-40B4-BE49-F238E27FC236}">
                <a16:creationId xmlns:a16="http://schemas.microsoft.com/office/drawing/2014/main" id="{FF220790-2AAC-9825-2F0A-1735FB53E6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 t="-3133" r="27033" b="27251"/>
          <a:stretch/>
        </p:blipFill>
        <p:spPr bwMode="auto">
          <a:xfrm>
            <a:off x="2144416" y="3657433"/>
            <a:ext cx="3553795" cy="2885673"/>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3EA5FF31-AB2D-A781-F5BF-C938F4DCE31D}"/>
              </a:ext>
            </a:extLst>
          </p:cNvPr>
          <p:cNvSpPr txBox="1">
            <a:spLocks/>
          </p:cNvSpPr>
          <p:nvPr/>
        </p:nvSpPr>
        <p:spPr>
          <a:xfrm>
            <a:off x="2144416" y="5996939"/>
            <a:ext cx="2086654" cy="642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solidFill>
                  <a:schemeClr val="bg1"/>
                </a:solidFill>
                <a:latin typeface="Times New Roman" panose="02020603050405020304" pitchFamily="18" charset="0"/>
                <a:cs typeface="Times New Roman" panose="02020603050405020304" pitchFamily="18" charset="0"/>
              </a:rPr>
              <a:t>Daphnia magna</a:t>
            </a:r>
            <a:br>
              <a:rPr lang="en-US" sz="1600" dirty="0">
                <a:solidFill>
                  <a:schemeClr val="bg1"/>
                </a:solidFill>
                <a:latin typeface="Times New Roman" panose="02020603050405020304" pitchFamily="18" charset="0"/>
                <a:cs typeface="Times New Roman" panose="02020603050405020304" pitchFamily="18" charset="0"/>
              </a:rPr>
            </a:br>
            <a:r>
              <a:rPr lang="en-US" sz="1200" dirty="0">
                <a:solidFill>
                  <a:schemeClr val="bg1"/>
                </a:solidFill>
                <a:latin typeface="Times New Roman" panose="02020603050405020304" pitchFamily="18" charset="0"/>
                <a:cs typeface="Times New Roman" panose="02020603050405020304" pitchFamily="18" charset="0"/>
              </a:rPr>
              <a:t>Photo: Dieter Ebert</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6F11935-CED4-A54C-563C-1307F807B50E}"/>
              </a:ext>
            </a:extLst>
          </p:cNvPr>
          <p:cNvPicPr>
            <a:picLocks noChangeAspect="1"/>
          </p:cNvPicPr>
          <p:nvPr/>
        </p:nvPicPr>
        <p:blipFill>
          <a:blip r:embed="rId4"/>
          <a:stretch>
            <a:fillRect/>
          </a:stretch>
        </p:blipFill>
        <p:spPr>
          <a:xfrm>
            <a:off x="448856" y="1119034"/>
            <a:ext cx="6944916" cy="2442382"/>
          </a:xfrm>
          <a:prstGeom prst="rect">
            <a:avLst/>
          </a:prstGeom>
        </p:spPr>
      </p:pic>
    </p:spTree>
    <p:extLst>
      <p:ext uri="{BB962C8B-B14F-4D97-AF65-F5344CB8AC3E}">
        <p14:creationId xmlns:p14="http://schemas.microsoft.com/office/powerpoint/2010/main" val="2417955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633D-3647-63D1-21F6-9B2DE69BB0AF}"/>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Recent populations have higher </a:t>
            </a:r>
            <a:r>
              <a:rPr lang="en-US" sz="3600" dirty="0" err="1"/>
              <a:t>CT</a:t>
            </a:r>
            <a:r>
              <a:rPr lang="en-US" sz="3600" baseline="-25000" dirty="0" err="1"/>
              <a:t>Max</a:t>
            </a:r>
            <a:r>
              <a:rPr lang="en-US" sz="3600" dirty="0"/>
              <a:t> than historic populations</a:t>
            </a:r>
          </a:p>
        </p:txBody>
      </p:sp>
      <p:pic>
        <p:nvPicPr>
          <p:cNvPr id="5" name="Picture 4">
            <a:extLst>
              <a:ext uri="{FF2B5EF4-FFF2-40B4-BE49-F238E27FC236}">
                <a16:creationId xmlns:a16="http://schemas.microsoft.com/office/drawing/2014/main" id="{D4EC08EE-DD79-261D-2CC6-89C4FB1565B9}"/>
              </a:ext>
            </a:extLst>
          </p:cNvPr>
          <p:cNvPicPr>
            <a:picLocks noChangeAspect="1"/>
          </p:cNvPicPr>
          <p:nvPr/>
        </p:nvPicPr>
        <p:blipFill rotWithShape="1">
          <a:blip r:embed="rId3"/>
          <a:srcRect t="5687"/>
          <a:stretch/>
        </p:blipFill>
        <p:spPr>
          <a:xfrm>
            <a:off x="4145281" y="1460952"/>
            <a:ext cx="7316184" cy="4898006"/>
          </a:xfrm>
          <a:prstGeom prst="rect">
            <a:avLst/>
          </a:prstGeom>
        </p:spPr>
      </p:pic>
      <p:pic>
        <p:nvPicPr>
          <p:cNvPr id="5122" name="Picture 2" descr="Felbrigg Hall - Wells Guide">
            <a:extLst>
              <a:ext uri="{FF2B5EF4-FFF2-40B4-BE49-F238E27FC236}">
                <a16:creationId xmlns:a16="http://schemas.microsoft.com/office/drawing/2014/main" id="{E04CDF27-F6A4-A757-D6D5-4EEB7B7F4D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63" r="9763"/>
          <a:stretch/>
        </p:blipFill>
        <p:spPr bwMode="auto">
          <a:xfrm>
            <a:off x="598456" y="3881120"/>
            <a:ext cx="2937224" cy="243332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19B1F95-50F2-9A8F-1E26-6CB7D9AFAD74}"/>
              </a:ext>
            </a:extLst>
          </p:cNvPr>
          <p:cNvSpPr txBox="1">
            <a:spLocks/>
          </p:cNvSpPr>
          <p:nvPr/>
        </p:nvSpPr>
        <p:spPr>
          <a:xfrm>
            <a:off x="507016" y="6314440"/>
            <a:ext cx="4798141" cy="642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latin typeface="Times New Roman" panose="02020603050405020304" pitchFamily="18" charset="0"/>
                <a:cs typeface="Times New Roman" panose="02020603050405020304" pitchFamily="18" charset="0"/>
              </a:rPr>
              <a:t>Felbrigg Hall Lake</a:t>
            </a:r>
            <a:br>
              <a:rPr lang="en-US" sz="16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Photo: The National Trust</a:t>
            </a:r>
            <a:endParaRPr lang="en-US" sz="1600" dirty="0">
              <a:latin typeface="Times New Roman" panose="02020603050405020304" pitchFamily="18" charset="0"/>
              <a:cs typeface="Times New Roman" panose="02020603050405020304" pitchFamily="18" charset="0"/>
            </a:endParaRPr>
          </a:p>
        </p:txBody>
      </p:sp>
      <p:pic>
        <p:nvPicPr>
          <p:cNvPr id="5124" name="Picture 4" descr="undefined">
            <a:extLst>
              <a:ext uri="{FF2B5EF4-FFF2-40B4-BE49-F238E27FC236}">
                <a16:creationId xmlns:a16="http://schemas.microsoft.com/office/drawing/2014/main" id="{FF220790-2AAC-9825-2F0A-1735FB53E6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56" y="1045920"/>
            <a:ext cx="2937224" cy="229164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3EA5FF31-AB2D-A781-F5BF-C938F4DCE31D}"/>
              </a:ext>
            </a:extLst>
          </p:cNvPr>
          <p:cNvSpPr txBox="1">
            <a:spLocks/>
          </p:cNvSpPr>
          <p:nvPr/>
        </p:nvSpPr>
        <p:spPr>
          <a:xfrm>
            <a:off x="537497" y="3333968"/>
            <a:ext cx="4798141" cy="642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latin typeface="Times New Roman" panose="02020603050405020304" pitchFamily="18" charset="0"/>
                <a:cs typeface="Times New Roman" panose="02020603050405020304" pitchFamily="18" charset="0"/>
              </a:rPr>
              <a:t>Daphnia magna</a:t>
            </a:r>
            <a:br>
              <a:rPr lang="en-US" sz="16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Photo: Dieter Ebert</a:t>
            </a:r>
            <a:endParaRPr lang="en-US" sz="1600"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114DB7C6-9619-3005-738C-96EE40F6CC2F}"/>
              </a:ext>
            </a:extLst>
          </p:cNvPr>
          <p:cNvSpPr txBox="1">
            <a:spLocks/>
          </p:cNvSpPr>
          <p:nvPr/>
        </p:nvSpPr>
        <p:spPr>
          <a:xfrm>
            <a:off x="5075095" y="6264200"/>
            <a:ext cx="4798141" cy="435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err="1">
                <a:latin typeface="Times New Roman" panose="02020603050405020304" pitchFamily="18" charset="0"/>
                <a:cs typeface="Times New Roman" panose="02020603050405020304" pitchFamily="18" charset="0"/>
              </a:rPr>
              <a:t>Geerts</a:t>
            </a:r>
            <a:r>
              <a:rPr lang="en-US" sz="1600" dirty="0">
                <a:latin typeface="Times New Roman" panose="02020603050405020304" pitchFamily="18" charset="0"/>
                <a:cs typeface="Times New Roman" panose="02020603050405020304" pitchFamily="18" charset="0"/>
              </a:rPr>
              <a:t> et al., 2015; adapted</a:t>
            </a:r>
          </a:p>
        </p:txBody>
      </p:sp>
    </p:spTree>
    <p:extLst>
      <p:ext uri="{BB962C8B-B14F-4D97-AF65-F5344CB8AC3E}">
        <p14:creationId xmlns:p14="http://schemas.microsoft.com/office/powerpoint/2010/main" val="2850649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633D-3647-63D1-21F6-9B2DE69BB0AF}"/>
              </a:ext>
            </a:extLst>
          </p:cNvPr>
          <p:cNvSpPr txBox="1">
            <a:spLocks/>
          </p:cNvSpPr>
          <p:nvPr/>
        </p:nvSpPr>
        <p:spPr>
          <a:xfrm>
            <a:off x="629307" y="0"/>
            <a:ext cx="109333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Climate change has direct and </a:t>
            </a:r>
            <a:r>
              <a:rPr lang="en-US" i="1" dirty="0"/>
              <a:t>indirect</a:t>
            </a:r>
            <a:r>
              <a:rPr lang="en-US" dirty="0"/>
              <a:t> effects</a:t>
            </a:r>
          </a:p>
        </p:txBody>
      </p:sp>
      <p:sp>
        <p:nvSpPr>
          <p:cNvPr id="4" name="Rectangle 3">
            <a:extLst>
              <a:ext uri="{FF2B5EF4-FFF2-40B4-BE49-F238E27FC236}">
                <a16:creationId xmlns:a16="http://schemas.microsoft.com/office/drawing/2014/main" id="{0CEA4A1A-843C-DB05-6826-88E12FF54E18}"/>
              </a:ext>
            </a:extLst>
          </p:cNvPr>
          <p:cNvSpPr/>
          <p:nvPr/>
        </p:nvSpPr>
        <p:spPr>
          <a:xfrm>
            <a:off x="988629" y="3759194"/>
            <a:ext cx="1996966"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Temp increase</a:t>
            </a:r>
          </a:p>
        </p:txBody>
      </p:sp>
      <p:sp>
        <p:nvSpPr>
          <p:cNvPr id="5" name="Rectangle 4">
            <a:extLst>
              <a:ext uri="{FF2B5EF4-FFF2-40B4-BE49-F238E27FC236}">
                <a16:creationId xmlns:a16="http://schemas.microsoft.com/office/drawing/2014/main" id="{64D49675-9B7C-5287-9C16-018D3F947907}"/>
              </a:ext>
            </a:extLst>
          </p:cNvPr>
          <p:cNvSpPr/>
          <p:nvPr/>
        </p:nvSpPr>
        <p:spPr>
          <a:xfrm>
            <a:off x="5066643" y="3759194"/>
            <a:ext cx="1996966" cy="67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Daphnia</a:t>
            </a:r>
          </a:p>
        </p:txBody>
      </p:sp>
      <p:cxnSp>
        <p:nvCxnSpPr>
          <p:cNvPr id="7" name="Straight Arrow Connector 6">
            <a:extLst>
              <a:ext uri="{FF2B5EF4-FFF2-40B4-BE49-F238E27FC236}">
                <a16:creationId xmlns:a16="http://schemas.microsoft.com/office/drawing/2014/main" id="{6A535DE8-A8DD-3B51-0C52-7B43DDAA2128}"/>
              </a:ext>
            </a:extLst>
          </p:cNvPr>
          <p:cNvCxnSpPr/>
          <p:nvPr/>
        </p:nvCxnSpPr>
        <p:spPr>
          <a:xfrm>
            <a:off x="3258864" y="4074505"/>
            <a:ext cx="14924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CF5A7B56-4B22-180E-CB65-E60BC5355FE5}"/>
              </a:ext>
            </a:extLst>
          </p:cNvPr>
          <p:cNvSpPr/>
          <p:nvPr/>
        </p:nvSpPr>
        <p:spPr>
          <a:xfrm>
            <a:off x="8834601" y="3759194"/>
            <a:ext cx="1996966" cy="67529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Competitor</a:t>
            </a:r>
          </a:p>
        </p:txBody>
      </p:sp>
      <p:cxnSp>
        <p:nvCxnSpPr>
          <p:cNvPr id="9" name="Straight Arrow Connector 8">
            <a:extLst>
              <a:ext uri="{FF2B5EF4-FFF2-40B4-BE49-F238E27FC236}">
                <a16:creationId xmlns:a16="http://schemas.microsoft.com/office/drawing/2014/main" id="{9005CA52-8E13-B582-FCE1-F305C8171492}"/>
              </a:ext>
            </a:extLst>
          </p:cNvPr>
          <p:cNvCxnSpPr/>
          <p:nvPr/>
        </p:nvCxnSpPr>
        <p:spPr>
          <a:xfrm>
            <a:off x="7184478" y="4074505"/>
            <a:ext cx="1492469" cy="0"/>
          </a:xfrm>
          <a:prstGeom prst="straightConnector1">
            <a:avLst/>
          </a:prstGeom>
          <a:ln w="3810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FF920E6-747A-54EC-C2C1-17FF952BB24E}"/>
              </a:ext>
            </a:extLst>
          </p:cNvPr>
          <p:cNvSpPr txBox="1"/>
          <p:nvPr/>
        </p:nvSpPr>
        <p:spPr>
          <a:xfrm>
            <a:off x="3143249" y="3705173"/>
            <a:ext cx="1860331" cy="369332"/>
          </a:xfrm>
          <a:prstGeom prst="rect">
            <a:avLst/>
          </a:prstGeom>
          <a:noFill/>
        </p:spPr>
        <p:txBody>
          <a:bodyPr wrap="square" rtlCol="0">
            <a:spAutoFit/>
          </a:bodyPr>
          <a:lstStyle/>
          <a:p>
            <a:r>
              <a:rPr lang="en-US" dirty="0"/>
              <a:t>Rapid evolution</a:t>
            </a:r>
          </a:p>
        </p:txBody>
      </p:sp>
      <p:sp>
        <p:nvSpPr>
          <p:cNvPr id="13" name="TextBox 12">
            <a:extLst>
              <a:ext uri="{FF2B5EF4-FFF2-40B4-BE49-F238E27FC236}">
                <a16:creationId xmlns:a16="http://schemas.microsoft.com/office/drawing/2014/main" id="{A0D70147-BAEF-CA74-6509-82B78B3A6BB8}"/>
              </a:ext>
            </a:extLst>
          </p:cNvPr>
          <p:cNvSpPr txBox="1"/>
          <p:nvPr/>
        </p:nvSpPr>
        <p:spPr>
          <a:xfrm>
            <a:off x="3064423" y="4105283"/>
            <a:ext cx="2130973" cy="369332"/>
          </a:xfrm>
          <a:prstGeom prst="rect">
            <a:avLst/>
          </a:prstGeom>
          <a:noFill/>
        </p:spPr>
        <p:txBody>
          <a:bodyPr wrap="square" rtlCol="0">
            <a:spAutoFit/>
          </a:bodyPr>
          <a:lstStyle/>
          <a:p>
            <a:r>
              <a:rPr lang="en-US" i="1" dirty="0"/>
              <a:t>↑</a:t>
            </a:r>
            <a:r>
              <a:rPr lang="en-US" sz="1600" i="1" dirty="0"/>
              <a:t> Thermal tolerance</a:t>
            </a:r>
          </a:p>
        </p:txBody>
      </p:sp>
      <p:sp>
        <p:nvSpPr>
          <p:cNvPr id="14" name="Freeform: Shape 13">
            <a:extLst>
              <a:ext uri="{FF2B5EF4-FFF2-40B4-BE49-F238E27FC236}">
                <a16:creationId xmlns:a16="http://schemas.microsoft.com/office/drawing/2014/main" id="{B98798F0-ACC4-89A3-BB65-98F9A4FCF2B1}"/>
              </a:ext>
            </a:extLst>
          </p:cNvPr>
          <p:cNvSpPr/>
          <p:nvPr/>
        </p:nvSpPr>
        <p:spPr>
          <a:xfrm>
            <a:off x="1987112" y="4673594"/>
            <a:ext cx="7830207" cy="1010897"/>
          </a:xfrm>
          <a:custGeom>
            <a:avLst/>
            <a:gdLst>
              <a:gd name="connsiteX0" fmla="*/ 0 w 9017876"/>
              <a:gd name="connsiteY0" fmla="*/ 31531 h 1010897"/>
              <a:gd name="connsiteX1" fmla="*/ 1870841 w 9017876"/>
              <a:gd name="connsiteY1" fmla="*/ 851338 h 1010897"/>
              <a:gd name="connsiteX2" fmla="*/ 6558455 w 9017876"/>
              <a:gd name="connsiteY2" fmla="*/ 935421 h 1010897"/>
              <a:gd name="connsiteX3" fmla="*/ 9017876 w 9017876"/>
              <a:gd name="connsiteY3" fmla="*/ 0 h 1010897"/>
            </a:gdLst>
            <a:ahLst/>
            <a:cxnLst>
              <a:cxn ang="0">
                <a:pos x="connsiteX0" y="connsiteY0"/>
              </a:cxn>
              <a:cxn ang="0">
                <a:pos x="connsiteX1" y="connsiteY1"/>
              </a:cxn>
              <a:cxn ang="0">
                <a:pos x="connsiteX2" y="connsiteY2"/>
              </a:cxn>
              <a:cxn ang="0">
                <a:pos x="connsiteX3" y="connsiteY3"/>
              </a:cxn>
            </a:cxnLst>
            <a:rect l="l" t="t" r="r" b="b"/>
            <a:pathLst>
              <a:path w="9017876" h="1010897">
                <a:moveTo>
                  <a:pt x="0" y="31531"/>
                </a:moveTo>
                <a:cubicBezTo>
                  <a:pt x="388882" y="366110"/>
                  <a:pt x="777765" y="700690"/>
                  <a:pt x="1870841" y="851338"/>
                </a:cubicBezTo>
                <a:cubicBezTo>
                  <a:pt x="2963917" y="1001986"/>
                  <a:pt x="5367283" y="1077311"/>
                  <a:pt x="6558455" y="935421"/>
                </a:cubicBezTo>
                <a:cubicBezTo>
                  <a:pt x="7749627" y="793531"/>
                  <a:pt x="8383751" y="396765"/>
                  <a:pt x="9017876" y="0"/>
                </a:cubicBezTo>
              </a:path>
            </a:pathLst>
          </a:custGeom>
          <a:noFill/>
          <a:ln w="3810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9DC3DB8-ED69-FB6E-011F-E922E49BBC51}"/>
              </a:ext>
            </a:extLst>
          </p:cNvPr>
          <p:cNvSpPr txBox="1"/>
          <p:nvPr/>
        </p:nvSpPr>
        <p:spPr>
          <a:xfrm>
            <a:off x="0" y="5798863"/>
            <a:ext cx="1860331" cy="369332"/>
          </a:xfrm>
          <a:prstGeom prst="rect">
            <a:avLst/>
          </a:prstGeom>
          <a:noFill/>
        </p:spPr>
        <p:txBody>
          <a:bodyPr wrap="square" rtlCol="0">
            <a:spAutoFit/>
          </a:bodyPr>
          <a:lstStyle/>
          <a:p>
            <a:pPr algn="r"/>
            <a:r>
              <a:rPr lang="en-US" dirty="0"/>
              <a:t>Direct effect</a:t>
            </a:r>
          </a:p>
        </p:txBody>
      </p:sp>
      <p:sp>
        <p:nvSpPr>
          <p:cNvPr id="16" name="TextBox 15">
            <a:extLst>
              <a:ext uri="{FF2B5EF4-FFF2-40B4-BE49-F238E27FC236}">
                <a16:creationId xmlns:a16="http://schemas.microsoft.com/office/drawing/2014/main" id="{D1F3DF68-6CF7-F502-06FA-C5E97BC4753F}"/>
              </a:ext>
            </a:extLst>
          </p:cNvPr>
          <p:cNvSpPr txBox="1"/>
          <p:nvPr/>
        </p:nvSpPr>
        <p:spPr>
          <a:xfrm>
            <a:off x="0" y="6168195"/>
            <a:ext cx="1860331" cy="369332"/>
          </a:xfrm>
          <a:prstGeom prst="rect">
            <a:avLst/>
          </a:prstGeom>
          <a:noFill/>
        </p:spPr>
        <p:txBody>
          <a:bodyPr wrap="square" rtlCol="0">
            <a:spAutoFit/>
          </a:bodyPr>
          <a:lstStyle/>
          <a:p>
            <a:pPr algn="r"/>
            <a:r>
              <a:rPr lang="en-US" dirty="0"/>
              <a:t>Indirect effect</a:t>
            </a:r>
          </a:p>
        </p:txBody>
      </p:sp>
      <p:cxnSp>
        <p:nvCxnSpPr>
          <p:cNvPr id="17" name="Straight Arrow Connector 16">
            <a:extLst>
              <a:ext uri="{FF2B5EF4-FFF2-40B4-BE49-F238E27FC236}">
                <a16:creationId xmlns:a16="http://schemas.microsoft.com/office/drawing/2014/main" id="{E45EA8A1-98D4-FF01-3350-D66ACC5300A2}"/>
              </a:ext>
            </a:extLst>
          </p:cNvPr>
          <p:cNvCxnSpPr>
            <a:cxnSpLocks/>
          </p:cNvCxnSpPr>
          <p:nvPr/>
        </p:nvCxnSpPr>
        <p:spPr>
          <a:xfrm>
            <a:off x="1860331" y="5983529"/>
            <a:ext cx="8001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F6BFA4F-4999-9AB4-7491-A2F88F79D181}"/>
              </a:ext>
            </a:extLst>
          </p:cNvPr>
          <p:cNvCxnSpPr>
            <a:cxnSpLocks/>
          </p:cNvCxnSpPr>
          <p:nvPr/>
        </p:nvCxnSpPr>
        <p:spPr>
          <a:xfrm>
            <a:off x="1860331" y="6328991"/>
            <a:ext cx="800100" cy="0"/>
          </a:xfrm>
          <a:prstGeom prst="straightConnector1">
            <a:avLst/>
          </a:prstGeom>
          <a:ln w="3810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2D8B275-C4B5-AD74-90FC-03E24F845AE1}"/>
              </a:ext>
            </a:extLst>
          </p:cNvPr>
          <p:cNvSpPr txBox="1"/>
          <p:nvPr/>
        </p:nvSpPr>
        <p:spPr>
          <a:xfrm>
            <a:off x="7018940" y="3705173"/>
            <a:ext cx="1860331" cy="369332"/>
          </a:xfrm>
          <a:prstGeom prst="rect">
            <a:avLst/>
          </a:prstGeom>
          <a:noFill/>
        </p:spPr>
        <p:txBody>
          <a:bodyPr wrap="square" rtlCol="0">
            <a:spAutoFit/>
          </a:bodyPr>
          <a:lstStyle/>
          <a:p>
            <a:pPr algn="ctr"/>
            <a:r>
              <a:rPr lang="en-US" dirty="0"/>
              <a:t>Interaction</a:t>
            </a:r>
          </a:p>
        </p:txBody>
      </p:sp>
      <p:pic>
        <p:nvPicPr>
          <p:cNvPr id="26" name="Picture 4" descr="undefined">
            <a:extLst>
              <a:ext uri="{FF2B5EF4-FFF2-40B4-BE49-F238E27FC236}">
                <a16:creationId xmlns:a16="http://schemas.microsoft.com/office/drawing/2014/main" id="{E17C1825-2D67-445F-159D-F32EBB5248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261"/>
          <a:stretch/>
        </p:blipFill>
        <p:spPr bwMode="auto">
          <a:xfrm>
            <a:off x="5066643" y="1620849"/>
            <a:ext cx="1980738" cy="189063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ree Vectors | rising temperature icon">
            <a:extLst>
              <a:ext uri="{FF2B5EF4-FFF2-40B4-BE49-F238E27FC236}">
                <a16:creationId xmlns:a16="http://schemas.microsoft.com/office/drawing/2014/main" id="{A7F61ABF-2382-502D-850D-5DED0EA8E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99" y="1797802"/>
            <a:ext cx="2335424" cy="1752857"/>
          </a:xfrm>
          <a:prstGeom prst="rect">
            <a:avLst/>
          </a:prstGeom>
          <a:noFill/>
          <a:extLst>
            <a:ext uri="{909E8E84-426E-40DD-AFC4-6F175D3DCCD1}">
              <a14:hiddenFill xmlns:a14="http://schemas.microsoft.com/office/drawing/2010/main">
                <a:solidFill>
                  <a:srgbClr val="FFFFFF"/>
                </a:solidFill>
              </a14:hiddenFill>
            </a:ext>
          </a:extLst>
        </p:spPr>
      </p:pic>
      <p:sp>
        <p:nvSpPr>
          <p:cNvPr id="27" name="Isosceles Triangle 26">
            <a:extLst>
              <a:ext uri="{FF2B5EF4-FFF2-40B4-BE49-F238E27FC236}">
                <a16:creationId xmlns:a16="http://schemas.microsoft.com/office/drawing/2014/main" id="{57D9423E-23F2-F982-0D26-C1B56F860649}"/>
              </a:ext>
            </a:extLst>
          </p:cNvPr>
          <p:cNvSpPr/>
          <p:nvPr/>
        </p:nvSpPr>
        <p:spPr>
          <a:xfrm rot="2878680">
            <a:off x="9670061" y="4578705"/>
            <a:ext cx="243714" cy="210098"/>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A female of the rotifer Brachionus sp. with three eggs. ">
            <a:extLst>
              <a:ext uri="{FF2B5EF4-FFF2-40B4-BE49-F238E27FC236}">
                <a16:creationId xmlns:a16="http://schemas.microsoft.com/office/drawing/2014/main" id="{8634C819-5866-0359-6A66-7796787E5A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61" b="12364"/>
          <a:stretch/>
        </p:blipFill>
        <p:spPr bwMode="auto">
          <a:xfrm>
            <a:off x="8834601" y="1653117"/>
            <a:ext cx="1971454" cy="1887229"/>
          </a:xfrm>
          <a:prstGeom prst="rect">
            <a:avLst/>
          </a:prstGeom>
          <a:noFill/>
          <a:extLst>
            <a:ext uri="{909E8E84-426E-40DD-AFC4-6F175D3DCCD1}">
              <a14:hiddenFill xmlns:a14="http://schemas.microsoft.com/office/drawing/2010/main">
                <a:solidFill>
                  <a:srgbClr val="FFFFFF"/>
                </a:solidFill>
              </a14:hiddenFill>
            </a:ext>
          </a:extLst>
        </p:spPr>
      </p:pic>
      <p:sp>
        <p:nvSpPr>
          <p:cNvPr id="28" name="Subtitle 2">
            <a:extLst>
              <a:ext uri="{FF2B5EF4-FFF2-40B4-BE49-F238E27FC236}">
                <a16:creationId xmlns:a16="http://schemas.microsoft.com/office/drawing/2014/main" id="{A01EAB0B-AA9A-488D-2B31-45D9A2436064}"/>
              </a:ext>
            </a:extLst>
          </p:cNvPr>
          <p:cNvSpPr txBox="1">
            <a:spLocks/>
          </p:cNvSpPr>
          <p:nvPr/>
        </p:nvSpPr>
        <p:spPr>
          <a:xfrm>
            <a:off x="5019178" y="3051386"/>
            <a:ext cx="1458873"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a:solidFill>
                  <a:schemeClr val="bg1"/>
                </a:solidFill>
                <a:latin typeface="Times New Roman" panose="02020603050405020304" pitchFamily="18" charset="0"/>
                <a:cs typeface="Times New Roman" panose="02020603050405020304" pitchFamily="18" charset="0"/>
              </a:rPr>
              <a:t>Daphnia magna</a:t>
            </a:r>
            <a:br>
              <a:rPr lang="en-US" sz="140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latin typeface="Times New Roman" panose="02020603050405020304" pitchFamily="18" charset="0"/>
                <a:cs typeface="Times New Roman" panose="02020603050405020304" pitchFamily="18" charset="0"/>
              </a:rPr>
              <a:t>Photo: Dieter Ebert</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29" name="Subtitle 2">
            <a:extLst>
              <a:ext uri="{FF2B5EF4-FFF2-40B4-BE49-F238E27FC236}">
                <a16:creationId xmlns:a16="http://schemas.microsoft.com/office/drawing/2014/main" id="{D0D15E03-3882-2E21-8946-A42A0708649B}"/>
              </a:ext>
            </a:extLst>
          </p:cNvPr>
          <p:cNvSpPr txBox="1">
            <a:spLocks/>
          </p:cNvSpPr>
          <p:nvPr/>
        </p:nvSpPr>
        <p:spPr>
          <a:xfrm>
            <a:off x="8834601" y="3057936"/>
            <a:ext cx="1458873"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err="1">
                <a:solidFill>
                  <a:schemeClr val="bg1"/>
                </a:solidFill>
                <a:latin typeface="Times New Roman" panose="02020603050405020304" pitchFamily="18" charset="0"/>
                <a:cs typeface="Times New Roman" panose="02020603050405020304" pitchFamily="18" charset="0"/>
              </a:rPr>
              <a:t>Brachionus</a:t>
            </a:r>
            <a:r>
              <a:rPr lang="en-US" sz="1400" i="1" dirty="0">
                <a:solidFill>
                  <a:schemeClr val="bg1"/>
                </a:solidFill>
                <a:latin typeface="Times New Roman" panose="02020603050405020304" pitchFamily="18" charset="0"/>
                <a:cs typeface="Times New Roman" panose="02020603050405020304" pitchFamily="18" charset="0"/>
              </a:rPr>
              <a:t> </a:t>
            </a:r>
            <a:r>
              <a:rPr lang="en-US" sz="1400" dirty="0">
                <a:solidFill>
                  <a:schemeClr val="bg1"/>
                </a:solidFill>
                <a:latin typeface="Times New Roman" panose="02020603050405020304" pitchFamily="18" charset="0"/>
                <a:cs typeface="Times New Roman" panose="02020603050405020304" pitchFamily="18" charset="0"/>
              </a:rPr>
              <a:t>sp</a:t>
            </a:r>
            <a:r>
              <a:rPr lang="en-US" sz="1400" i="1" dirty="0">
                <a:solidFill>
                  <a:schemeClr val="bg1"/>
                </a:solidFill>
                <a:latin typeface="Times New Roman" panose="02020603050405020304" pitchFamily="18" charset="0"/>
                <a:cs typeface="Times New Roman" panose="02020603050405020304" pitchFamily="18" charset="0"/>
              </a:rPr>
              <a:t>.</a:t>
            </a:r>
            <a:br>
              <a:rPr lang="en-US" sz="140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latin typeface="Times New Roman" panose="02020603050405020304" pitchFamily="18" charset="0"/>
                <a:cs typeface="Times New Roman" panose="02020603050405020304" pitchFamily="18" charset="0"/>
              </a:rPr>
              <a:t>Photo: Karel </a:t>
            </a:r>
            <a:r>
              <a:rPr lang="en-US" sz="1100" dirty="0" err="1">
                <a:solidFill>
                  <a:schemeClr val="bg1"/>
                </a:solidFill>
                <a:latin typeface="Times New Roman" panose="02020603050405020304" pitchFamily="18" charset="0"/>
                <a:cs typeface="Times New Roman" panose="02020603050405020304" pitchFamily="18" charset="0"/>
              </a:rPr>
              <a:t>Šimek</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418E8C67-634E-52AD-4DD4-BE05F1ACFF5C}"/>
              </a:ext>
            </a:extLst>
          </p:cNvPr>
          <p:cNvSpPr/>
          <p:nvPr/>
        </p:nvSpPr>
        <p:spPr>
          <a:xfrm>
            <a:off x="819807" y="1325154"/>
            <a:ext cx="4183773" cy="3197752"/>
          </a:xfrm>
          <a:prstGeom prst="rect">
            <a:avLst/>
          </a:prstGeom>
          <a:solidFill>
            <a:srgbClr val="FFFFFF">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34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2" grpId="0"/>
      <p:bldP spid="13" grpId="0"/>
      <p:bldP spid="14" grpId="0" animBg="1"/>
      <p:bldP spid="15" grpId="0"/>
      <p:bldP spid="16" grpId="0"/>
      <p:bldP spid="22" grpId="0"/>
      <p:bldP spid="27" grpId="0" animBg="1"/>
      <p:bldP spid="28" grpId="0"/>
      <p:bldP spid="29" grpId="0"/>
      <p:bldP spid="30" grpId="0" animBg="1"/>
      <p:bldP spid="3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633D-3647-63D1-21F6-9B2DE69BB0AF}"/>
              </a:ext>
            </a:extLst>
          </p:cNvPr>
          <p:cNvSpPr txBox="1">
            <a:spLocks/>
          </p:cNvSpPr>
          <p:nvPr/>
        </p:nvSpPr>
        <p:spPr>
          <a:xfrm>
            <a:off x="629307" y="0"/>
            <a:ext cx="109333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Trait-mediated indirect effect</a:t>
            </a:r>
          </a:p>
        </p:txBody>
      </p:sp>
      <p:sp>
        <p:nvSpPr>
          <p:cNvPr id="4" name="Rectangle 3">
            <a:extLst>
              <a:ext uri="{FF2B5EF4-FFF2-40B4-BE49-F238E27FC236}">
                <a16:creationId xmlns:a16="http://schemas.microsoft.com/office/drawing/2014/main" id="{0CEA4A1A-843C-DB05-6826-88E12FF54E18}"/>
              </a:ext>
            </a:extLst>
          </p:cNvPr>
          <p:cNvSpPr/>
          <p:nvPr/>
        </p:nvSpPr>
        <p:spPr>
          <a:xfrm>
            <a:off x="988629" y="3759194"/>
            <a:ext cx="1996966"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Temp increase</a:t>
            </a:r>
          </a:p>
        </p:txBody>
      </p:sp>
      <p:sp>
        <p:nvSpPr>
          <p:cNvPr id="5" name="Rectangle 4">
            <a:extLst>
              <a:ext uri="{FF2B5EF4-FFF2-40B4-BE49-F238E27FC236}">
                <a16:creationId xmlns:a16="http://schemas.microsoft.com/office/drawing/2014/main" id="{64D49675-9B7C-5287-9C16-018D3F947907}"/>
              </a:ext>
            </a:extLst>
          </p:cNvPr>
          <p:cNvSpPr/>
          <p:nvPr/>
        </p:nvSpPr>
        <p:spPr>
          <a:xfrm>
            <a:off x="5066643" y="3759194"/>
            <a:ext cx="1996966" cy="67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Daphnia</a:t>
            </a:r>
          </a:p>
        </p:txBody>
      </p:sp>
      <p:cxnSp>
        <p:nvCxnSpPr>
          <p:cNvPr id="7" name="Straight Arrow Connector 6">
            <a:extLst>
              <a:ext uri="{FF2B5EF4-FFF2-40B4-BE49-F238E27FC236}">
                <a16:creationId xmlns:a16="http://schemas.microsoft.com/office/drawing/2014/main" id="{6A535DE8-A8DD-3B51-0C52-7B43DDAA2128}"/>
              </a:ext>
            </a:extLst>
          </p:cNvPr>
          <p:cNvCxnSpPr/>
          <p:nvPr/>
        </p:nvCxnSpPr>
        <p:spPr>
          <a:xfrm>
            <a:off x="3258864" y="4074505"/>
            <a:ext cx="14924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CF5A7B56-4B22-180E-CB65-E60BC5355FE5}"/>
              </a:ext>
            </a:extLst>
          </p:cNvPr>
          <p:cNvSpPr/>
          <p:nvPr/>
        </p:nvSpPr>
        <p:spPr>
          <a:xfrm>
            <a:off x="8834601" y="3759194"/>
            <a:ext cx="1996966" cy="67529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Competitor</a:t>
            </a:r>
          </a:p>
        </p:txBody>
      </p:sp>
      <p:cxnSp>
        <p:nvCxnSpPr>
          <p:cNvPr id="9" name="Straight Arrow Connector 8">
            <a:extLst>
              <a:ext uri="{FF2B5EF4-FFF2-40B4-BE49-F238E27FC236}">
                <a16:creationId xmlns:a16="http://schemas.microsoft.com/office/drawing/2014/main" id="{9005CA52-8E13-B582-FCE1-F305C8171492}"/>
              </a:ext>
            </a:extLst>
          </p:cNvPr>
          <p:cNvCxnSpPr/>
          <p:nvPr/>
        </p:nvCxnSpPr>
        <p:spPr>
          <a:xfrm>
            <a:off x="7184478" y="4074505"/>
            <a:ext cx="1492469" cy="0"/>
          </a:xfrm>
          <a:prstGeom prst="straightConnector1">
            <a:avLst/>
          </a:prstGeom>
          <a:ln w="3810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FF920E6-747A-54EC-C2C1-17FF952BB24E}"/>
              </a:ext>
            </a:extLst>
          </p:cNvPr>
          <p:cNvSpPr txBox="1"/>
          <p:nvPr/>
        </p:nvSpPr>
        <p:spPr>
          <a:xfrm>
            <a:off x="3143249" y="3705173"/>
            <a:ext cx="1860331" cy="369332"/>
          </a:xfrm>
          <a:prstGeom prst="rect">
            <a:avLst/>
          </a:prstGeom>
          <a:noFill/>
        </p:spPr>
        <p:txBody>
          <a:bodyPr wrap="square" rtlCol="0">
            <a:spAutoFit/>
          </a:bodyPr>
          <a:lstStyle/>
          <a:p>
            <a:r>
              <a:rPr lang="en-US" dirty="0"/>
              <a:t>Rapid evolution</a:t>
            </a:r>
          </a:p>
        </p:txBody>
      </p:sp>
      <p:sp>
        <p:nvSpPr>
          <p:cNvPr id="13" name="TextBox 12">
            <a:extLst>
              <a:ext uri="{FF2B5EF4-FFF2-40B4-BE49-F238E27FC236}">
                <a16:creationId xmlns:a16="http://schemas.microsoft.com/office/drawing/2014/main" id="{A0D70147-BAEF-CA74-6509-82B78B3A6BB8}"/>
              </a:ext>
            </a:extLst>
          </p:cNvPr>
          <p:cNvSpPr txBox="1"/>
          <p:nvPr/>
        </p:nvSpPr>
        <p:spPr>
          <a:xfrm>
            <a:off x="3064423" y="4105283"/>
            <a:ext cx="2130973" cy="369332"/>
          </a:xfrm>
          <a:prstGeom prst="rect">
            <a:avLst/>
          </a:prstGeom>
          <a:noFill/>
        </p:spPr>
        <p:txBody>
          <a:bodyPr wrap="square" rtlCol="0">
            <a:spAutoFit/>
          </a:bodyPr>
          <a:lstStyle/>
          <a:p>
            <a:r>
              <a:rPr lang="en-US" i="1" dirty="0"/>
              <a:t>↑</a:t>
            </a:r>
            <a:r>
              <a:rPr lang="en-US" sz="1600" i="1" dirty="0"/>
              <a:t> Thermal tolerance</a:t>
            </a:r>
          </a:p>
        </p:txBody>
      </p:sp>
      <p:sp>
        <p:nvSpPr>
          <p:cNvPr id="14" name="Freeform: Shape 13">
            <a:extLst>
              <a:ext uri="{FF2B5EF4-FFF2-40B4-BE49-F238E27FC236}">
                <a16:creationId xmlns:a16="http://schemas.microsoft.com/office/drawing/2014/main" id="{B98798F0-ACC4-89A3-BB65-98F9A4FCF2B1}"/>
              </a:ext>
            </a:extLst>
          </p:cNvPr>
          <p:cNvSpPr/>
          <p:nvPr/>
        </p:nvSpPr>
        <p:spPr>
          <a:xfrm>
            <a:off x="1987112" y="4673594"/>
            <a:ext cx="7830207" cy="1010897"/>
          </a:xfrm>
          <a:custGeom>
            <a:avLst/>
            <a:gdLst>
              <a:gd name="connsiteX0" fmla="*/ 0 w 9017876"/>
              <a:gd name="connsiteY0" fmla="*/ 31531 h 1010897"/>
              <a:gd name="connsiteX1" fmla="*/ 1870841 w 9017876"/>
              <a:gd name="connsiteY1" fmla="*/ 851338 h 1010897"/>
              <a:gd name="connsiteX2" fmla="*/ 6558455 w 9017876"/>
              <a:gd name="connsiteY2" fmla="*/ 935421 h 1010897"/>
              <a:gd name="connsiteX3" fmla="*/ 9017876 w 9017876"/>
              <a:gd name="connsiteY3" fmla="*/ 0 h 1010897"/>
            </a:gdLst>
            <a:ahLst/>
            <a:cxnLst>
              <a:cxn ang="0">
                <a:pos x="connsiteX0" y="connsiteY0"/>
              </a:cxn>
              <a:cxn ang="0">
                <a:pos x="connsiteX1" y="connsiteY1"/>
              </a:cxn>
              <a:cxn ang="0">
                <a:pos x="connsiteX2" y="connsiteY2"/>
              </a:cxn>
              <a:cxn ang="0">
                <a:pos x="connsiteX3" y="connsiteY3"/>
              </a:cxn>
            </a:cxnLst>
            <a:rect l="l" t="t" r="r" b="b"/>
            <a:pathLst>
              <a:path w="9017876" h="1010897">
                <a:moveTo>
                  <a:pt x="0" y="31531"/>
                </a:moveTo>
                <a:cubicBezTo>
                  <a:pt x="388882" y="366110"/>
                  <a:pt x="777765" y="700690"/>
                  <a:pt x="1870841" y="851338"/>
                </a:cubicBezTo>
                <a:cubicBezTo>
                  <a:pt x="2963917" y="1001986"/>
                  <a:pt x="5367283" y="1077311"/>
                  <a:pt x="6558455" y="935421"/>
                </a:cubicBezTo>
                <a:cubicBezTo>
                  <a:pt x="7749627" y="793531"/>
                  <a:pt x="8383751" y="396765"/>
                  <a:pt x="9017876" y="0"/>
                </a:cubicBezTo>
              </a:path>
            </a:pathLst>
          </a:custGeom>
          <a:noFill/>
          <a:ln w="38100">
            <a:solidFill>
              <a:srgbClr val="FF0000"/>
            </a:solidFill>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9DC3DB8-ED69-FB6E-011F-E922E49BBC51}"/>
              </a:ext>
            </a:extLst>
          </p:cNvPr>
          <p:cNvSpPr txBox="1"/>
          <p:nvPr/>
        </p:nvSpPr>
        <p:spPr>
          <a:xfrm>
            <a:off x="0" y="5798863"/>
            <a:ext cx="1860331" cy="369332"/>
          </a:xfrm>
          <a:prstGeom prst="rect">
            <a:avLst/>
          </a:prstGeom>
          <a:noFill/>
        </p:spPr>
        <p:txBody>
          <a:bodyPr wrap="square" rtlCol="0">
            <a:spAutoFit/>
          </a:bodyPr>
          <a:lstStyle/>
          <a:p>
            <a:pPr algn="r"/>
            <a:r>
              <a:rPr lang="en-US" dirty="0"/>
              <a:t>Direct effect</a:t>
            </a:r>
          </a:p>
        </p:txBody>
      </p:sp>
      <p:sp>
        <p:nvSpPr>
          <p:cNvPr id="16" name="TextBox 15">
            <a:extLst>
              <a:ext uri="{FF2B5EF4-FFF2-40B4-BE49-F238E27FC236}">
                <a16:creationId xmlns:a16="http://schemas.microsoft.com/office/drawing/2014/main" id="{D1F3DF68-6CF7-F502-06FA-C5E97BC4753F}"/>
              </a:ext>
            </a:extLst>
          </p:cNvPr>
          <p:cNvSpPr txBox="1"/>
          <p:nvPr/>
        </p:nvSpPr>
        <p:spPr>
          <a:xfrm>
            <a:off x="0" y="6168195"/>
            <a:ext cx="1860331" cy="369332"/>
          </a:xfrm>
          <a:prstGeom prst="rect">
            <a:avLst/>
          </a:prstGeom>
          <a:noFill/>
        </p:spPr>
        <p:txBody>
          <a:bodyPr wrap="square" rtlCol="0">
            <a:spAutoFit/>
          </a:bodyPr>
          <a:lstStyle/>
          <a:p>
            <a:pPr algn="r"/>
            <a:r>
              <a:rPr lang="en-US" dirty="0"/>
              <a:t>Indirect effect</a:t>
            </a:r>
          </a:p>
        </p:txBody>
      </p:sp>
      <p:cxnSp>
        <p:nvCxnSpPr>
          <p:cNvPr id="17" name="Straight Arrow Connector 16">
            <a:extLst>
              <a:ext uri="{FF2B5EF4-FFF2-40B4-BE49-F238E27FC236}">
                <a16:creationId xmlns:a16="http://schemas.microsoft.com/office/drawing/2014/main" id="{E45EA8A1-98D4-FF01-3350-D66ACC5300A2}"/>
              </a:ext>
            </a:extLst>
          </p:cNvPr>
          <p:cNvCxnSpPr>
            <a:cxnSpLocks/>
          </p:cNvCxnSpPr>
          <p:nvPr/>
        </p:nvCxnSpPr>
        <p:spPr>
          <a:xfrm>
            <a:off x="1860331" y="5983529"/>
            <a:ext cx="8001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F6BFA4F-4999-9AB4-7491-A2F88F79D181}"/>
              </a:ext>
            </a:extLst>
          </p:cNvPr>
          <p:cNvCxnSpPr>
            <a:cxnSpLocks/>
          </p:cNvCxnSpPr>
          <p:nvPr/>
        </p:nvCxnSpPr>
        <p:spPr>
          <a:xfrm>
            <a:off x="1860331" y="6328991"/>
            <a:ext cx="800100" cy="0"/>
          </a:xfrm>
          <a:prstGeom prst="straightConnector1">
            <a:avLst/>
          </a:prstGeom>
          <a:ln w="3810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2D8B275-C4B5-AD74-90FC-03E24F845AE1}"/>
              </a:ext>
            </a:extLst>
          </p:cNvPr>
          <p:cNvSpPr txBox="1"/>
          <p:nvPr/>
        </p:nvSpPr>
        <p:spPr>
          <a:xfrm>
            <a:off x="7018940" y="3705173"/>
            <a:ext cx="1860331" cy="369332"/>
          </a:xfrm>
          <a:prstGeom prst="rect">
            <a:avLst/>
          </a:prstGeom>
          <a:noFill/>
        </p:spPr>
        <p:txBody>
          <a:bodyPr wrap="square" rtlCol="0">
            <a:spAutoFit/>
          </a:bodyPr>
          <a:lstStyle/>
          <a:p>
            <a:pPr algn="ctr"/>
            <a:r>
              <a:rPr lang="en-US" dirty="0"/>
              <a:t>Interaction</a:t>
            </a:r>
          </a:p>
        </p:txBody>
      </p:sp>
      <p:pic>
        <p:nvPicPr>
          <p:cNvPr id="26" name="Picture 4" descr="undefined">
            <a:extLst>
              <a:ext uri="{FF2B5EF4-FFF2-40B4-BE49-F238E27FC236}">
                <a16:creationId xmlns:a16="http://schemas.microsoft.com/office/drawing/2014/main" id="{E17C1825-2D67-445F-159D-F32EBB5248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261"/>
          <a:stretch/>
        </p:blipFill>
        <p:spPr bwMode="auto">
          <a:xfrm>
            <a:off x="5066643" y="1620849"/>
            <a:ext cx="1980738" cy="189063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ree Vectors | rising temperature icon">
            <a:extLst>
              <a:ext uri="{FF2B5EF4-FFF2-40B4-BE49-F238E27FC236}">
                <a16:creationId xmlns:a16="http://schemas.microsoft.com/office/drawing/2014/main" id="{A7F61ABF-2382-502D-850D-5DED0EA8E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99" y="1797802"/>
            <a:ext cx="2335424" cy="1752857"/>
          </a:xfrm>
          <a:prstGeom prst="rect">
            <a:avLst/>
          </a:prstGeom>
          <a:noFill/>
          <a:extLst>
            <a:ext uri="{909E8E84-426E-40DD-AFC4-6F175D3DCCD1}">
              <a14:hiddenFill xmlns:a14="http://schemas.microsoft.com/office/drawing/2010/main">
                <a:solidFill>
                  <a:srgbClr val="FFFFFF"/>
                </a:solidFill>
              </a14:hiddenFill>
            </a:ext>
          </a:extLst>
        </p:spPr>
      </p:pic>
      <p:sp>
        <p:nvSpPr>
          <p:cNvPr id="27" name="Isosceles Triangle 26">
            <a:extLst>
              <a:ext uri="{FF2B5EF4-FFF2-40B4-BE49-F238E27FC236}">
                <a16:creationId xmlns:a16="http://schemas.microsoft.com/office/drawing/2014/main" id="{57D9423E-23F2-F982-0D26-C1B56F860649}"/>
              </a:ext>
            </a:extLst>
          </p:cNvPr>
          <p:cNvSpPr/>
          <p:nvPr/>
        </p:nvSpPr>
        <p:spPr>
          <a:xfrm rot="2878680">
            <a:off x="9670061" y="4578705"/>
            <a:ext cx="243714" cy="210098"/>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A female of the rotifer Brachionus sp. with three eggs. ">
            <a:extLst>
              <a:ext uri="{FF2B5EF4-FFF2-40B4-BE49-F238E27FC236}">
                <a16:creationId xmlns:a16="http://schemas.microsoft.com/office/drawing/2014/main" id="{8634C819-5866-0359-6A66-7796787E5A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61" b="12364"/>
          <a:stretch/>
        </p:blipFill>
        <p:spPr bwMode="auto">
          <a:xfrm>
            <a:off x="8834601" y="1653117"/>
            <a:ext cx="1971454" cy="1887229"/>
          </a:xfrm>
          <a:prstGeom prst="rect">
            <a:avLst/>
          </a:prstGeom>
          <a:noFill/>
          <a:extLst>
            <a:ext uri="{909E8E84-426E-40DD-AFC4-6F175D3DCCD1}">
              <a14:hiddenFill xmlns:a14="http://schemas.microsoft.com/office/drawing/2010/main">
                <a:solidFill>
                  <a:srgbClr val="FFFFFF"/>
                </a:solidFill>
              </a14:hiddenFill>
            </a:ext>
          </a:extLst>
        </p:spPr>
      </p:pic>
      <p:sp>
        <p:nvSpPr>
          <p:cNvPr id="28" name="Subtitle 2">
            <a:extLst>
              <a:ext uri="{FF2B5EF4-FFF2-40B4-BE49-F238E27FC236}">
                <a16:creationId xmlns:a16="http://schemas.microsoft.com/office/drawing/2014/main" id="{A01EAB0B-AA9A-488D-2B31-45D9A2436064}"/>
              </a:ext>
            </a:extLst>
          </p:cNvPr>
          <p:cNvSpPr txBox="1">
            <a:spLocks/>
          </p:cNvSpPr>
          <p:nvPr/>
        </p:nvSpPr>
        <p:spPr>
          <a:xfrm>
            <a:off x="5019178" y="3051386"/>
            <a:ext cx="1458873"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a:solidFill>
                  <a:schemeClr val="bg1"/>
                </a:solidFill>
                <a:latin typeface="Times New Roman" panose="02020603050405020304" pitchFamily="18" charset="0"/>
                <a:cs typeface="Times New Roman" panose="02020603050405020304" pitchFamily="18" charset="0"/>
              </a:rPr>
              <a:t>Daphnia magna</a:t>
            </a:r>
            <a:br>
              <a:rPr lang="en-US" sz="140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latin typeface="Times New Roman" panose="02020603050405020304" pitchFamily="18" charset="0"/>
                <a:cs typeface="Times New Roman" panose="02020603050405020304" pitchFamily="18" charset="0"/>
              </a:rPr>
              <a:t>Photo: Dieter Ebert</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29" name="Subtitle 2">
            <a:extLst>
              <a:ext uri="{FF2B5EF4-FFF2-40B4-BE49-F238E27FC236}">
                <a16:creationId xmlns:a16="http://schemas.microsoft.com/office/drawing/2014/main" id="{D0D15E03-3882-2E21-8946-A42A0708649B}"/>
              </a:ext>
            </a:extLst>
          </p:cNvPr>
          <p:cNvSpPr txBox="1">
            <a:spLocks/>
          </p:cNvSpPr>
          <p:nvPr/>
        </p:nvSpPr>
        <p:spPr>
          <a:xfrm>
            <a:off x="8834601" y="3057936"/>
            <a:ext cx="1458873"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err="1">
                <a:solidFill>
                  <a:schemeClr val="bg1"/>
                </a:solidFill>
                <a:latin typeface="Times New Roman" panose="02020603050405020304" pitchFamily="18" charset="0"/>
                <a:cs typeface="Times New Roman" panose="02020603050405020304" pitchFamily="18" charset="0"/>
              </a:rPr>
              <a:t>Brachionus</a:t>
            </a:r>
            <a:r>
              <a:rPr lang="en-US" sz="1400" i="1" dirty="0">
                <a:solidFill>
                  <a:schemeClr val="bg1"/>
                </a:solidFill>
                <a:latin typeface="Times New Roman" panose="02020603050405020304" pitchFamily="18" charset="0"/>
                <a:cs typeface="Times New Roman" panose="02020603050405020304" pitchFamily="18" charset="0"/>
              </a:rPr>
              <a:t> </a:t>
            </a:r>
            <a:r>
              <a:rPr lang="en-US" sz="1400" dirty="0">
                <a:solidFill>
                  <a:schemeClr val="bg1"/>
                </a:solidFill>
                <a:latin typeface="Times New Roman" panose="02020603050405020304" pitchFamily="18" charset="0"/>
                <a:cs typeface="Times New Roman" panose="02020603050405020304" pitchFamily="18" charset="0"/>
              </a:rPr>
              <a:t>sp</a:t>
            </a:r>
            <a:r>
              <a:rPr lang="en-US" sz="1400" i="1" dirty="0">
                <a:solidFill>
                  <a:schemeClr val="bg1"/>
                </a:solidFill>
                <a:latin typeface="Times New Roman" panose="02020603050405020304" pitchFamily="18" charset="0"/>
                <a:cs typeface="Times New Roman" panose="02020603050405020304" pitchFamily="18" charset="0"/>
              </a:rPr>
              <a:t>.</a:t>
            </a:r>
            <a:br>
              <a:rPr lang="en-US" sz="140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latin typeface="Times New Roman" panose="02020603050405020304" pitchFamily="18" charset="0"/>
                <a:cs typeface="Times New Roman" panose="02020603050405020304" pitchFamily="18" charset="0"/>
              </a:rPr>
              <a:t>Photo: Karel </a:t>
            </a:r>
            <a:r>
              <a:rPr lang="en-US" sz="1100" dirty="0" err="1">
                <a:solidFill>
                  <a:schemeClr val="bg1"/>
                </a:solidFill>
                <a:latin typeface="Times New Roman" panose="02020603050405020304" pitchFamily="18" charset="0"/>
                <a:cs typeface="Times New Roman" panose="02020603050405020304" pitchFamily="18" charset="0"/>
              </a:rPr>
              <a:t>Šimek</a:t>
            </a:r>
            <a:endParaRPr lang="en-US"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69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633D-3647-63D1-21F6-9B2DE69BB0AF}"/>
              </a:ext>
            </a:extLst>
          </p:cNvPr>
          <p:cNvSpPr txBox="1">
            <a:spLocks/>
          </p:cNvSpPr>
          <p:nvPr/>
        </p:nvSpPr>
        <p:spPr>
          <a:xfrm>
            <a:off x="629307" y="0"/>
            <a:ext cx="109333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Evolution-mediated indirect effect</a:t>
            </a:r>
          </a:p>
        </p:txBody>
      </p:sp>
      <p:sp>
        <p:nvSpPr>
          <p:cNvPr id="4" name="Rectangle 3">
            <a:extLst>
              <a:ext uri="{FF2B5EF4-FFF2-40B4-BE49-F238E27FC236}">
                <a16:creationId xmlns:a16="http://schemas.microsoft.com/office/drawing/2014/main" id="{0CEA4A1A-843C-DB05-6826-88E12FF54E18}"/>
              </a:ext>
            </a:extLst>
          </p:cNvPr>
          <p:cNvSpPr/>
          <p:nvPr/>
        </p:nvSpPr>
        <p:spPr>
          <a:xfrm>
            <a:off x="988629" y="3759194"/>
            <a:ext cx="1996966"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Temp increase</a:t>
            </a:r>
          </a:p>
        </p:txBody>
      </p:sp>
      <p:sp>
        <p:nvSpPr>
          <p:cNvPr id="5" name="Rectangle 4">
            <a:extLst>
              <a:ext uri="{FF2B5EF4-FFF2-40B4-BE49-F238E27FC236}">
                <a16:creationId xmlns:a16="http://schemas.microsoft.com/office/drawing/2014/main" id="{64D49675-9B7C-5287-9C16-018D3F947907}"/>
              </a:ext>
            </a:extLst>
          </p:cNvPr>
          <p:cNvSpPr/>
          <p:nvPr/>
        </p:nvSpPr>
        <p:spPr>
          <a:xfrm>
            <a:off x="5066643" y="3759194"/>
            <a:ext cx="1996966" cy="67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Daphnia</a:t>
            </a:r>
          </a:p>
        </p:txBody>
      </p:sp>
      <p:cxnSp>
        <p:nvCxnSpPr>
          <p:cNvPr id="7" name="Straight Arrow Connector 6">
            <a:extLst>
              <a:ext uri="{FF2B5EF4-FFF2-40B4-BE49-F238E27FC236}">
                <a16:creationId xmlns:a16="http://schemas.microsoft.com/office/drawing/2014/main" id="{6A535DE8-A8DD-3B51-0C52-7B43DDAA2128}"/>
              </a:ext>
            </a:extLst>
          </p:cNvPr>
          <p:cNvCxnSpPr/>
          <p:nvPr/>
        </p:nvCxnSpPr>
        <p:spPr>
          <a:xfrm>
            <a:off x="3258864" y="4074505"/>
            <a:ext cx="14924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CF5A7B56-4B22-180E-CB65-E60BC5355FE5}"/>
              </a:ext>
            </a:extLst>
          </p:cNvPr>
          <p:cNvSpPr/>
          <p:nvPr/>
        </p:nvSpPr>
        <p:spPr>
          <a:xfrm>
            <a:off x="8834601" y="3759194"/>
            <a:ext cx="1996966" cy="67529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Competitor</a:t>
            </a:r>
          </a:p>
        </p:txBody>
      </p:sp>
      <p:cxnSp>
        <p:nvCxnSpPr>
          <p:cNvPr id="9" name="Straight Arrow Connector 8">
            <a:extLst>
              <a:ext uri="{FF2B5EF4-FFF2-40B4-BE49-F238E27FC236}">
                <a16:creationId xmlns:a16="http://schemas.microsoft.com/office/drawing/2014/main" id="{9005CA52-8E13-B582-FCE1-F305C8171492}"/>
              </a:ext>
            </a:extLst>
          </p:cNvPr>
          <p:cNvCxnSpPr/>
          <p:nvPr/>
        </p:nvCxnSpPr>
        <p:spPr>
          <a:xfrm>
            <a:off x="7184478" y="4074505"/>
            <a:ext cx="1492469" cy="0"/>
          </a:xfrm>
          <a:prstGeom prst="straightConnector1">
            <a:avLst/>
          </a:prstGeom>
          <a:ln w="3810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FF920E6-747A-54EC-C2C1-17FF952BB24E}"/>
              </a:ext>
            </a:extLst>
          </p:cNvPr>
          <p:cNvSpPr txBox="1"/>
          <p:nvPr/>
        </p:nvSpPr>
        <p:spPr>
          <a:xfrm>
            <a:off x="3143249" y="3705173"/>
            <a:ext cx="1860331" cy="369332"/>
          </a:xfrm>
          <a:prstGeom prst="rect">
            <a:avLst/>
          </a:prstGeom>
          <a:noFill/>
        </p:spPr>
        <p:txBody>
          <a:bodyPr wrap="square" rtlCol="0">
            <a:spAutoFit/>
          </a:bodyPr>
          <a:lstStyle/>
          <a:p>
            <a:r>
              <a:rPr lang="en-US" dirty="0">
                <a:highlight>
                  <a:srgbClr val="FFFF00"/>
                </a:highlight>
              </a:rPr>
              <a:t>Rapid evolution</a:t>
            </a:r>
          </a:p>
        </p:txBody>
      </p:sp>
      <p:sp>
        <p:nvSpPr>
          <p:cNvPr id="13" name="TextBox 12">
            <a:extLst>
              <a:ext uri="{FF2B5EF4-FFF2-40B4-BE49-F238E27FC236}">
                <a16:creationId xmlns:a16="http://schemas.microsoft.com/office/drawing/2014/main" id="{A0D70147-BAEF-CA74-6509-82B78B3A6BB8}"/>
              </a:ext>
            </a:extLst>
          </p:cNvPr>
          <p:cNvSpPr txBox="1"/>
          <p:nvPr/>
        </p:nvSpPr>
        <p:spPr>
          <a:xfrm>
            <a:off x="3064423" y="4105283"/>
            <a:ext cx="2130973" cy="369332"/>
          </a:xfrm>
          <a:prstGeom prst="rect">
            <a:avLst/>
          </a:prstGeom>
          <a:noFill/>
        </p:spPr>
        <p:txBody>
          <a:bodyPr wrap="square" rtlCol="0">
            <a:spAutoFit/>
          </a:bodyPr>
          <a:lstStyle/>
          <a:p>
            <a:r>
              <a:rPr lang="en-US" i="1" dirty="0"/>
              <a:t>↑</a:t>
            </a:r>
            <a:r>
              <a:rPr lang="en-US" sz="1600" i="1" dirty="0"/>
              <a:t> Thermal tolerance</a:t>
            </a:r>
          </a:p>
        </p:txBody>
      </p:sp>
      <p:sp>
        <p:nvSpPr>
          <p:cNvPr id="14" name="Freeform: Shape 13">
            <a:extLst>
              <a:ext uri="{FF2B5EF4-FFF2-40B4-BE49-F238E27FC236}">
                <a16:creationId xmlns:a16="http://schemas.microsoft.com/office/drawing/2014/main" id="{B98798F0-ACC4-89A3-BB65-98F9A4FCF2B1}"/>
              </a:ext>
            </a:extLst>
          </p:cNvPr>
          <p:cNvSpPr/>
          <p:nvPr/>
        </p:nvSpPr>
        <p:spPr>
          <a:xfrm>
            <a:off x="1987112" y="4673594"/>
            <a:ext cx="7830207" cy="1010897"/>
          </a:xfrm>
          <a:custGeom>
            <a:avLst/>
            <a:gdLst>
              <a:gd name="connsiteX0" fmla="*/ 0 w 9017876"/>
              <a:gd name="connsiteY0" fmla="*/ 31531 h 1010897"/>
              <a:gd name="connsiteX1" fmla="*/ 1870841 w 9017876"/>
              <a:gd name="connsiteY1" fmla="*/ 851338 h 1010897"/>
              <a:gd name="connsiteX2" fmla="*/ 6558455 w 9017876"/>
              <a:gd name="connsiteY2" fmla="*/ 935421 h 1010897"/>
              <a:gd name="connsiteX3" fmla="*/ 9017876 w 9017876"/>
              <a:gd name="connsiteY3" fmla="*/ 0 h 1010897"/>
            </a:gdLst>
            <a:ahLst/>
            <a:cxnLst>
              <a:cxn ang="0">
                <a:pos x="connsiteX0" y="connsiteY0"/>
              </a:cxn>
              <a:cxn ang="0">
                <a:pos x="connsiteX1" y="connsiteY1"/>
              </a:cxn>
              <a:cxn ang="0">
                <a:pos x="connsiteX2" y="connsiteY2"/>
              </a:cxn>
              <a:cxn ang="0">
                <a:pos x="connsiteX3" y="connsiteY3"/>
              </a:cxn>
            </a:cxnLst>
            <a:rect l="l" t="t" r="r" b="b"/>
            <a:pathLst>
              <a:path w="9017876" h="1010897">
                <a:moveTo>
                  <a:pt x="0" y="31531"/>
                </a:moveTo>
                <a:cubicBezTo>
                  <a:pt x="388882" y="366110"/>
                  <a:pt x="777765" y="700690"/>
                  <a:pt x="1870841" y="851338"/>
                </a:cubicBezTo>
                <a:cubicBezTo>
                  <a:pt x="2963917" y="1001986"/>
                  <a:pt x="5367283" y="1077311"/>
                  <a:pt x="6558455" y="935421"/>
                </a:cubicBezTo>
                <a:cubicBezTo>
                  <a:pt x="7749627" y="793531"/>
                  <a:pt x="8383751" y="396765"/>
                  <a:pt x="9017876" y="0"/>
                </a:cubicBezTo>
              </a:path>
            </a:pathLst>
          </a:custGeom>
          <a:noFill/>
          <a:ln w="38100">
            <a:solidFill>
              <a:srgbClr val="FF0000"/>
            </a:solidFill>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9DC3DB8-ED69-FB6E-011F-E922E49BBC51}"/>
              </a:ext>
            </a:extLst>
          </p:cNvPr>
          <p:cNvSpPr txBox="1"/>
          <p:nvPr/>
        </p:nvSpPr>
        <p:spPr>
          <a:xfrm>
            <a:off x="0" y="5798863"/>
            <a:ext cx="1860331" cy="369332"/>
          </a:xfrm>
          <a:prstGeom prst="rect">
            <a:avLst/>
          </a:prstGeom>
          <a:noFill/>
        </p:spPr>
        <p:txBody>
          <a:bodyPr wrap="square" rtlCol="0">
            <a:spAutoFit/>
          </a:bodyPr>
          <a:lstStyle/>
          <a:p>
            <a:pPr algn="r"/>
            <a:r>
              <a:rPr lang="en-US" dirty="0"/>
              <a:t>Direct effect</a:t>
            </a:r>
          </a:p>
        </p:txBody>
      </p:sp>
      <p:sp>
        <p:nvSpPr>
          <p:cNvPr id="16" name="TextBox 15">
            <a:extLst>
              <a:ext uri="{FF2B5EF4-FFF2-40B4-BE49-F238E27FC236}">
                <a16:creationId xmlns:a16="http://schemas.microsoft.com/office/drawing/2014/main" id="{D1F3DF68-6CF7-F502-06FA-C5E97BC4753F}"/>
              </a:ext>
            </a:extLst>
          </p:cNvPr>
          <p:cNvSpPr txBox="1"/>
          <p:nvPr/>
        </p:nvSpPr>
        <p:spPr>
          <a:xfrm>
            <a:off x="0" y="6168195"/>
            <a:ext cx="1860331" cy="369332"/>
          </a:xfrm>
          <a:prstGeom prst="rect">
            <a:avLst/>
          </a:prstGeom>
          <a:noFill/>
        </p:spPr>
        <p:txBody>
          <a:bodyPr wrap="square" rtlCol="0">
            <a:spAutoFit/>
          </a:bodyPr>
          <a:lstStyle/>
          <a:p>
            <a:pPr algn="r"/>
            <a:r>
              <a:rPr lang="en-US" dirty="0"/>
              <a:t>Indirect effect</a:t>
            </a:r>
          </a:p>
        </p:txBody>
      </p:sp>
      <p:cxnSp>
        <p:nvCxnSpPr>
          <p:cNvPr id="17" name="Straight Arrow Connector 16">
            <a:extLst>
              <a:ext uri="{FF2B5EF4-FFF2-40B4-BE49-F238E27FC236}">
                <a16:creationId xmlns:a16="http://schemas.microsoft.com/office/drawing/2014/main" id="{E45EA8A1-98D4-FF01-3350-D66ACC5300A2}"/>
              </a:ext>
            </a:extLst>
          </p:cNvPr>
          <p:cNvCxnSpPr>
            <a:cxnSpLocks/>
          </p:cNvCxnSpPr>
          <p:nvPr/>
        </p:nvCxnSpPr>
        <p:spPr>
          <a:xfrm>
            <a:off x="1860331" y="5983529"/>
            <a:ext cx="8001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F6BFA4F-4999-9AB4-7491-A2F88F79D181}"/>
              </a:ext>
            </a:extLst>
          </p:cNvPr>
          <p:cNvCxnSpPr>
            <a:cxnSpLocks/>
          </p:cNvCxnSpPr>
          <p:nvPr/>
        </p:nvCxnSpPr>
        <p:spPr>
          <a:xfrm>
            <a:off x="1860331" y="6328991"/>
            <a:ext cx="800100" cy="0"/>
          </a:xfrm>
          <a:prstGeom prst="straightConnector1">
            <a:avLst/>
          </a:prstGeom>
          <a:ln w="3810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2D8B275-C4B5-AD74-90FC-03E24F845AE1}"/>
              </a:ext>
            </a:extLst>
          </p:cNvPr>
          <p:cNvSpPr txBox="1"/>
          <p:nvPr/>
        </p:nvSpPr>
        <p:spPr>
          <a:xfrm>
            <a:off x="7018940" y="3705173"/>
            <a:ext cx="1860331" cy="369332"/>
          </a:xfrm>
          <a:prstGeom prst="rect">
            <a:avLst/>
          </a:prstGeom>
          <a:noFill/>
        </p:spPr>
        <p:txBody>
          <a:bodyPr wrap="square" rtlCol="0">
            <a:spAutoFit/>
          </a:bodyPr>
          <a:lstStyle/>
          <a:p>
            <a:pPr algn="ctr"/>
            <a:r>
              <a:rPr lang="en-US" dirty="0"/>
              <a:t>Interaction</a:t>
            </a:r>
          </a:p>
        </p:txBody>
      </p:sp>
      <p:pic>
        <p:nvPicPr>
          <p:cNvPr id="26" name="Picture 4" descr="undefined">
            <a:extLst>
              <a:ext uri="{FF2B5EF4-FFF2-40B4-BE49-F238E27FC236}">
                <a16:creationId xmlns:a16="http://schemas.microsoft.com/office/drawing/2014/main" id="{E17C1825-2D67-445F-159D-F32EBB5248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261"/>
          <a:stretch/>
        </p:blipFill>
        <p:spPr bwMode="auto">
          <a:xfrm>
            <a:off x="5066643" y="1620849"/>
            <a:ext cx="1980738" cy="189063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ree Vectors | rising temperature icon">
            <a:extLst>
              <a:ext uri="{FF2B5EF4-FFF2-40B4-BE49-F238E27FC236}">
                <a16:creationId xmlns:a16="http://schemas.microsoft.com/office/drawing/2014/main" id="{A7F61ABF-2382-502D-850D-5DED0EA8E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99" y="1797802"/>
            <a:ext cx="2335424" cy="1752857"/>
          </a:xfrm>
          <a:prstGeom prst="rect">
            <a:avLst/>
          </a:prstGeom>
          <a:noFill/>
          <a:extLst>
            <a:ext uri="{909E8E84-426E-40DD-AFC4-6F175D3DCCD1}">
              <a14:hiddenFill xmlns:a14="http://schemas.microsoft.com/office/drawing/2010/main">
                <a:solidFill>
                  <a:srgbClr val="FFFFFF"/>
                </a:solidFill>
              </a14:hiddenFill>
            </a:ext>
          </a:extLst>
        </p:spPr>
      </p:pic>
      <p:sp>
        <p:nvSpPr>
          <p:cNvPr id="27" name="Isosceles Triangle 26">
            <a:extLst>
              <a:ext uri="{FF2B5EF4-FFF2-40B4-BE49-F238E27FC236}">
                <a16:creationId xmlns:a16="http://schemas.microsoft.com/office/drawing/2014/main" id="{57D9423E-23F2-F982-0D26-C1B56F860649}"/>
              </a:ext>
            </a:extLst>
          </p:cNvPr>
          <p:cNvSpPr/>
          <p:nvPr/>
        </p:nvSpPr>
        <p:spPr>
          <a:xfrm rot="2878680">
            <a:off x="9670061" y="4578705"/>
            <a:ext cx="243714" cy="210098"/>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A female of the rotifer Brachionus sp. with three eggs. ">
            <a:extLst>
              <a:ext uri="{FF2B5EF4-FFF2-40B4-BE49-F238E27FC236}">
                <a16:creationId xmlns:a16="http://schemas.microsoft.com/office/drawing/2014/main" id="{8634C819-5866-0359-6A66-7796787E5A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61" b="12364"/>
          <a:stretch/>
        </p:blipFill>
        <p:spPr bwMode="auto">
          <a:xfrm>
            <a:off x="8834601" y="1653117"/>
            <a:ext cx="1971454" cy="1887229"/>
          </a:xfrm>
          <a:prstGeom prst="rect">
            <a:avLst/>
          </a:prstGeom>
          <a:noFill/>
          <a:extLst>
            <a:ext uri="{909E8E84-426E-40DD-AFC4-6F175D3DCCD1}">
              <a14:hiddenFill xmlns:a14="http://schemas.microsoft.com/office/drawing/2010/main">
                <a:solidFill>
                  <a:srgbClr val="FFFFFF"/>
                </a:solidFill>
              </a14:hiddenFill>
            </a:ext>
          </a:extLst>
        </p:spPr>
      </p:pic>
      <p:sp>
        <p:nvSpPr>
          <p:cNvPr id="28" name="Subtitle 2">
            <a:extLst>
              <a:ext uri="{FF2B5EF4-FFF2-40B4-BE49-F238E27FC236}">
                <a16:creationId xmlns:a16="http://schemas.microsoft.com/office/drawing/2014/main" id="{A01EAB0B-AA9A-488D-2B31-45D9A2436064}"/>
              </a:ext>
            </a:extLst>
          </p:cNvPr>
          <p:cNvSpPr txBox="1">
            <a:spLocks/>
          </p:cNvSpPr>
          <p:nvPr/>
        </p:nvSpPr>
        <p:spPr>
          <a:xfrm>
            <a:off x="5019178" y="3051386"/>
            <a:ext cx="1458873"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a:solidFill>
                  <a:schemeClr val="bg1"/>
                </a:solidFill>
                <a:latin typeface="Times New Roman" panose="02020603050405020304" pitchFamily="18" charset="0"/>
                <a:cs typeface="Times New Roman" panose="02020603050405020304" pitchFamily="18" charset="0"/>
              </a:rPr>
              <a:t>Daphnia magna</a:t>
            </a:r>
            <a:br>
              <a:rPr lang="en-US" sz="140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latin typeface="Times New Roman" panose="02020603050405020304" pitchFamily="18" charset="0"/>
                <a:cs typeface="Times New Roman" panose="02020603050405020304" pitchFamily="18" charset="0"/>
              </a:rPr>
              <a:t>Photo: Dieter Ebert</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29" name="Subtitle 2">
            <a:extLst>
              <a:ext uri="{FF2B5EF4-FFF2-40B4-BE49-F238E27FC236}">
                <a16:creationId xmlns:a16="http://schemas.microsoft.com/office/drawing/2014/main" id="{D0D15E03-3882-2E21-8946-A42A0708649B}"/>
              </a:ext>
            </a:extLst>
          </p:cNvPr>
          <p:cNvSpPr txBox="1">
            <a:spLocks/>
          </p:cNvSpPr>
          <p:nvPr/>
        </p:nvSpPr>
        <p:spPr>
          <a:xfrm>
            <a:off x="8834601" y="3057936"/>
            <a:ext cx="1458873"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err="1">
                <a:solidFill>
                  <a:schemeClr val="bg1"/>
                </a:solidFill>
                <a:latin typeface="Times New Roman" panose="02020603050405020304" pitchFamily="18" charset="0"/>
                <a:cs typeface="Times New Roman" panose="02020603050405020304" pitchFamily="18" charset="0"/>
              </a:rPr>
              <a:t>Brachionus</a:t>
            </a:r>
            <a:r>
              <a:rPr lang="en-US" sz="1400" i="1" dirty="0">
                <a:solidFill>
                  <a:schemeClr val="bg1"/>
                </a:solidFill>
                <a:latin typeface="Times New Roman" panose="02020603050405020304" pitchFamily="18" charset="0"/>
                <a:cs typeface="Times New Roman" panose="02020603050405020304" pitchFamily="18" charset="0"/>
              </a:rPr>
              <a:t> </a:t>
            </a:r>
            <a:r>
              <a:rPr lang="en-US" sz="1400" dirty="0">
                <a:solidFill>
                  <a:schemeClr val="bg1"/>
                </a:solidFill>
                <a:latin typeface="Times New Roman" panose="02020603050405020304" pitchFamily="18" charset="0"/>
                <a:cs typeface="Times New Roman" panose="02020603050405020304" pitchFamily="18" charset="0"/>
              </a:rPr>
              <a:t>sp</a:t>
            </a:r>
            <a:r>
              <a:rPr lang="en-US" sz="1400" i="1" dirty="0">
                <a:solidFill>
                  <a:schemeClr val="bg1"/>
                </a:solidFill>
                <a:latin typeface="Times New Roman" panose="02020603050405020304" pitchFamily="18" charset="0"/>
                <a:cs typeface="Times New Roman" panose="02020603050405020304" pitchFamily="18" charset="0"/>
              </a:rPr>
              <a:t>.</a:t>
            </a:r>
            <a:br>
              <a:rPr lang="en-US" sz="140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latin typeface="Times New Roman" panose="02020603050405020304" pitchFamily="18" charset="0"/>
                <a:cs typeface="Times New Roman" panose="02020603050405020304" pitchFamily="18" charset="0"/>
              </a:rPr>
              <a:t>Photo: Karel </a:t>
            </a:r>
            <a:r>
              <a:rPr lang="en-US" sz="1100" dirty="0" err="1">
                <a:solidFill>
                  <a:schemeClr val="bg1"/>
                </a:solidFill>
                <a:latin typeface="Times New Roman" panose="02020603050405020304" pitchFamily="18" charset="0"/>
                <a:cs typeface="Times New Roman" panose="02020603050405020304" pitchFamily="18" charset="0"/>
              </a:rPr>
              <a:t>Šimek</a:t>
            </a:r>
            <a:endParaRPr lang="en-US"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3445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EA4A1A-843C-DB05-6826-88E12FF54E18}"/>
              </a:ext>
            </a:extLst>
          </p:cNvPr>
          <p:cNvSpPr/>
          <p:nvPr/>
        </p:nvSpPr>
        <p:spPr>
          <a:xfrm>
            <a:off x="988629" y="3759194"/>
            <a:ext cx="1996966"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Temp increase</a:t>
            </a:r>
          </a:p>
        </p:txBody>
      </p:sp>
      <p:sp>
        <p:nvSpPr>
          <p:cNvPr id="5" name="Rectangle 4">
            <a:extLst>
              <a:ext uri="{FF2B5EF4-FFF2-40B4-BE49-F238E27FC236}">
                <a16:creationId xmlns:a16="http://schemas.microsoft.com/office/drawing/2014/main" id="{64D49675-9B7C-5287-9C16-018D3F947907}"/>
              </a:ext>
            </a:extLst>
          </p:cNvPr>
          <p:cNvSpPr/>
          <p:nvPr/>
        </p:nvSpPr>
        <p:spPr>
          <a:xfrm>
            <a:off x="5066643" y="3759194"/>
            <a:ext cx="1996966" cy="67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Daphnia</a:t>
            </a:r>
          </a:p>
        </p:txBody>
      </p:sp>
      <p:cxnSp>
        <p:nvCxnSpPr>
          <p:cNvPr id="7" name="Straight Arrow Connector 6">
            <a:extLst>
              <a:ext uri="{FF2B5EF4-FFF2-40B4-BE49-F238E27FC236}">
                <a16:creationId xmlns:a16="http://schemas.microsoft.com/office/drawing/2014/main" id="{6A535DE8-A8DD-3B51-0C52-7B43DDAA2128}"/>
              </a:ext>
            </a:extLst>
          </p:cNvPr>
          <p:cNvCxnSpPr/>
          <p:nvPr/>
        </p:nvCxnSpPr>
        <p:spPr>
          <a:xfrm>
            <a:off x="3258864" y="4074505"/>
            <a:ext cx="14924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CF5A7B56-4B22-180E-CB65-E60BC5355FE5}"/>
              </a:ext>
            </a:extLst>
          </p:cNvPr>
          <p:cNvSpPr/>
          <p:nvPr/>
        </p:nvSpPr>
        <p:spPr>
          <a:xfrm>
            <a:off x="8834601" y="3759194"/>
            <a:ext cx="1996966" cy="67529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Competitor</a:t>
            </a:r>
          </a:p>
        </p:txBody>
      </p:sp>
      <p:cxnSp>
        <p:nvCxnSpPr>
          <p:cNvPr id="9" name="Straight Arrow Connector 8">
            <a:extLst>
              <a:ext uri="{FF2B5EF4-FFF2-40B4-BE49-F238E27FC236}">
                <a16:creationId xmlns:a16="http://schemas.microsoft.com/office/drawing/2014/main" id="{9005CA52-8E13-B582-FCE1-F305C8171492}"/>
              </a:ext>
            </a:extLst>
          </p:cNvPr>
          <p:cNvCxnSpPr/>
          <p:nvPr/>
        </p:nvCxnSpPr>
        <p:spPr>
          <a:xfrm>
            <a:off x="7184478" y="4074505"/>
            <a:ext cx="1492469" cy="0"/>
          </a:xfrm>
          <a:prstGeom prst="straightConnector1">
            <a:avLst/>
          </a:prstGeom>
          <a:ln w="3810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FF920E6-747A-54EC-C2C1-17FF952BB24E}"/>
              </a:ext>
            </a:extLst>
          </p:cNvPr>
          <p:cNvSpPr txBox="1"/>
          <p:nvPr/>
        </p:nvSpPr>
        <p:spPr>
          <a:xfrm>
            <a:off x="3143249" y="3705173"/>
            <a:ext cx="1860331" cy="369332"/>
          </a:xfrm>
          <a:prstGeom prst="rect">
            <a:avLst/>
          </a:prstGeom>
          <a:noFill/>
        </p:spPr>
        <p:txBody>
          <a:bodyPr wrap="square" rtlCol="0">
            <a:spAutoFit/>
          </a:bodyPr>
          <a:lstStyle/>
          <a:p>
            <a:r>
              <a:rPr lang="en-US" dirty="0"/>
              <a:t>Rapid evolution</a:t>
            </a:r>
          </a:p>
        </p:txBody>
      </p:sp>
      <p:sp>
        <p:nvSpPr>
          <p:cNvPr id="13" name="TextBox 12">
            <a:extLst>
              <a:ext uri="{FF2B5EF4-FFF2-40B4-BE49-F238E27FC236}">
                <a16:creationId xmlns:a16="http://schemas.microsoft.com/office/drawing/2014/main" id="{A0D70147-BAEF-CA74-6509-82B78B3A6BB8}"/>
              </a:ext>
            </a:extLst>
          </p:cNvPr>
          <p:cNvSpPr txBox="1"/>
          <p:nvPr/>
        </p:nvSpPr>
        <p:spPr>
          <a:xfrm>
            <a:off x="3064423" y="4105283"/>
            <a:ext cx="2130973" cy="369332"/>
          </a:xfrm>
          <a:prstGeom prst="rect">
            <a:avLst/>
          </a:prstGeom>
          <a:noFill/>
        </p:spPr>
        <p:txBody>
          <a:bodyPr wrap="square" rtlCol="0">
            <a:spAutoFit/>
          </a:bodyPr>
          <a:lstStyle/>
          <a:p>
            <a:r>
              <a:rPr lang="en-US" i="1" dirty="0"/>
              <a:t>↑</a:t>
            </a:r>
            <a:r>
              <a:rPr lang="en-US" sz="1600" i="1" dirty="0"/>
              <a:t> Thermal tolerance</a:t>
            </a:r>
          </a:p>
        </p:txBody>
      </p:sp>
      <p:sp>
        <p:nvSpPr>
          <p:cNvPr id="14" name="Freeform: Shape 13">
            <a:extLst>
              <a:ext uri="{FF2B5EF4-FFF2-40B4-BE49-F238E27FC236}">
                <a16:creationId xmlns:a16="http://schemas.microsoft.com/office/drawing/2014/main" id="{B98798F0-ACC4-89A3-BB65-98F9A4FCF2B1}"/>
              </a:ext>
            </a:extLst>
          </p:cNvPr>
          <p:cNvSpPr/>
          <p:nvPr/>
        </p:nvSpPr>
        <p:spPr>
          <a:xfrm>
            <a:off x="1987112" y="4673594"/>
            <a:ext cx="7830207" cy="1010897"/>
          </a:xfrm>
          <a:custGeom>
            <a:avLst/>
            <a:gdLst>
              <a:gd name="connsiteX0" fmla="*/ 0 w 9017876"/>
              <a:gd name="connsiteY0" fmla="*/ 31531 h 1010897"/>
              <a:gd name="connsiteX1" fmla="*/ 1870841 w 9017876"/>
              <a:gd name="connsiteY1" fmla="*/ 851338 h 1010897"/>
              <a:gd name="connsiteX2" fmla="*/ 6558455 w 9017876"/>
              <a:gd name="connsiteY2" fmla="*/ 935421 h 1010897"/>
              <a:gd name="connsiteX3" fmla="*/ 9017876 w 9017876"/>
              <a:gd name="connsiteY3" fmla="*/ 0 h 1010897"/>
            </a:gdLst>
            <a:ahLst/>
            <a:cxnLst>
              <a:cxn ang="0">
                <a:pos x="connsiteX0" y="connsiteY0"/>
              </a:cxn>
              <a:cxn ang="0">
                <a:pos x="connsiteX1" y="connsiteY1"/>
              </a:cxn>
              <a:cxn ang="0">
                <a:pos x="connsiteX2" y="connsiteY2"/>
              </a:cxn>
              <a:cxn ang="0">
                <a:pos x="connsiteX3" y="connsiteY3"/>
              </a:cxn>
            </a:cxnLst>
            <a:rect l="l" t="t" r="r" b="b"/>
            <a:pathLst>
              <a:path w="9017876" h="1010897">
                <a:moveTo>
                  <a:pt x="0" y="31531"/>
                </a:moveTo>
                <a:cubicBezTo>
                  <a:pt x="388882" y="366110"/>
                  <a:pt x="777765" y="700690"/>
                  <a:pt x="1870841" y="851338"/>
                </a:cubicBezTo>
                <a:cubicBezTo>
                  <a:pt x="2963917" y="1001986"/>
                  <a:pt x="5367283" y="1077311"/>
                  <a:pt x="6558455" y="935421"/>
                </a:cubicBezTo>
                <a:cubicBezTo>
                  <a:pt x="7749627" y="793531"/>
                  <a:pt x="8383751" y="396765"/>
                  <a:pt x="9017876" y="0"/>
                </a:cubicBezTo>
              </a:path>
            </a:pathLst>
          </a:custGeom>
          <a:noFill/>
          <a:ln w="3810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9DC3DB8-ED69-FB6E-011F-E922E49BBC51}"/>
              </a:ext>
            </a:extLst>
          </p:cNvPr>
          <p:cNvSpPr txBox="1"/>
          <p:nvPr/>
        </p:nvSpPr>
        <p:spPr>
          <a:xfrm>
            <a:off x="0" y="5798863"/>
            <a:ext cx="1860331" cy="369332"/>
          </a:xfrm>
          <a:prstGeom prst="rect">
            <a:avLst/>
          </a:prstGeom>
          <a:noFill/>
        </p:spPr>
        <p:txBody>
          <a:bodyPr wrap="square" rtlCol="0">
            <a:spAutoFit/>
          </a:bodyPr>
          <a:lstStyle/>
          <a:p>
            <a:pPr algn="r"/>
            <a:r>
              <a:rPr lang="en-US" dirty="0"/>
              <a:t>Direct effect</a:t>
            </a:r>
          </a:p>
        </p:txBody>
      </p:sp>
      <p:sp>
        <p:nvSpPr>
          <p:cNvPr id="16" name="TextBox 15">
            <a:extLst>
              <a:ext uri="{FF2B5EF4-FFF2-40B4-BE49-F238E27FC236}">
                <a16:creationId xmlns:a16="http://schemas.microsoft.com/office/drawing/2014/main" id="{D1F3DF68-6CF7-F502-06FA-C5E97BC4753F}"/>
              </a:ext>
            </a:extLst>
          </p:cNvPr>
          <p:cNvSpPr txBox="1"/>
          <p:nvPr/>
        </p:nvSpPr>
        <p:spPr>
          <a:xfrm>
            <a:off x="0" y="6168195"/>
            <a:ext cx="1860331" cy="369332"/>
          </a:xfrm>
          <a:prstGeom prst="rect">
            <a:avLst/>
          </a:prstGeom>
          <a:noFill/>
        </p:spPr>
        <p:txBody>
          <a:bodyPr wrap="square" rtlCol="0">
            <a:spAutoFit/>
          </a:bodyPr>
          <a:lstStyle/>
          <a:p>
            <a:pPr algn="r"/>
            <a:r>
              <a:rPr lang="en-US" dirty="0"/>
              <a:t>Indirect effect</a:t>
            </a:r>
          </a:p>
        </p:txBody>
      </p:sp>
      <p:cxnSp>
        <p:nvCxnSpPr>
          <p:cNvPr id="17" name="Straight Arrow Connector 16">
            <a:extLst>
              <a:ext uri="{FF2B5EF4-FFF2-40B4-BE49-F238E27FC236}">
                <a16:creationId xmlns:a16="http://schemas.microsoft.com/office/drawing/2014/main" id="{E45EA8A1-98D4-FF01-3350-D66ACC5300A2}"/>
              </a:ext>
            </a:extLst>
          </p:cNvPr>
          <p:cNvCxnSpPr>
            <a:cxnSpLocks/>
          </p:cNvCxnSpPr>
          <p:nvPr/>
        </p:nvCxnSpPr>
        <p:spPr>
          <a:xfrm>
            <a:off x="1860331" y="5983529"/>
            <a:ext cx="8001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F6BFA4F-4999-9AB4-7491-A2F88F79D181}"/>
              </a:ext>
            </a:extLst>
          </p:cNvPr>
          <p:cNvCxnSpPr>
            <a:cxnSpLocks/>
          </p:cNvCxnSpPr>
          <p:nvPr/>
        </p:nvCxnSpPr>
        <p:spPr>
          <a:xfrm>
            <a:off x="1860331" y="6328991"/>
            <a:ext cx="800100" cy="0"/>
          </a:xfrm>
          <a:prstGeom prst="straightConnector1">
            <a:avLst/>
          </a:prstGeom>
          <a:ln w="3810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2D8B275-C4B5-AD74-90FC-03E24F845AE1}"/>
              </a:ext>
            </a:extLst>
          </p:cNvPr>
          <p:cNvSpPr txBox="1"/>
          <p:nvPr/>
        </p:nvSpPr>
        <p:spPr>
          <a:xfrm>
            <a:off x="7018940" y="3705173"/>
            <a:ext cx="1860331" cy="369332"/>
          </a:xfrm>
          <a:prstGeom prst="rect">
            <a:avLst/>
          </a:prstGeom>
          <a:noFill/>
        </p:spPr>
        <p:txBody>
          <a:bodyPr wrap="square" rtlCol="0">
            <a:spAutoFit/>
          </a:bodyPr>
          <a:lstStyle/>
          <a:p>
            <a:pPr algn="ctr"/>
            <a:r>
              <a:rPr lang="en-US" dirty="0"/>
              <a:t>Interaction</a:t>
            </a:r>
          </a:p>
        </p:txBody>
      </p:sp>
      <p:pic>
        <p:nvPicPr>
          <p:cNvPr id="26" name="Picture 4" descr="undefined">
            <a:extLst>
              <a:ext uri="{FF2B5EF4-FFF2-40B4-BE49-F238E27FC236}">
                <a16:creationId xmlns:a16="http://schemas.microsoft.com/office/drawing/2014/main" id="{E17C1825-2D67-445F-159D-F32EBB5248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261"/>
          <a:stretch/>
        </p:blipFill>
        <p:spPr bwMode="auto">
          <a:xfrm>
            <a:off x="5066643" y="1620849"/>
            <a:ext cx="1980738" cy="189063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ree Vectors | rising temperature icon">
            <a:extLst>
              <a:ext uri="{FF2B5EF4-FFF2-40B4-BE49-F238E27FC236}">
                <a16:creationId xmlns:a16="http://schemas.microsoft.com/office/drawing/2014/main" id="{A7F61ABF-2382-502D-850D-5DED0EA8E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99" y="1797802"/>
            <a:ext cx="2335424" cy="1752857"/>
          </a:xfrm>
          <a:prstGeom prst="rect">
            <a:avLst/>
          </a:prstGeom>
          <a:noFill/>
          <a:extLst>
            <a:ext uri="{909E8E84-426E-40DD-AFC4-6F175D3DCCD1}">
              <a14:hiddenFill xmlns:a14="http://schemas.microsoft.com/office/drawing/2010/main">
                <a:solidFill>
                  <a:srgbClr val="FFFFFF"/>
                </a:solidFill>
              </a14:hiddenFill>
            </a:ext>
          </a:extLst>
        </p:spPr>
      </p:pic>
      <p:sp>
        <p:nvSpPr>
          <p:cNvPr id="27" name="Isosceles Triangle 26">
            <a:extLst>
              <a:ext uri="{FF2B5EF4-FFF2-40B4-BE49-F238E27FC236}">
                <a16:creationId xmlns:a16="http://schemas.microsoft.com/office/drawing/2014/main" id="{57D9423E-23F2-F982-0D26-C1B56F860649}"/>
              </a:ext>
            </a:extLst>
          </p:cNvPr>
          <p:cNvSpPr/>
          <p:nvPr/>
        </p:nvSpPr>
        <p:spPr>
          <a:xfrm rot="2878680">
            <a:off x="9670061" y="4578705"/>
            <a:ext cx="243714" cy="210098"/>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A female of the rotifer Brachionus sp. with three eggs. ">
            <a:extLst>
              <a:ext uri="{FF2B5EF4-FFF2-40B4-BE49-F238E27FC236}">
                <a16:creationId xmlns:a16="http://schemas.microsoft.com/office/drawing/2014/main" id="{8634C819-5866-0359-6A66-7796787E5A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861" b="12364"/>
          <a:stretch/>
        </p:blipFill>
        <p:spPr bwMode="auto">
          <a:xfrm>
            <a:off x="8834601" y="1653117"/>
            <a:ext cx="1971454" cy="1887229"/>
          </a:xfrm>
          <a:prstGeom prst="rect">
            <a:avLst/>
          </a:prstGeom>
          <a:noFill/>
          <a:extLst>
            <a:ext uri="{909E8E84-426E-40DD-AFC4-6F175D3DCCD1}">
              <a14:hiddenFill xmlns:a14="http://schemas.microsoft.com/office/drawing/2010/main">
                <a:solidFill>
                  <a:srgbClr val="FFFFFF"/>
                </a:solidFill>
              </a14:hiddenFill>
            </a:ext>
          </a:extLst>
        </p:spPr>
      </p:pic>
      <p:sp>
        <p:nvSpPr>
          <p:cNvPr id="28" name="Subtitle 2">
            <a:extLst>
              <a:ext uri="{FF2B5EF4-FFF2-40B4-BE49-F238E27FC236}">
                <a16:creationId xmlns:a16="http://schemas.microsoft.com/office/drawing/2014/main" id="{A01EAB0B-AA9A-488D-2B31-45D9A2436064}"/>
              </a:ext>
            </a:extLst>
          </p:cNvPr>
          <p:cNvSpPr txBox="1">
            <a:spLocks/>
          </p:cNvSpPr>
          <p:nvPr/>
        </p:nvSpPr>
        <p:spPr>
          <a:xfrm>
            <a:off x="5019178" y="3051386"/>
            <a:ext cx="1458873"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a:solidFill>
                  <a:schemeClr val="bg1"/>
                </a:solidFill>
                <a:latin typeface="Times New Roman" panose="02020603050405020304" pitchFamily="18" charset="0"/>
                <a:cs typeface="Times New Roman" panose="02020603050405020304" pitchFamily="18" charset="0"/>
              </a:rPr>
              <a:t>Daphnia magna</a:t>
            </a:r>
            <a:br>
              <a:rPr lang="en-US" sz="140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latin typeface="Times New Roman" panose="02020603050405020304" pitchFamily="18" charset="0"/>
                <a:cs typeface="Times New Roman" panose="02020603050405020304" pitchFamily="18" charset="0"/>
              </a:rPr>
              <a:t>Photo: Dieter Ebert</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29" name="Subtitle 2">
            <a:extLst>
              <a:ext uri="{FF2B5EF4-FFF2-40B4-BE49-F238E27FC236}">
                <a16:creationId xmlns:a16="http://schemas.microsoft.com/office/drawing/2014/main" id="{D0D15E03-3882-2E21-8946-A42A0708649B}"/>
              </a:ext>
            </a:extLst>
          </p:cNvPr>
          <p:cNvSpPr txBox="1">
            <a:spLocks/>
          </p:cNvSpPr>
          <p:nvPr/>
        </p:nvSpPr>
        <p:spPr>
          <a:xfrm>
            <a:off x="8834601" y="3057936"/>
            <a:ext cx="1458873"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err="1">
                <a:solidFill>
                  <a:schemeClr val="bg1"/>
                </a:solidFill>
                <a:latin typeface="Times New Roman" panose="02020603050405020304" pitchFamily="18" charset="0"/>
                <a:cs typeface="Times New Roman" panose="02020603050405020304" pitchFamily="18" charset="0"/>
              </a:rPr>
              <a:t>Brachionus</a:t>
            </a:r>
            <a:r>
              <a:rPr lang="en-US" sz="1400" i="1" dirty="0">
                <a:solidFill>
                  <a:schemeClr val="bg1"/>
                </a:solidFill>
                <a:latin typeface="Times New Roman" panose="02020603050405020304" pitchFamily="18" charset="0"/>
                <a:cs typeface="Times New Roman" panose="02020603050405020304" pitchFamily="18" charset="0"/>
              </a:rPr>
              <a:t> </a:t>
            </a:r>
            <a:r>
              <a:rPr lang="en-US" sz="1400" dirty="0">
                <a:solidFill>
                  <a:schemeClr val="bg1"/>
                </a:solidFill>
                <a:latin typeface="Times New Roman" panose="02020603050405020304" pitchFamily="18" charset="0"/>
                <a:cs typeface="Times New Roman" panose="02020603050405020304" pitchFamily="18" charset="0"/>
              </a:rPr>
              <a:t>sp</a:t>
            </a:r>
            <a:r>
              <a:rPr lang="en-US" sz="1400" i="1" dirty="0">
                <a:solidFill>
                  <a:schemeClr val="bg1"/>
                </a:solidFill>
                <a:latin typeface="Times New Roman" panose="02020603050405020304" pitchFamily="18" charset="0"/>
                <a:cs typeface="Times New Roman" panose="02020603050405020304" pitchFamily="18" charset="0"/>
              </a:rPr>
              <a:t>.</a:t>
            </a:r>
            <a:br>
              <a:rPr lang="en-US" sz="140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latin typeface="Times New Roman" panose="02020603050405020304" pitchFamily="18" charset="0"/>
                <a:cs typeface="Times New Roman" panose="02020603050405020304" pitchFamily="18" charset="0"/>
              </a:rPr>
              <a:t>Photo: Karel </a:t>
            </a:r>
            <a:r>
              <a:rPr lang="en-US" sz="1100" dirty="0" err="1">
                <a:solidFill>
                  <a:schemeClr val="bg1"/>
                </a:solidFill>
                <a:latin typeface="Times New Roman" panose="02020603050405020304" pitchFamily="18" charset="0"/>
                <a:cs typeface="Times New Roman" panose="02020603050405020304" pitchFamily="18" charset="0"/>
              </a:rPr>
              <a:t>Šimek</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45" name="Title 1">
            <a:extLst>
              <a:ext uri="{FF2B5EF4-FFF2-40B4-BE49-F238E27FC236}">
                <a16:creationId xmlns:a16="http://schemas.microsoft.com/office/drawing/2014/main" id="{D9250A39-CF22-D3B6-B748-8BB14A863B18}"/>
              </a:ext>
            </a:extLst>
          </p:cNvPr>
          <p:cNvSpPr txBox="1">
            <a:spLocks/>
          </p:cNvSpPr>
          <p:nvPr/>
        </p:nvSpPr>
        <p:spPr>
          <a:xfrm>
            <a:off x="629307" y="0"/>
            <a:ext cx="109333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Evolution-mediated indirect effect</a:t>
            </a:r>
          </a:p>
        </p:txBody>
      </p:sp>
      <p:sp>
        <p:nvSpPr>
          <p:cNvPr id="46" name="Title 1">
            <a:extLst>
              <a:ext uri="{FF2B5EF4-FFF2-40B4-BE49-F238E27FC236}">
                <a16:creationId xmlns:a16="http://schemas.microsoft.com/office/drawing/2014/main" id="{D55F91BE-C4DB-BC80-482B-7C5DA31AA2B2}"/>
              </a:ext>
            </a:extLst>
          </p:cNvPr>
          <p:cNvSpPr txBox="1">
            <a:spLocks/>
          </p:cNvSpPr>
          <p:nvPr/>
        </p:nvSpPr>
        <p:spPr>
          <a:xfrm>
            <a:off x="629307" y="455154"/>
            <a:ext cx="109333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in community context</a:t>
            </a:r>
          </a:p>
        </p:txBody>
      </p:sp>
    </p:spTree>
    <p:extLst>
      <p:ext uri="{BB962C8B-B14F-4D97-AF65-F5344CB8AC3E}">
        <p14:creationId xmlns:p14="http://schemas.microsoft.com/office/powerpoint/2010/main" val="2784395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up of a plant&#10;&#10;Description automatically generated">
            <a:extLst>
              <a:ext uri="{FF2B5EF4-FFF2-40B4-BE49-F238E27FC236}">
                <a16:creationId xmlns:a16="http://schemas.microsoft.com/office/drawing/2014/main" id="{783A9A80-E187-E229-DD2B-A2B9CF4EEF4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64416" y="1209949"/>
            <a:ext cx="8141898" cy="5402753"/>
          </a:xfrm>
          <a:prstGeom prst="rect">
            <a:avLst/>
          </a:prstGeom>
        </p:spPr>
      </p:pic>
      <p:sp>
        <p:nvSpPr>
          <p:cNvPr id="25" name="TextBox 24">
            <a:extLst>
              <a:ext uri="{FF2B5EF4-FFF2-40B4-BE49-F238E27FC236}">
                <a16:creationId xmlns:a16="http://schemas.microsoft.com/office/drawing/2014/main" id="{EB9E7C70-2E58-2EA5-C24F-D4E1C67370A6}"/>
              </a:ext>
            </a:extLst>
          </p:cNvPr>
          <p:cNvSpPr txBox="1"/>
          <p:nvPr/>
        </p:nvSpPr>
        <p:spPr>
          <a:xfrm>
            <a:off x="6646806" y="6304926"/>
            <a:ext cx="2291256" cy="307777"/>
          </a:xfrm>
          <a:prstGeom prst="rect">
            <a:avLst/>
          </a:prstGeom>
          <a:noFill/>
        </p:spPr>
        <p:txBody>
          <a:bodyPr wrap="square" rtlCol="0">
            <a:spAutoFit/>
          </a:bodyPr>
          <a:lstStyle/>
          <a:p>
            <a:r>
              <a:rPr lang="en-US" sz="1400" dirty="0" err="1">
                <a:solidFill>
                  <a:schemeClr val="bg1"/>
                </a:solidFill>
              </a:rPr>
              <a:t>CarrizoPhoto</a:t>
            </a:r>
            <a:r>
              <a:rPr lang="en-US" sz="1400" dirty="0">
                <a:solidFill>
                  <a:schemeClr val="bg1"/>
                </a:solidFill>
              </a:rPr>
              <a:t>, Flickr</a:t>
            </a:r>
          </a:p>
        </p:txBody>
      </p:sp>
      <p:pic>
        <p:nvPicPr>
          <p:cNvPr id="1026" name="Picture 2" descr="Medicago polymorpha">
            <a:extLst>
              <a:ext uri="{FF2B5EF4-FFF2-40B4-BE49-F238E27FC236}">
                <a16:creationId xmlns:a16="http://schemas.microsoft.com/office/drawing/2014/main" id="{8E8FA160-9BB7-F4F5-B5F8-794789AFC5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83" r="16529" b="11461"/>
          <a:stretch/>
        </p:blipFill>
        <p:spPr bwMode="auto">
          <a:xfrm>
            <a:off x="8558868" y="1209949"/>
            <a:ext cx="3268716" cy="323059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E8D756D-F6DB-27AE-6E9D-D0B10BE765F9}"/>
              </a:ext>
            </a:extLst>
          </p:cNvPr>
          <p:cNvSpPr txBox="1"/>
          <p:nvPr/>
        </p:nvSpPr>
        <p:spPr>
          <a:xfrm>
            <a:off x="8558868" y="4132769"/>
            <a:ext cx="2750263" cy="307777"/>
          </a:xfrm>
          <a:prstGeom prst="rect">
            <a:avLst/>
          </a:prstGeom>
          <a:noFill/>
        </p:spPr>
        <p:txBody>
          <a:bodyPr wrap="square" rtlCol="0">
            <a:spAutoFit/>
          </a:bodyPr>
          <a:lstStyle/>
          <a:p>
            <a:r>
              <a:rPr lang="en-US" sz="1400" dirty="0">
                <a:solidFill>
                  <a:schemeClr val="bg1"/>
                </a:solidFill>
              </a:rPr>
              <a:t>wildflowersprovence.fr</a:t>
            </a:r>
          </a:p>
        </p:txBody>
      </p:sp>
      <p:pic>
        <p:nvPicPr>
          <p:cNvPr id="1028" name="Picture 4">
            <a:extLst>
              <a:ext uri="{FF2B5EF4-FFF2-40B4-BE49-F238E27FC236}">
                <a16:creationId xmlns:a16="http://schemas.microsoft.com/office/drawing/2014/main" id="{A3F03D74-F2D6-44EF-4FDC-627DF8ABF6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66" t="-345" r="29903" b="14120"/>
          <a:stretch/>
        </p:blipFill>
        <p:spPr bwMode="auto">
          <a:xfrm>
            <a:off x="8558867" y="4498849"/>
            <a:ext cx="1645165" cy="211385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040B51F9-1907-0EC1-B157-915CCE0BEC95}"/>
              </a:ext>
            </a:extLst>
          </p:cNvPr>
          <p:cNvSpPr txBox="1"/>
          <p:nvPr/>
        </p:nvSpPr>
        <p:spPr>
          <a:xfrm>
            <a:off x="8558867" y="6304926"/>
            <a:ext cx="2750263" cy="307777"/>
          </a:xfrm>
          <a:prstGeom prst="rect">
            <a:avLst/>
          </a:prstGeom>
          <a:noFill/>
        </p:spPr>
        <p:txBody>
          <a:bodyPr wrap="square" rtlCol="0">
            <a:spAutoFit/>
          </a:bodyPr>
          <a:lstStyle/>
          <a:p>
            <a:r>
              <a:rPr lang="en-US" sz="1400" dirty="0">
                <a:solidFill>
                  <a:schemeClr val="bg1"/>
                </a:solidFill>
              </a:rPr>
              <a:t>Sam Wells</a:t>
            </a:r>
          </a:p>
        </p:txBody>
      </p:sp>
      <p:sp>
        <p:nvSpPr>
          <p:cNvPr id="24" name="Title 1">
            <a:extLst>
              <a:ext uri="{FF2B5EF4-FFF2-40B4-BE49-F238E27FC236}">
                <a16:creationId xmlns:a16="http://schemas.microsoft.com/office/drawing/2014/main" id="{665F4EFD-ACBA-FF91-53E6-67ADC085BA15}"/>
              </a:ext>
            </a:extLst>
          </p:cNvPr>
          <p:cNvSpPr txBox="1">
            <a:spLocks/>
          </p:cNvSpPr>
          <p:nvPr/>
        </p:nvSpPr>
        <p:spPr>
          <a:xfrm>
            <a:off x="-999388" y="994224"/>
            <a:ext cx="109333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err="1">
                <a:solidFill>
                  <a:schemeClr val="bg1"/>
                </a:solidFill>
              </a:rPr>
              <a:t>Acmispon</a:t>
            </a:r>
            <a:r>
              <a:rPr lang="en-US" b="1" i="1" dirty="0">
                <a:solidFill>
                  <a:schemeClr val="bg1"/>
                </a:solidFill>
              </a:rPr>
              <a:t> </a:t>
            </a:r>
            <a:r>
              <a:rPr lang="en-US" b="1" i="1" dirty="0" err="1">
                <a:solidFill>
                  <a:schemeClr val="bg1"/>
                </a:solidFill>
              </a:rPr>
              <a:t>wrangelianus</a:t>
            </a:r>
            <a:endParaRPr lang="en-US" b="1" i="1" dirty="0">
              <a:solidFill>
                <a:schemeClr val="bg1"/>
              </a:solidFill>
            </a:endParaRPr>
          </a:p>
        </p:txBody>
      </p:sp>
      <p:sp>
        <p:nvSpPr>
          <p:cNvPr id="31" name="Title 1">
            <a:extLst>
              <a:ext uri="{FF2B5EF4-FFF2-40B4-BE49-F238E27FC236}">
                <a16:creationId xmlns:a16="http://schemas.microsoft.com/office/drawing/2014/main" id="{4E4C0F6C-D1E1-5E95-7671-9EE75F37B99A}"/>
              </a:ext>
            </a:extLst>
          </p:cNvPr>
          <p:cNvSpPr txBox="1">
            <a:spLocks/>
          </p:cNvSpPr>
          <p:nvPr/>
        </p:nvSpPr>
        <p:spPr>
          <a:xfrm>
            <a:off x="629307" y="156511"/>
            <a:ext cx="10933386" cy="7483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Evolutionary indirect effects of biological invasion</a:t>
            </a:r>
          </a:p>
        </p:txBody>
      </p:sp>
      <p:pic>
        <p:nvPicPr>
          <p:cNvPr id="1030" name="Picture 6">
            <a:extLst>
              <a:ext uri="{FF2B5EF4-FFF2-40B4-BE49-F238E27FC236}">
                <a16:creationId xmlns:a16="http://schemas.microsoft.com/office/drawing/2014/main" id="{400DEC55-AC11-FD2A-96BC-FCCFDC0297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23" r="18417" b="2684"/>
          <a:stretch/>
        </p:blipFill>
        <p:spPr bwMode="auto">
          <a:xfrm>
            <a:off x="10256584" y="4498848"/>
            <a:ext cx="1570999" cy="21138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BE1F169-6C7F-EBF5-C275-525A4E6937AF}"/>
              </a:ext>
            </a:extLst>
          </p:cNvPr>
          <p:cNvSpPr txBox="1"/>
          <p:nvPr/>
        </p:nvSpPr>
        <p:spPr>
          <a:xfrm>
            <a:off x="10187561" y="6338474"/>
            <a:ext cx="2750263" cy="276999"/>
          </a:xfrm>
          <a:prstGeom prst="rect">
            <a:avLst/>
          </a:prstGeom>
          <a:noFill/>
        </p:spPr>
        <p:txBody>
          <a:bodyPr wrap="square" rtlCol="0">
            <a:spAutoFit/>
          </a:bodyPr>
          <a:lstStyle/>
          <a:p>
            <a:r>
              <a:rPr lang="en-US" sz="1200" dirty="0">
                <a:solidFill>
                  <a:schemeClr val="bg1"/>
                </a:solidFill>
              </a:rPr>
              <a:t>InfluentialPoints.com</a:t>
            </a:r>
          </a:p>
        </p:txBody>
      </p:sp>
      <p:pic>
        <p:nvPicPr>
          <p:cNvPr id="1032" name="Picture 8">
            <a:extLst>
              <a:ext uri="{FF2B5EF4-FFF2-40B4-BE49-F238E27FC236}">
                <a16:creationId xmlns:a16="http://schemas.microsoft.com/office/drawing/2014/main" id="{7804DED9-E12E-EA97-063A-4D2DD1CB7B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16" y="4098103"/>
            <a:ext cx="3771900" cy="25146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BD726A8-4781-B7C0-6DC2-94566D5449A2}"/>
              </a:ext>
            </a:extLst>
          </p:cNvPr>
          <p:cNvSpPr txBox="1"/>
          <p:nvPr/>
        </p:nvSpPr>
        <p:spPr>
          <a:xfrm>
            <a:off x="371025" y="6296265"/>
            <a:ext cx="2291256" cy="307777"/>
          </a:xfrm>
          <a:prstGeom prst="rect">
            <a:avLst/>
          </a:prstGeom>
          <a:noFill/>
        </p:spPr>
        <p:txBody>
          <a:bodyPr wrap="square" rtlCol="0">
            <a:spAutoFit/>
          </a:bodyPr>
          <a:lstStyle/>
          <a:p>
            <a:r>
              <a:rPr lang="en-US" sz="1400" dirty="0">
                <a:solidFill>
                  <a:schemeClr val="bg1"/>
                </a:solidFill>
              </a:rPr>
              <a:t>Gary McDonald, </a:t>
            </a:r>
            <a:r>
              <a:rPr lang="en-US" sz="1400" dirty="0" err="1">
                <a:solidFill>
                  <a:schemeClr val="bg1"/>
                </a:solidFill>
              </a:rPr>
              <a:t>Calflora</a:t>
            </a:r>
            <a:endParaRPr lang="en-US" sz="1400" dirty="0">
              <a:solidFill>
                <a:schemeClr val="bg1"/>
              </a:solidFill>
            </a:endParaRPr>
          </a:p>
        </p:txBody>
      </p:sp>
      <p:sp>
        <p:nvSpPr>
          <p:cNvPr id="35" name="Title 1">
            <a:extLst>
              <a:ext uri="{FF2B5EF4-FFF2-40B4-BE49-F238E27FC236}">
                <a16:creationId xmlns:a16="http://schemas.microsoft.com/office/drawing/2014/main" id="{B48F5877-514D-D4A4-779D-FD89FCE1D5B6}"/>
              </a:ext>
            </a:extLst>
          </p:cNvPr>
          <p:cNvSpPr txBox="1">
            <a:spLocks/>
          </p:cNvSpPr>
          <p:nvPr/>
        </p:nvSpPr>
        <p:spPr>
          <a:xfrm>
            <a:off x="8558867" y="2994636"/>
            <a:ext cx="36368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1" dirty="0">
                <a:solidFill>
                  <a:schemeClr val="bg1"/>
                </a:solidFill>
              </a:rPr>
              <a:t>Medicago polymorpha</a:t>
            </a:r>
          </a:p>
        </p:txBody>
      </p:sp>
      <p:sp>
        <p:nvSpPr>
          <p:cNvPr id="2" name="TextBox 1">
            <a:extLst>
              <a:ext uri="{FF2B5EF4-FFF2-40B4-BE49-F238E27FC236}">
                <a16:creationId xmlns:a16="http://schemas.microsoft.com/office/drawing/2014/main" id="{360EA848-3097-D6CC-FFE7-13651A022499}"/>
              </a:ext>
            </a:extLst>
          </p:cNvPr>
          <p:cNvSpPr txBox="1"/>
          <p:nvPr/>
        </p:nvSpPr>
        <p:spPr>
          <a:xfrm>
            <a:off x="4682164" y="718729"/>
            <a:ext cx="2827672" cy="461665"/>
          </a:xfrm>
          <a:prstGeom prst="rect">
            <a:avLst/>
          </a:prstGeom>
          <a:noFill/>
        </p:spPr>
        <p:txBody>
          <a:bodyPr wrap="square" rtlCol="0">
            <a:spAutoFit/>
          </a:bodyPr>
          <a:lstStyle/>
          <a:p>
            <a:pPr algn="ctr"/>
            <a:r>
              <a:rPr lang="en-US" sz="2400" dirty="0"/>
              <a:t>Jennifer Lau, 2012</a:t>
            </a:r>
          </a:p>
        </p:txBody>
      </p:sp>
    </p:spTree>
    <p:extLst>
      <p:ext uri="{BB962C8B-B14F-4D97-AF65-F5344CB8AC3E}">
        <p14:creationId xmlns:p14="http://schemas.microsoft.com/office/powerpoint/2010/main" val="3509278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36C6D03F-F8F3-5957-C7F4-2D4A6A237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1173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A7286155-23D9-1EC2-07BE-9E46004B0879}"/>
              </a:ext>
            </a:extLst>
          </p:cNvPr>
          <p:cNvSpPr txBox="1">
            <a:spLocks/>
          </p:cNvSpPr>
          <p:nvPr/>
        </p:nvSpPr>
        <p:spPr>
          <a:xfrm>
            <a:off x="363794" y="6350154"/>
            <a:ext cx="2143432" cy="507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latin typeface="Times New Roman" panose="02020603050405020304" pitchFamily="18" charset="0"/>
                <a:cs typeface="Times New Roman" panose="02020603050405020304" pitchFamily="18" charset="0"/>
              </a:rPr>
              <a:t>earthtime.org</a:t>
            </a:r>
          </a:p>
        </p:txBody>
      </p:sp>
      <p:sp>
        <p:nvSpPr>
          <p:cNvPr id="7" name="Rectangle 6">
            <a:extLst>
              <a:ext uri="{FF2B5EF4-FFF2-40B4-BE49-F238E27FC236}">
                <a16:creationId xmlns:a16="http://schemas.microsoft.com/office/drawing/2014/main" id="{387ECD1F-F2C1-A1CC-52EA-2FA3FB82DC80}"/>
              </a:ext>
            </a:extLst>
          </p:cNvPr>
          <p:cNvSpPr/>
          <p:nvPr/>
        </p:nvSpPr>
        <p:spPr>
          <a:xfrm>
            <a:off x="0" y="0"/>
            <a:ext cx="228600" cy="6858000"/>
          </a:xfrm>
          <a:prstGeom prst="rect">
            <a:avLst/>
          </a:prstGeom>
          <a:solidFill>
            <a:srgbClr val="1313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833436-1FCF-B987-7FEE-9D1FB07129DA}"/>
              </a:ext>
            </a:extLst>
          </p:cNvPr>
          <p:cNvSpPr/>
          <p:nvPr/>
        </p:nvSpPr>
        <p:spPr>
          <a:xfrm>
            <a:off x="11965858" y="0"/>
            <a:ext cx="228600" cy="6858000"/>
          </a:xfrm>
          <a:prstGeom prst="rect">
            <a:avLst/>
          </a:prstGeom>
          <a:solidFill>
            <a:srgbClr val="1313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789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229102-1AF9-7588-889B-AC548D3FAF4E}"/>
              </a:ext>
            </a:extLst>
          </p:cNvPr>
          <p:cNvSpPr/>
          <p:nvPr/>
        </p:nvSpPr>
        <p:spPr>
          <a:xfrm>
            <a:off x="2040112" y="5381676"/>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err="1"/>
              <a:t>Acmispon</a:t>
            </a:r>
            <a:endParaRPr lang="en-US" b="1" i="1" dirty="0"/>
          </a:p>
        </p:txBody>
      </p:sp>
      <p:sp>
        <p:nvSpPr>
          <p:cNvPr id="19" name="Rectangle 18">
            <a:extLst>
              <a:ext uri="{FF2B5EF4-FFF2-40B4-BE49-F238E27FC236}">
                <a16:creationId xmlns:a16="http://schemas.microsoft.com/office/drawing/2014/main" id="{98691F6F-F09D-DB24-4C4E-C4DD72A55D5E}"/>
              </a:ext>
            </a:extLst>
          </p:cNvPr>
          <p:cNvSpPr/>
          <p:nvPr/>
        </p:nvSpPr>
        <p:spPr>
          <a:xfrm>
            <a:off x="5809671" y="5381676"/>
            <a:ext cx="1902372" cy="67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Medicago</a:t>
            </a:r>
          </a:p>
        </p:txBody>
      </p:sp>
      <p:sp>
        <p:nvSpPr>
          <p:cNvPr id="21" name="Rectangle 20">
            <a:extLst>
              <a:ext uri="{FF2B5EF4-FFF2-40B4-BE49-F238E27FC236}">
                <a16:creationId xmlns:a16="http://schemas.microsoft.com/office/drawing/2014/main" id="{B6E4BFBB-D69F-4C7A-9345-52EC03AD2AFD}"/>
              </a:ext>
            </a:extLst>
          </p:cNvPr>
          <p:cNvSpPr/>
          <p:nvPr/>
        </p:nvSpPr>
        <p:spPr>
          <a:xfrm>
            <a:off x="3949340" y="2486408"/>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err="1"/>
              <a:t>Hypera</a:t>
            </a:r>
            <a:endParaRPr lang="en-US" b="1" i="1" dirty="0"/>
          </a:p>
        </p:txBody>
      </p:sp>
      <p:cxnSp>
        <p:nvCxnSpPr>
          <p:cNvPr id="25" name="Straight Arrow Connector 24">
            <a:extLst>
              <a:ext uri="{FF2B5EF4-FFF2-40B4-BE49-F238E27FC236}">
                <a16:creationId xmlns:a16="http://schemas.microsoft.com/office/drawing/2014/main" id="{C6FB3E82-1B51-F912-CC2C-1194EA58B624}"/>
              </a:ext>
            </a:extLst>
          </p:cNvPr>
          <p:cNvCxnSpPr>
            <a:cxnSpLocks/>
          </p:cNvCxnSpPr>
          <p:nvPr/>
        </p:nvCxnSpPr>
        <p:spPr>
          <a:xfrm flipH="1">
            <a:off x="3267995" y="3337589"/>
            <a:ext cx="1483360" cy="648775"/>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5A9FA35-90FE-3EA9-64F4-3FDBEC817E1B}"/>
              </a:ext>
            </a:extLst>
          </p:cNvPr>
          <p:cNvSpPr txBox="1"/>
          <p:nvPr/>
        </p:nvSpPr>
        <p:spPr>
          <a:xfrm rot="1632616">
            <a:off x="1273987" y="3344241"/>
            <a:ext cx="1860331" cy="369332"/>
          </a:xfrm>
          <a:prstGeom prst="rect">
            <a:avLst/>
          </a:prstGeom>
          <a:noFill/>
        </p:spPr>
        <p:txBody>
          <a:bodyPr wrap="square" rtlCol="0">
            <a:spAutoFit/>
          </a:bodyPr>
          <a:lstStyle/>
          <a:p>
            <a:pPr algn="ctr"/>
            <a:r>
              <a:rPr lang="en-US" dirty="0">
                <a:solidFill>
                  <a:schemeClr val="accent2"/>
                </a:solidFill>
              </a:rPr>
              <a:t>Herbivory</a:t>
            </a:r>
          </a:p>
        </p:txBody>
      </p:sp>
      <p:cxnSp>
        <p:nvCxnSpPr>
          <p:cNvPr id="27" name="Straight Arrow Connector 26">
            <a:extLst>
              <a:ext uri="{FF2B5EF4-FFF2-40B4-BE49-F238E27FC236}">
                <a16:creationId xmlns:a16="http://schemas.microsoft.com/office/drawing/2014/main" id="{F7384078-510A-A873-BA51-96C0DA2F25F8}"/>
              </a:ext>
            </a:extLst>
          </p:cNvPr>
          <p:cNvCxnSpPr>
            <a:cxnSpLocks/>
          </p:cNvCxnSpPr>
          <p:nvPr/>
        </p:nvCxnSpPr>
        <p:spPr>
          <a:xfrm flipV="1">
            <a:off x="3634266" y="3398685"/>
            <a:ext cx="1574289" cy="66359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5EB8FC8-8151-5910-4E83-394DA6471D27}"/>
              </a:ext>
            </a:extLst>
          </p:cNvPr>
          <p:cNvSpPr txBox="1"/>
          <p:nvPr/>
        </p:nvSpPr>
        <p:spPr>
          <a:xfrm rot="20264370">
            <a:off x="3655707" y="3707296"/>
            <a:ext cx="1860331" cy="369332"/>
          </a:xfrm>
          <a:prstGeom prst="rect">
            <a:avLst/>
          </a:prstGeom>
          <a:noFill/>
        </p:spPr>
        <p:txBody>
          <a:bodyPr wrap="square" rtlCol="0">
            <a:spAutoFit/>
          </a:bodyPr>
          <a:lstStyle/>
          <a:p>
            <a:pPr algn="ctr"/>
            <a:r>
              <a:rPr lang="en-US" dirty="0">
                <a:solidFill>
                  <a:srgbClr val="0070C0"/>
                </a:solidFill>
              </a:rPr>
              <a:t>Resistance</a:t>
            </a:r>
          </a:p>
        </p:txBody>
      </p:sp>
      <p:sp>
        <p:nvSpPr>
          <p:cNvPr id="29" name="Freeform: Shape 28">
            <a:extLst>
              <a:ext uri="{FF2B5EF4-FFF2-40B4-BE49-F238E27FC236}">
                <a16:creationId xmlns:a16="http://schemas.microsoft.com/office/drawing/2014/main" id="{41D9A9C2-25FC-E7E3-0F9B-2DF282D292AF}"/>
              </a:ext>
            </a:extLst>
          </p:cNvPr>
          <p:cNvSpPr/>
          <p:nvPr/>
        </p:nvSpPr>
        <p:spPr>
          <a:xfrm rot="3918250">
            <a:off x="4745228" y="4012069"/>
            <a:ext cx="869477" cy="627991"/>
          </a:xfrm>
          <a:custGeom>
            <a:avLst/>
            <a:gdLst>
              <a:gd name="connsiteX0" fmla="*/ 987552 w 987552"/>
              <a:gd name="connsiteY0" fmla="*/ 0 h 371947"/>
              <a:gd name="connsiteX1" fmla="*/ 627888 w 987552"/>
              <a:gd name="connsiteY1" fmla="*/ 310896 h 371947"/>
              <a:gd name="connsiteX2" fmla="*/ 0 w 987552"/>
              <a:gd name="connsiteY2" fmla="*/ 371856 h 371947"/>
            </a:gdLst>
            <a:ahLst/>
            <a:cxnLst>
              <a:cxn ang="0">
                <a:pos x="connsiteX0" y="connsiteY0"/>
              </a:cxn>
              <a:cxn ang="0">
                <a:pos x="connsiteX1" y="connsiteY1"/>
              </a:cxn>
              <a:cxn ang="0">
                <a:pos x="connsiteX2" y="connsiteY2"/>
              </a:cxn>
            </a:cxnLst>
            <a:rect l="l" t="t" r="r" b="b"/>
            <a:pathLst>
              <a:path w="987552" h="371947">
                <a:moveTo>
                  <a:pt x="987552" y="0"/>
                </a:moveTo>
                <a:cubicBezTo>
                  <a:pt x="890016" y="124460"/>
                  <a:pt x="792480" y="248920"/>
                  <a:pt x="627888" y="310896"/>
                </a:cubicBezTo>
                <a:cubicBezTo>
                  <a:pt x="463296" y="372872"/>
                  <a:pt x="231648" y="372364"/>
                  <a:pt x="0" y="371856"/>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F502AC8-5E9D-AD85-D8A6-9FE068D4E3E4}"/>
              </a:ext>
            </a:extLst>
          </p:cNvPr>
          <p:cNvCxnSpPr/>
          <p:nvPr/>
        </p:nvCxnSpPr>
        <p:spPr>
          <a:xfrm rot="4512499">
            <a:off x="4665720" y="3942765"/>
            <a:ext cx="81610" cy="25800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pic>
        <p:nvPicPr>
          <p:cNvPr id="32" name="Picture 2" descr="Medicago polymorpha">
            <a:extLst>
              <a:ext uri="{FF2B5EF4-FFF2-40B4-BE49-F238E27FC236}">
                <a16:creationId xmlns:a16="http://schemas.microsoft.com/office/drawing/2014/main" id="{49FCB9A8-CDB5-1FC5-F3FA-BAD1502311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01" t="13362" r="16411" b="35440"/>
          <a:stretch/>
        </p:blipFill>
        <p:spPr bwMode="auto">
          <a:xfrm>
            <a:off x="5809671" y="4199295"/>
            <a:ext cx="1902068" cy="1087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4C9E0ACC-B96A-58BB-0319-EED5AEC8A5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051" b="20429"/>
          <a:stretch/>
        </p:blipFill>
        <p:spPr bwMode="auto">
          <a:xfrm>
            <a:off x="3949340" y="1336620"/>
            <a:ext cx="1909588" cy="105295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1B8576A2-9821-B202-CBD0-C1A18CDC7E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7" t="17927" r="-498" b="9966"/>
          <a:stretch/>
        </p:blipFill>
        <p:spPr bwMode="auto">
          <a:xfrm>
            <a:off x="446947" y="1316754"/>
            <a:ext cx="1926378" cy="108705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F5D14934-6B6B-DDA0-F162-AFED82A7B090}"/>
              </a:ext>
            </a:extLst>
          </p:cNvPr>
          <p:cNvSpPr/>
          <p:nvPr/>
        </p:nvSpPr>
        <p:spPr>
          <a:xfrm>
            <a:off x="494225" y="2506270"/>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Aphids</a:t>
            </a:r>
          </a:p>
        </p:txBody>
      </p:sp>
      <p:cxnSp>
        <p:nvCxnSpPr>
          <p:cNvPr id="45" name="Straight Arrow Connector 44">
            <a:extLst>
              <a:ext uri="{FF2B5EF4-FFF2-40B4-BE49-F238E27FC236}">
                <a16:creationId xmlns:a16="http://schemas.microsoft.com/office/drawing/2014/main" id="{D8E6C6BB-6DF8-A0E8-5101-7EC446BFD463}"/>
              </a:ext>
            </a:extLst>
          </p:cNvPr>
          <p:cNvCxnSpPr>
            <a:cxnSpLocks/>
          </p:cNvCxnSpPr>
          <p:nvPr/>
        </p:nvCxnSpPr>
        <p:spPr>
          <a:xfrm>
            <a:off x="1492492" y="3366041"/>
            <a:ext cx="1247183" cy="620323"/>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35EE4999-8665-93F0-9083-00D393BD928A}"/>
              </a:ext>
            </a:extLst>
          </p:cNvPr>
          <p:cNvSpPr txBox="1"/>
          <p:nvPr/>
        </p:nvSpPr>
        <p:spPr>
          <a:xfrm rot="20114017">
            <a:off x="2931490" y="3344241"/>
            <a:ext cx="1860331" cy="369332"/>
          </a:xfrm>
          <a:prstGeom prst="rect">
            <a:avLst/>
          </a:prstGeom>
          <a:noFill/>
        </p:spPr>
        <p:txBody>
          <a:bodyPr wrap="square" rtlCol="0">
            <a:spAutoFit/>
          </a:bodyPr>
          <a:lstStyle/>
          <a:p>
            <a:pPr algn="ctr"/>
            <a:r>
              <a:rPr lang="en-US" dirty="0">
                <a:solidFill>
                  <a:schemeClr val="accent2"/>
                </a:solidFill>
              </a:rPr>
              <a:t>Herbivory</a:t>
            </a:r>
          </a:p>
        </p:txBody>
      </p:sp>
      <p:cxnSp>
        <p:nvCxnSpPr>
          <p:cNvPr id="52" name="Straight Arrow Connector 51">
            <a:extLst>
              <a:ext uri="{FF2B5EF4-FFF2-40B4-BE49-F238E27FC236}">
                <a16:creationId xmlns:a16="http://schemas.microsoft.com/office/drawing/2014/main" id="{E3B7EA3B-7D6B-577E-99D7-A50EA9EDD5D7}"/>
              </a:ext>
            </a:extLst>
          </p:cNvPr>
          <p:cNvCxnSpPr>
            <a:cxnSpLocks/>
          </p:cNvCxnSpPr>
          <p:nvPr/>
        </p:nvCxnSpPr>
        <p:spPr>
          <a:xfrm flipH="1" flipV="1">
            <a:off x="953237" y="3299253"/>
            <a:ext cx="1443360" cy="767169"/>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20FB46C-955D-CD44-B5F9-D700CD53DA5A}"/>
              </a:ext>
            </a:extLst>
          </p:cNvPr>
          <p:cNvSpPr txBox="1"/>
          <p:nvPr/>
        </p:nvSpPr>
        <p:spPr>
          <a:xfrm rot="1666091">
            <a:off x="581989" y="3655189"/>
            <a:ext cx="1860331" cy="369332"/>
          </a:xfrm>
          <a:prstGeom prst="rect">
            <a:avLst/>
          </a:prstGeom>
          <a:noFill/>
        </p:spPr>
        <p:txBody>
          <a:bodyPr wrap="square" rtlCol="0">
            <a:spAutoFit/>
          </a:bodyPr>
          <a:lstStyle/>
          <a:p>
            <a:pPr algn="ctr"/>
            <a:r>
              <a:rPr lang="en-US" dirty="0">
                <a:solidFill>
                  <a:srgbClr val="0070C0"/>
                </a:solidFill>
              </a:rPr>
              <a:t>Resistance</a:t>
            </a:r>
          </a:p>
        </p:txBody>
      </p:sp>
      <p:cxnSp>
        <p:nvCxnSpPr>
          <p:cNvPr id="60" name="Straight Arrow Connector 59">
            <a:extLst>
              <a:ext uri="{FF2B5EF4-FFF2-40B4-BE49-F238E27FC236}">
                <a16:creationId xmlns:a16="http://schemas.microsoft.com/office/drawing/2014/main" id="{8FCE1147-F070-27EF-DC26-9F1B14194A9C}"/>
              </a:ext>
            </a:extLst>
          </p:cNvPr>
          <p:cNvCxnSpPr>
            <a:cxnSpLocks/>
          </p:cNvCxnSpPr>
          <p:nvPr/>
        </p:nvCxnSpPr>
        <p:spPr>
          <a:xfrm>
            <a:off x="2431989" y="2141514"/>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66A1C0EB-C970-B1EF-468A-B62624ACDB9E}"/>
              </a:ext>
            </a:extLst>
          </p:cNvPr>
          <p:cNvSpPr txBox="1"/>
          <p:nvPr/>
        </p:nvSpPr>
        <p:spPr>
          <a:xfrm>
            <a:off x="2242803" y="2169733"/>
            <a:ext cx="1860331" cy="369332"/>
          </a:xfrm>
          <a:prstGeom prst="rect">
            <a:avLst/>
          </a:prstGeom>
          <a:noFill/>
        </p:spPr>
        <p:txBody>
          <a:bodyPr wrap="square" rtlCol="0">
            <a:spAutoFit/>
          </a:bodyPr>
          <a:lstStyle/>
          <a:p>
            <a:pPr algn="ctr"/>
            <a:r>
              <a:rPr lang="en-US" dirty="0">
                <a:solidFill>
                  <a:schemeClr val="accent5"/>
                </a:solidFill>
              </a:rPr>
              <a:t>Competition</a:t>
            </a:r>
          </a:p>
        </p:txBody>
      </p:sp>
      <p:cxnSp>
        <p:nvCxnSpPr>
          <p:cNvPr id="91" name="Straight Connector 90">
            <a:extLst>
              <a:ext uri="{FF2B5EF4-FFF2-40B4-BE49-F238E27FC236}">
                <a16:creationId xmlns:a16="http://schemas.microsoft.com/office/drawing/2014/main" id="{86B0238C-D535-460B-896C-CAF966F258C6}"/>
              </a:ext>
            </a:extLst>
          </p:cNvPr>
          <p:cNvCxnSpPr>
            <a:cxnSpLocks/>
          </p:cNvCxnSpPr>
          <p:nvPr/>
        </p:nvCxnSpPr>
        <p:spPr>
          <a:xfrm>
            <a:off x="4413380" y="4208992"/>
            <a:ext cx="0" cy="1510329"/>
          </a:xfrm>
          <a:prstGeom prst="line">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13BD23BF-C5B0-A6F4-9BBC-4A2513076257}"/>
              </a:ext>
            </a:extLst>
          </p:cNvPr>
          <p:cNvSpPr/>
          <p:nvPr/>
        </p:nvSpPr>
        <p:spPr>
          <a:xfrm>
            <a:off x="1615828" y="4675804"/>
            <a:ext cx="455930" cy="248744"/>
          </a:xfrm>
          <a:prstGeom prst="rect">
            <a:avLst/>
          </a:prstGeom>
          <a:gradFill>
            <a:gsLst>
              <a:gs pos="0">
                <a:schemeClr val="bg1"/>
              </a:gs>
              <a:gs pos="100000">
                <a:schemeClr val="bg1">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ross 97">
            <a:extLst>
              <a:ext uri="{FF2B5EF4-FFF2-40B4-BE49-F238E27FC236}">
                <a16:creationId xmlns:a16="http://schemas.microsoft.com/office/drawing/2014/main" id="{CD299179-B5BC-15A6-824A-08D4087ECDEB}"/>
              </a:ext>
            </a:extLst>
          </p:cNvPr>
          <p:cNvSpPr/>
          <p:nvPr/>
        </p:nvSpPr>
        <p:spPr>
          <a:xfrm>
            <a:off x="1040202" y="3904986"/>
            <a:ext cx="287817" cy="287817"/>
          </a:xfrm>
          <a:prstGeom prst="plus">
            <a:avLst>
              <a:gd name="adj" fmla="val 39561"/>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DDEFDE1-F182-F589-CBE3-DAF36845E115}"/>
              </a:ext>
            </a:extLst>
          </p:cNvPr>
          <p:cNvSpPr/>
          <p:nvPr/>
        </p:nvSpPr>
        <p:spPr>
          <a:xfrm rot="16200000">
            <a:off x="4159031" y="5529502"/>
            <a:ext cx="455930" cy="248744"/>
          </a:xfrm>
          <a:prstGeom prst="rect">
            <a:avLst/>
          </a:prstGeom>
          <a:gradFill>
            <a:gsLst>
              <a:gs pos="0">
                <a:schemeClr val="bg1"/>
              </a:gs>
              <a:gs pos="100000">
                <a:schemeClr val="bg1">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8">
            <a:extLst>
              <a:ext uri="{FF2B5EF4-FFF2-40B4-BE49-F238E27FC236}">
                <a16:creationId xmlns:a16="http://schemas.microsoft.com/office/drawing/2014/main" id="{F9E08B74-9292-B3B0-416F-2DEC708607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414"/>
          <a:stretch/>
        </p:blipFill>
        <p:spPr bwMode="auto">
          <a:xfrm>
            <a:off x="2056191" y="4208992"/>
            <a:ext cx="1885950" cy="1076073"/>
          </a:xfrm>
          <a:prstGeom prst="rect">
            <a:avLst/>
          </a:prstGeom>
          <a:noFill/>
          <a:extLst>
            <a:ext uri="{909E8E84-426E-40DD-AFC4-6F175D3DCCD1}">
              <a14:hiddenFill xmlns:a14="http://schemas.microsoft.com/office/drawing/2010/main">
                <a:solidFill>
                  <a:srgbClr val="FFFFFF"/>
                </a:solidFill>
              </a14:hiddenFill>
            </a:ext>
          </a:extLst>
        </p:spPr>
      </p:pic>
      <p:sp>
        <p:nvSpPr>
          <p:cNvPr id="113" name="Title 1">
            <a:extLst>
              <a:ext uri="{FF2B5EF4-FFF2-40B4-BE49-F238E27FC236}">
                <a16:creationId xmlns:a16="http://schemas.microsoft.com/office/drawing/2014/main" id="{2AB92CC6-08EE-0A78-9EEC-299E8F393630}"/>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Invasion has evolution-mediated indirect effects on ecology</a:t>
            </a:r>
          </a:p>
        </p:txBody>
      </p:sp>
      <p:sp>
        <p:nvSpPr>
          <p:cNvPr id="128" name="Arc 127">
            <a:extLst>
              <a:ext uri="{FF2B5EF4-FFF2-40B4-BE49-F238E27FC236}">
                <a16:creationId xmlns:a16="http://schemas.microsoft.com/office/drawing/2014/main" id="{6181076C-D52B-A5F7-81A6-2A26C7F929FD}"/>
              </a:ext>
            </a:extLst>
          </p:cNvPr>
          <p:cNvSpPr/>
          <p:nvPr/>
        </p:nvSpPr>
        <p:spPr>
          <a:xfrm rot="10800000">
            <a:off x="1183449" y="5322657"/>
            <a:ext cx="1104326" cy="1031719"/>
          </a:xfrm>
          <a:prstGeom prst="arc">
            <a:avLst>
              <a:gd name="adj1" fmla="val 16200000"/>
              <a:gd name="adj2" fmla="val 105458"/>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42" name="Group 141">
            <a:extLst>
              <a:ext uri="{FF2B5EF4-FFF2-40B4-BE49-F238E27FC236}">
                <a16:creationId xmlns:a16="http://schemas.microsoft.com/office/drawing/2014/main" id="{0D62D0C5-F7BB-BAAF-43E4-A109410265F3}"/>
              </a:ext>
            </a:extLst>
          </p:cNvPr>
          <p:cNvGrpSpPr/>
          <p:nvPr/>
        </p:nvGrpSpPr>
        <p:grpSpPr>
          <a:xfrm>
            <a:off x="3120833" y="861297"/>
            <a:ext cx="3723541" cy="3224956"/>
            <a:chOff x="3139495" y="1122554"/>
            <a:chExt cx="3723541" cy="3224956"/>
          </a:xfrm>
        </p:grpSpPr>
        <p:sp>
          <p:nvSpPr>
            <p:cNvPr id="96" name="Arc 95">
              <a:extLst>
                <a:ext uri="{FF2B5EF4-FFF2-40B4-BE49-F238E27FC236}">
                  <a16:creationId xmlns:a16="http://schemas.microsoft.com/office/drawing/2014/main" id="{8CCA3623-AB61-F54F-699E-F68860613822}"/>
                </a:ext>
              </a:extLst>
            </p:cNvPr>
            <p:cNvSpPr/>
            <p:nvPr/>
          </p:nvSpPr>
          <p:spPr>
            <a:xfrm>
              <a:off x="5758710" y="1148812"/>
              <a:ext cx="1104326" cy="1031719"/>
            </a:xfrm>
            <a:prstGeom prst="arc">
              <a:avLst>
                <a:gd name="adj1" fmla="val 16200000"/>
                <a:gd name="adj2" fmla="val 105458"/>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Arc 128">
              <a:extLst>
                <a:ext uri="{FF2B5EF4-FFF2-40B4-BE49-F238E27FC236}">
                  <a16:creationId xmlns:a16="http://schemas.microsoft.com/office/drawing/2014/main" id="{25372462-4C59-08CC-5DFC-53F139EECAC7}"/>
                </a:ext>
              </a:extLst>
            </p:cNvPr>
            <p:cNvSpPr/>
            <p:nvPr/>
          </p:nvSpPr>
          <p:spPr>
            <a:xfrm rot="16200000">
              <a:off x="3114672" y="1158857"/>
              <a:ext cx="1104326" cy="1031719"/>
            </a:xfrm>
            <a:prstGeom prst="arc">
              <a:avLst>
                <a:gd name="adj1" fmla="val 16200000"/>
                <a:gd name="adj2" fmla="val 105458"/>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057FA306-82D7-68F6-5018-EB0019443DAA}"/>
                </a:ext>
              </a:extLst>
            </p:cNvPr>
            <p:cNvCxnSpPr>
              <a:cxnSpLocks/>
              <a:endCxn id="129" idx="2"/>
            </p:cNvCxnSpPr>
            <p:nvPr/>
          </p:nvCxnSpPr>
          <p:spPr>
            <a:xfrm flipH="1" flipV="1">
              <a:off x="3683770" y="1122852"/>
              <a:ext cx="2521958" cy="17898"/>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3C3293C9-1775-C5F7-E27D-04D757EB392E}"/>
                </a:ext>
              </a:extLst>
            </p:cNvPr>
            <p:cNvCxnSpPr>
              <a:cxnSpLocks/>
            </p:cNvCxnSpPr>
            <p:nvPr/>
          </p:nvCxnSpPr>
          <p:spPr>
            <a:xfrm flipV="1">
              <a:off x="6863036" y="1608133"/>
              <a:ext cx="0" cy="2739377"/>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EF8D116-C437-914B-CC50-F41A540BB9A0}"/>
                </a:ext>
              </a:extLst>
            </p:cNvPr>
            <p:cNvCxnSpPr>
              <a:cxnSpLocks/>
            </p:cNvCxnSpPr>
            <p:nvPr/>
          </p:nvCxnSpPr>
          <p:spPr>
            <a:xfrm flipV="1">
              <a:off x="3139495" y="1794618"/>
              <a:ext cx="11479" cy="491397"/>
            </a:xfrm>
            <a:prstGeom prst="line">
              <a:avLst/>
            </a:prstGeom>
            <a:ln w="38100">
              <a:solidFill>
                <a:schemeClr val="tx1"/>
              </a:solidFill>
              <a:prstDash val="dash"/>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45" name="Arc 144">
            <a:extLst>
              <a:ext uri="{FF2B5EF4-FFF2-40B4-BE49-F238E27FC236}">
                <a16:creationId xmlns:a16="http://schemas.microsoft.com/office/drawing/2014/main" id="{8D65B692-0344-BF45-4BF3-11BEB640DE59}"/>
              </a:ext>
            </a:extLst>
          </p:cNvPr>
          <p:cNvSpPr/>
          <p:nvPr/>
        </p:nvSpPr>
        <p:spPr>
          <a:xfrm rot="5400000">
            <a:off x="3344975" y="5293992"/>
            <a:ext cx="1104326" cy="1031719"/>
          </a:xfrm>
          <a:prstGeom prst="arc">
            <a:avLst>
              <a:gd name="adj1" fmla="val 16200000"/>
              <a:gd name="adj2" fmla="val 105458"/>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8" name="Straight Connector 147">
            <a:extLst>
              <a:ext uri="{FF2B5EF4-FFF2-40B4-BE49-F238E27FC236}">
                <a16:creationId xmlns:a16="http://schemas.microsoft.com/office/drawing/2014/main" id="{F9941922-446E-A935-30DE-6768C369C0DB}"/>
              </a:ext>
            </a:extLst>
          </p:cNvPr>
          <p:cNvCxnSpPr>
            <a:cxnSpLocks/>
          </p:cNvCxnSpPr>
          <p:nvPr/>
        </p:nvCxnSpPr>
        <p:spPr>
          <a:xfrm>
            <a:off x="1843793" y="6362015"/>
            <a:ext cx="2017862" cy="0"/>
          </a:xfrm>
          <a:prstGeom prst="line">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3B28A63F-196B-D529-D83E-C6A324282836}"/>
              </a:ext>
            </a:extLst>
          </p:cNvPr>
          <p:cNvCxnSpPr>
            <a:cxnSpLocks/>
          </p:cNvCxnSpPr>
          <p:nvPr/>
        </p:nvCxnSpPr>
        <p:spPr>
          <a:xfrm flipV="1">
            <a:off x="1184110" y="4230395"/>
            <a:ext cx="0" cy="1579456"/>
          </a:xfrm>
          <a:prstGeom prst="line">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F0C46AF0-7D92-77B2-A06E-1E1E31C53CDD}"/>
              </a:ext>
            </a:extLst>
          </p:cNvPr>
          <p:cNvSpPr/>
          <p:nvPr/>
        </p:nvSpPr>
        <p:spPr>
          <a:xfrm rot="5400000">
            <a:off x="4219044" y="4763917"/>
            <a:ext cx="455930" cy="248744"/>
          </a:xfrm>
          <a:prstGeom prst="rect">
            <a:avLst/>
          </a:prstGeom>
          <a:gradFill>
            <a:gsLst>
              <a:gs pos="0">
                <a:schemeClr val="bg1"/>
              </a:gs>
              <a:gs pos="100000">
                <a:schemeClr val="bg1">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E94E725-3C20-436F-866D-EE81F729FA5B}"/>
              </a:ext>
            </a:extLst>
          </p:cNvPr>
          <p:cNvSpPr/>
          <p:nvPr/>
        </p:nvSpPr>
        <p:spPr>
          <a:xfrm>
            <a:off x="4237993" y="5116253"/>
            <a:ext cx="337272" cy="36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65AFC7C-4BB6-73E1-0610-F014C3709ED9}"/>
              </a:ext>
            </a:extLst>
          </p:cNvPr>
          <p:cNvCxnSpPr>
            <a:cxnSpLocks/>
          </p:cNvCxnSpPr>
          <p:nvPr/>
        </p:nvCxnSpPr>
        <p:spPr>
          <a:xfrm>
            <a:off x="4138526" y="5134424"/>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E01EEC0-4886-5177-F6A6-EEBFDC90D891}"/>
              </a:ext>
            </a:extLst>
          </p:cNvPr>
          <p:cNvSpPr txBox="1"/>
          <p:nvPr/>
        </p:nvSpPr>
        <p:spPr>
          <a:xfrm>
            <a:off x="3949340" y="5162643"/>
            <a:ext cx="1860331" cy="369332"/>
          </a:xfrm>
          <a:prstGeom prst="rect">
            <a:avLst/>
          </a:prstGeom>
          <a:noFill/>
        </p:spPr>
        <p:txBody>
          <a:bodyPr wrap="square" rtlCol="0">
            <a:spAutoFit/>
          </a:bodyPr>
          <a:lstStyle/>
          <a:p>
            <a:pPr algn="ctr"/>
            <a:r>
              <a:rPr lang="en-US" dirty="0">
                <a:solidFill>
                  <a:schemeClr val="accent5"/>
                </a:solidFill>
              </a:rPr>
              <a:t>Competition</a:t>
            </a:r>
          </a:p>
        </p:txBody>
      </p:sp>
      <p:sp>
        <p:nvSpPr>
          <p:cNvPr id="158" name="TextBox 157">
            <a:extLst>
              <a:ext uri="{FF2B5EF4-FFF2-40B4-BE49-F238E27FC236}">
                <a16:creationId xmlns:a16="http://schemas.microsoft.com/office/drawing/2014/main" id="{96B310AE-95F9-2456-00B0-FEDFD25FFA5E}"/>
              </a:ext>
            </a:extLst>
          </p:cNvPr>
          <p:cNvSpPr txBox="1"/>
          <p:nvPr/>
        </p:nvSpPr>
        <p:spPr>
          <a:xfrm>
            <a:off x="7410456" y="1520206"/>
            <a:ext cx="4350315" cy="1938992"/>
          </a:xfrm>
          <a:prstGeom prst="rect">
            <a:avLst/>
          </a:prstGeom>
          <a:noFill/>
        </p:spPr>
        <p:txBody>
          <a:bodyPr wrap="square" rtlCol="0">
            <a:spAutoFit/>
          </a:bodyPr>
          <a:lstStyle/>
          <a:p>
            <a:r>
              <a:rPr lang="en-US" sz="2400" i="1" dirty="0" err="1">
                <a:solidFill>
                  <a:schemeClr val="accent1"/>
                </a:solidFill>
              </a:rPr>
              <a:t>Acmispon</a:t>
            </a:r>
            <a:r>
              <a:rPr lang="en-US" sz="2400" dirty="0">
                <a:solidFill>
                  <a:schemeClr val="accent1"/>
                </a:solidFill>
              </a:rPr>
              <a:t> evolves weaker resistance to </a:t>
            </a:r>
            <a:r>
              <a:rPr lang="en-US" sz="2400" i="1" dirty="0" err="1">
                <a:solidFill>
                  <a:schemeClr val="accent1"/>
                </a:solidFill>
              </a:rPr>
              <a:t>Hypera</a:t>
            </a:r>
            <a:r>
              <a:rPr lang="en-US" sz="2400" i="1" dirty="0">
                <a:solidFill>
                  <a:schemeClr val="accent1"/>
                </a:solidFill>
              </a:rPr>
              <a:t> </a:t>
            </a:r>
            <a:r>
              <a:rPr lang="en-US" sz="2400" dirty="0">
                <a:solidFill>
                  <a:schemeClr val="accent1"/>
                </a:solidFill>
              </a:rPr>
              <a:t>herbivory and stronger resistance to aphid herbivory </a:t>
            </a:r>
            <a:r>
              <a:rPr lang="en-US" sz="2400" b="1" dirty="0">
                <a:solidFill>
                  <a:schemeClr val="accent1"/>
                </a:solidFill>
              </a:rPr>
              <a:t>only</a:t>
            </a:r>
            <a:r>
              <a:rPr lang="en-US" sz="2400" dirty="0">
                <a:solidFill>
                  <a:schemeClr val="accent1"/>
                </a:solidFill>
              </a:rPr>
              <a:t> in the presence of </a:t>
            </a:r>
            <a:r>
              <a:rPr lang="en-US" sz="2400" i="1" dirty="0">
                <a:solidFill>
                  <a:schemeClr val="accent1"/>
                </a:solidFill>
              </a:rPr>
              <a:t>Medicago</a:t>
            </a:r>
            <a:endParaRPr lang="en-US" sz="2400" dirty="0">
              <a:solidFill>
                <a:schemeClr val="accent1"/>
              </a:solidFill>
            </a:endParaRPr>
          </a:p>
        </p:txBody>
      </p:sp>
      <p:sp>
        <p:nvSpPr>
          <p:cNvPr id="159" name="TextBox 158">
            <a:extLst>
              <a:ext uri="{FF2B5EF4-FFF2-40B4-BE49-F238E27FC236}">
                <a16:creationId xmlns:a16="http://schemas.microsoft.com/office/drawing/2014/main" id="{755F9E30-E2BC-292E-8690-88EAD8E51E80}"/>
              </a:ext>
            </a:extLst>
          </p:cNvPr>
          <p:cNvSpPr txBox="1"/>
          <p:nvPr/>
        </p:nvSpPr>
        <p:spPr>
          <a:xfrm>
            <a:off x="7978022" y="4576990"/>
            <a:ext cx="4156740" cy="1200329"/>
          </a:xfrm>
          <a:prstGeom prst="rect">
            <a:avLst/>
          </a:prstGeom>
          <a:noFill/>
        </p:spPr>
        <p:txBody>
          <a:bodyPr wrap="square" rtlCol="0">
            <a:spAutoFit/>
          </a:bodyPr>
          <a:lstStyle/>
          <a:p>
            <a:r>
              <a:rPr lang="en-US" sz="3600" b="1" dirty="0">
                <a:solidFill>
                  <a:srgbClr val="FF0000"/>
                </a:solidFill>
              </a:rPr>
              <a:t>What about climate change?</a:t>
            </a:r>
          </a:p>
        </p:txBody>
      </p:sp>
      <p:sp>
        <p:nvSpPr>
          <p:cNvPr id="160" name="TextBox 159">
            <a:extLst>
              <a:ext uri="{FF2B5EF4-FFF2-40B4-BE49-F238E27FC236}">
                <a16:creationId xmlns:a16="http://schemas.microsoft.com/office/drawing/2014/main" id="{EF20386E-6D56-0C82-CFB5-BD70049C0AFD}"/>
              </a:ext>
            </a:extLst>
          </p:cNvPr>
          <p:cNvSpPr txBox="1"/>
          <p:nvPr/>
        </p:nvSpPr>
        <p:spPr>
          <a:xfrm>
            <a:off x="7457952" y="3464096"/>
            <a:ext cx="1860331" cy="369332"/>
          </a:xfrm>
          <a:prstGeom prst="rect">
            <a:avLst/>
          </a:prstGeom>
          <a:noFill/>
        </p:spPr>
        <p:txBody>
          <a:bodyPr wrap="square" rtlCol="0">
            <a:spAutoFit/>
          </a:bodyPr>
          <a:lstStyle/>
          <a:p>
            <a:r>
              <a:rPr lang="en-US" dirty="0"/>
              <a:t>Lau, 2012</a:t>
            </a:r>
          </a:p>
        </p:txBody>
      </p:sp>
    </p:spTree>
    <p:extLst>
      <p:ext uri="{BB962C8B-B14F-4D97-AF65-F5344CB8AC3E}">
        <p14:creationId xmlns:p14="http://schemas.microsoft.com/office/powerpoint/2010/main" val="404699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14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4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5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2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4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5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6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6" grpId="0"/>
      <p:bldP spid="28" grpId="0"/>
      <p:bldP spid="29" grpId="0" animBg="1"/>
      <p:bldP spid="40" grpId="0" animBg="1"/>
      <p:bldP spid="48" grpId="0"/>
      <p:bldP spid="55" grpId="0"/>
      <p:bldP spid="61" grpId="0"/>
      <p:bldP spid="98" grpId="0" animBg="1"/>
      <p:bldP spid="128" grpId="0" animBg="1"/>
      <p:bldP spid="145" grpId="0" animBg="1"/>
      <p:bldP spid="23" grpId="0"/>
      <p:bldP spid="158" grpId="0"/>
      <p:bldP spid="159" grpId="0"/>
      <p:bldP spid="1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D60D-51D6-F6BB-8B88-A6E05F13CC26}"/>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Trait-mediated indirect effects of climate change</a:t>
            </a:r>
          </a:p>
        </p:txBody>
      </p:sp>
      <p:sp>
        <p:nvSpPr>
          <p:cNvPr id="3" name="Rectangle 2">
            <a:extLst>
              <a:ext uri="{FF2B5EF4-FFF2-40B4-BE49-F238E27FC236}">
                <a16:creationId xmlns:a16="http://schemas.microsoft.com/office/drawing/2014/main" id="{F03A256D-0B2B-2AB6-9195-1CF6B6414F98}"/>
              </a:ext>
            </a:extLst>
          </p:cNvPr>
          <p:cNvSpPr/>
          <p:nvPr/>
        </p:nvSpPr>
        <p:spPr>
          <a:xfrm>
            <a:off x="1142740" y="1784850"/>
            <a:ext cx="1996966"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Climate Change</a:t>
            </a:r>
          </a:p>
        </p:txBody>
      </p:sp>
      <p:sp>
        <p:nvSpPr>
          <p:cNvPr id="4" name="Rectangle 3">
            <a:extLst>
              <a:ext uri="{FF2B5EF4-FFF2-40B4-BE49-F238E27FC236}">
                <a16:creationId xmlns:a16="http://schemas.microsoft.com/office/drawing/2014/main" id="{B0089AFB-C8BE-67DB-EEBA-1D2B136E834A}"/>
              </a:ext>
            </a:extLst>
          </p:cNvPr>
          <p:cNvSpPr/>
          <p:nvPr/>
        </p:nvSpPr>
        <p:spPr>
          <a:xfrm>
            <a:off x="5220754" y="1784850"/>
            <a:ext cx="1996966" cy="67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Species A</a:t>
            </a:r>
          </a:p>
        </p:txBody>
      </p:sp>
      <p:cxnSp>
        <p:nvCxnSpPr>
          <p:cNvPr id="5" name="Straight Arrow Connector 4">
            <a:extLst>
              <a:ext uri="{FF2B5EF4-FFF2-40B4-BE49-F238E27FC236}">
                <a16:creationId xmlns:a16="http://schemas.microsoft.com/office/drawing/2014/main" id="{57A6B547-D517-CB5A-0341-A335CFF105E9}"/>
              </a:ext>
            </a:extLst>
          </p:cNvPr>
          <p:cNvCxnSpPr/>
          <p:nvPr/>
        </p:nvCxnSpPr>
        <p:spPr>
          <a:xfrm>
            <a:off x="3412975" y="2100161"/>
            <a:ext cx="14924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B0DBD27-ABDF-6171-A4A1-3AD6CF056FAD}"/>
              </a:ext>
            </a:extLst>
          </p:cNvPr>
          <p:cNvSpPr/>
          <p:nvPr/>
        </p:nvSpPr>
        <p:spPr>
          <a:xfrm>
            <a:off x="8988712" y="1784850"/>
            <a:ext cx="1996966" cy="67529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Species B</a:t>
            </a:r>
          </a:p>
        </p:txBody>
      </p:sp>
      <p:cxnSp>
        <p:nvCxnSpPr>
          <p:cNvPr id="7" name="Straight Arrow Connector 6">
            <a:extLst>
              <a:ext uri="{FF2B5EF4-FFF2-40B4-BE49-F238E27FC236}">
                <a16:creationId xmlns:a16="http://schemas.microsoft.com/office/drawing/2014/main" id="{C6285C3E-FDFC-C39F-B3D8-9DC56196344D}"/>
              </a:ext>
            </a:extLst>
          </p:cNvPr>
          <p:cNvCxnSpPr/>
          <p:nvPr/>
        </p:nvCxnSpPr>
        <p:spPr>
          <a:xfrm>
            <a:off x="7338589" y="2100161"/>
            <a:ext cx="1492469" cy="0"/>
          </a:xfrm>
          <a:prstGeom prst="straightConnector1">
            <a:avLst/>
          </a:prstGeom>
          <a:ln w="3810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233DD1E-33A8-EA1F-9328-A2160E1A6CCC}"/>
              </a:ext>
            </a:extLst>
          </p:cNvPr>
          <p:cNvSpPr txBox="1"/>
          <p:nvPr/>
        </p:nvSpPr>
        <p:spPr>
          <a:xfrm>
            <a:off x="3297360" y="1730829"/>
            <a:ext cx="1860331" cy="369332"/>
          </a:xfrm>
          <a:prstGeom prst="rect">
            <a:avLst/>
          </a:prstGeom>
          <a:noFill/>
        </p:spPr>
        <p:txBody>
          <a:bodyPr wrap="square" rtlCol="0">
            <a:spAutoFit/>
          </a:bodyPr>
          <a:lstStyle/>
          <a:p>
            <a:r>
              <a:rPr lang="en-US" dirty="0">
                <a:highlight>
                  <a:srgbClr val="FFFF00"/>
                </a:highlight>
              </a:rPr>
              <a:t>Plastic Change</a:t>
            </a:r>
          </a:p>
        </p:txBody>
      </p:sp>
      <p:sp>
        <p:nvSpPr>
          <p:cNvPr id="9" name="Freeform: Shape 8">
            <a:extLst>
              <a:ext uri="{FF2B5EF4-FFF2-40B4-BE49-F238E27FC236}">
                <a16:creationId xmlns:a16="http://schemas.microsoft.com/office/drawing/2014/main" id="{32F1C64C-1012-E396-6FEC-A289E446998F}"/>
              </a:ext>
            </a:extLst>
          </p:cNvPr>
          <p:cNvSpPr/>
          <p:nvPr/>
        </p:nvSpPr>
        <p:spPr>
          <a:xfrm>
            <a:off x="2141223" y="2699250"/>
            <a:ext cx="7830207" cy="605817"/>
          </a:xfrm>
          <a:custGeom>
            <a:avLst/>
            <a:gdLst>
              <a:gd name="connsiteX0" fmla="*/ 0 w 9017876"/>
              <a:gd name="connsiteY0" fmla="*/ 31531 h 1010897"/>
              <a:gd name="connsiteX1" fmla="*/ 1870841 w 9017876"/>
              <a:gd name="connsiteY1" fmla="*/ 851338 h 1010897"/>
              <a:gd name="connsiteX2" fmla="*/ 6558455 w 9017876"/>
              <a:gd name="connsiteY2" fmla="*/ 935421 h 1010897"/>
              <a:gd name="connsiteX3" fmla="*/ 9017876 w 9017876"/>
              <a:gd name="connsiteY3" fmla="*/ 0 h 1010897"/>
            </a:gdLst>
            <a:ahLst/>
            <a:cxnLst>
              <a:cxn ang="0">
                <a:pos x="connsiteX0" y="connsiteY0"/>
              </a:cxn>
              <a:cxn ang="0">
                <a:pos x="connsiteX1" y="connsiteY1"/>
              </a:cxn>
              <a:cxn ang="0">
                <a:pos x="connsiteX2" y="connsiteY2"/>
              </a:cxn>
              <a:cxn ang="0">
                <a:pos x="connsiteX3" y="connsiteY3"/>
              </a:cxn>
            </a:cxnLst>
            <a:rect l="l" t="t" r="r" b="b"/>
            <a:pathLst>
              <a:path w="9017876" h="1010897">
                <a:moveTo>
                  <a:pt x="0" y="31531"/>
                </a:moveTo>
                <a:cubicBezTo>
                  <a:pt x="388882" y="366110"/>
                  <a:pt x="777765" y="700690"/>
                  <a:pt x="1870841" y="851338"/>
                </a:cubicBezTo>
                <a:cubicBezTo>
                  <a:pt x="2963917" y="1001986"/>
                  <a:pt x="5367283" y="1077311"/>
                  <a:pt x="6558455" y="935421"/>
                </a:cubicBezTo>
                <a:cubicBezTo>
                  <a:pt x="7749627" y="793531"/>
                  <a:pt x="8383751" y="396765"/>
                  <a:pt x="9017876" y="0"/>
                </a:cubicBezTo>
              </a:path>
            </a:pathLst>
          </a:custGeom>
          <a:noFill/>
          <a:ln w="38100">
            <a:solidFill>
              <a:schemeClr val="tx1"/>
            </a:solidFill>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BA72619-AD1B-F815-1F97-F2FC066E9A82}"/>
              </a:ext>
            </a:extLst>
          </p:cNvPr>
          <p:cNvSpPr txBox="1"/>
          <p:nvPr/>
        </p:nvSpPr>
        <p:spPr>
          <a:xfrm>
            <a:off x="7173051" y="1730829"/>
            <a:ext cx="1860331" cy="369332"/>
          </a:xfrm>
          <a:prstGeom prst="rect">
            <a:avLst/>
          </a:prstGeom>
          <a:noFill/>
        </p:spPr>
        <p:txBody>
          <a:bodyPr wrap="square" rtlCol="0">
            <a:spAutoFit/>
          </a:bodyPr>
          <a:lstStyle/>
          <a:p>
            <a:pPr algn="ctr"/>
            <a:r>
              <a:rPr lang="en-US" dirty="0"/>
              <a:t>Interaction</a:t>
            </a:r>
          </a:p>
        </p:txBody>
      </p:sp>
    </p:spTree>
    <p:extLst>
      <p:ext uri="{BB962C8B-B14F-4D97-AF65-F5344CB8AC3E}">
        <p14:creationId xmlns:p14="http://schemas.microsoft.com/office/powerpoint/2010/main" val="776141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D60D-51D6-F6BB-8B88-A6E05F13CC26}"/>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Trait-mediated indirect effects of climate change</a:t>
            </a:r>
          </a:p>
        </p:txBody>
      </p:sp>
      <p:sp>
        <p:nvSpPr>
          <p:cNvPr id="3" name="Rectangle 2">
            <a:extLst>
              <a:ext uri="{FF2B5EF4-FFF2-40B4-BE49-F238E27FC236}">
                <a16:creationId xmlns:a16="http://schemas.microsoft.com/office/drawing/2014/main" id="{F03A256D-0B2B-2AB6-9195-1CF6B6414F98}"/>
              </a:ext>
            </a:extLst>
          </p:cNvPr>
          <p:cNvSpPr/>
          <p:nvPr/>
        </p:nvSpPr>
        <p:spPr>
          <a:xfrm>
            <a:off x="1028853" y="2395522"/>
            <a:ext cx="1996966"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Climate Change</a:t>
            </a:r>
          </a:p>
        </p:txBody>
      </p:sp>
      <p:cxnSp>
        <p:nvCxnSpPr>
          <p:cNvPr id="5" name="Straight Arrow Connector 4">
            <a:extLst>
              <a:ext uri="{FF2B5EF4-FFF2-40B4-BE49-F238E27FC236}">
                <a16:creationId xmlns:a16="http://schemas.microsoft.com/office/drawing/2014/main" id="{57A6B547-D517-CB5A-0341-A335CFF105E9}"/>
              </a:ext>
            </a:extLst>
          </p:cNvPr>
          <p:cNvCxnSpPr>
            <a:cxnSpLocks/>
          </p:cNvCxnSpPr>
          <p:nvPr/>
        </p:nvCxnSpPr>
        <p:spPr>
          <a:xfrm flipV="1">
            <a:off x="3234094" y="2236109"/>
            <a:ext cx="2942771" cy="142150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233DD1E-33A8-EA1F-9328-A2160E1A6CCC}"/>
              </a:ext>
            </a:extLst>
          </p:cNvPr>
          <p:cNvSpPr txBox="1"/>
          <p:nvPr/>
        </p:nvSpPr>
        <p:spPr>
          <a:xfrm rot="20044251">
            <a:off x="3621745" y="2472425"/>
            <a:ext cx="2203808" cy="400110"/>
          </a:xfrm>
          <a:prstGeom prst="rect">
            <a:avLst/>
          </a:prstGeom>
          <a:noFill/>
        </p:spPr>
        <p:txBody>
          <a:bodyPr wrap="square" rtlCol="0">
            <a:spAutoFit/>
          </a:bodyPr>
          <a:lstStyle/>
          <a:p>
            <a:r>
              <a:rPr lang="en-US" sz="2000" dirty="0"/>
              <a:t>Increased growth</a:t>
            </a:r>
          </a:p>
        </p:txBody>
      </p:sp>
      <p:sp>
        <p:nvSpPr>
          <p:cNvPr id="11" name="TextBox 10">
            <a:extLst>
              <a:ext uri="{FF2B5EF4-FFF2-40B4-BE49-F238E27FC236}">
                <a16:creationId xmlns:a16="http://schemas.microsoft.com/office/drawing/2014/main" id="{F3C03585-51B4-F35E-E363-6DB228C17DE8}"/>
              </a:ext>
            </a:extLst>
          </p:cNvPr>
          <p:cNvSpPr txBox="1"/>
          <p:nvPr/>
        </p:nvSpPr>
        <p:spPr>
          <a:xfrm>
            <a:off x="1109242" y="3343046"/>
            <a:ext cx="1860331" cy="769441"/>
          </a:xfrm>
          <a:prstGeom prst="rect">
            <a:avLst/>
          </a:prstGeom>
          <a:noFill/>
        </p:spPr>
        <p:txBody>
          <a:bodyPr wrap="square" rtlCol="0">
            <a:spAutoFit/>
          </a:bodyPr>
          <a:lstStyle/>
          <a:p>
            <a:pPr algn="ctr"/>
            <a:r>
              <a:rPr lang="en-US" sz="4400" dirty="0"/>
              <a:t>eCO</a:t>
            </a:r>
            <a:r>
              <a:rPr lang="en-US" sz="4400" baseline="-25000" dirty="0"/>
              <a:t>2</a:t>
            </a:r>
          </a:p>
        </p:txBody>
      </p:sp>
      <p:pic>
        <p:nvPicPr>
          <p:cNvPr id="3074" name="Picture 2" descr="undefined">
            <a:extLst>
              <a:ext uri="{FF2B5EF4-FFF2-40B4-BE49-F238E27FC236}">
                <a16:creationId xmlns:a16="http://schemas.microsoft.com/office/drawing/2014/main" id="{85C913D3-6E94-F235-4402-65EC049475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45" b="18015"/>
          <a:stretch/>
        </p:blipFill>
        <p:spPr bwMode="auto">
          <a:xfrm>
            <a:off x="6427333" y="3999839"/>
            <a:ext cx="1991111" cy="23209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77D6382-F926-4210-95F5-7047477B9D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42"/>
          <a:stretch/>
        </p:blipFill>
        <p:spPr bwMode="auto">
          <a:xfrm>
            <a:off x="6416920" y="1077962"/>
            <a:ext cx="1996966" cy="2316295"/>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E8E48BAB-6266-C7DA-3CAC-6CB18D941FD1}"/>
              </a:ext>
            </a:extLst>
          </p:cNvPr>
          <p:cNvSpPr txBox="1">
            <a:spLocks/>
          </p:cNvSpPr>
          <p:nvPr/>
        </p:nvSpPr>
        <p:spPr>
          <a:xfrm>
            <a:off x="6334754" y="726425"/>
            <a:ext cx="2155261"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600" b="1" i="1" dirty="0">
                <a:latin typeface="+mj-lt"/>
                <a:cs typeface="Times New Roman" panose="02020603050405020304" pitchFamily="18" charset="0"/>
              </a:rPr>
              <a:t>Arabidopsis thaliana</a:t>
            </a:r>
            <a:endParaRPr lang="en-US" sz="1600" b="1" dirty="0">
              <a:latin typeface="+mj-lt"/>
              <a:cs typeface="Times New Roman" panose="02020603050405020304" pitchFamily="18" charset="0"/>
            </a:endParaRPr>
          </a:p>
        </p:txBody>
      </p:sp>
      <p:sp>
        <p:nvSpPr>
          <p:cNvPr id="14" name="Subtitle 2">
            <a:extLst>
              <a:ext uri="{FF2B5EF4-FFF2-40B4-BE49-F238E27FC236}">
                <a16:creationId xmlns:a16="http://schemas.microsoft.com/office/drawing/2014/main" id="{A158D804-7621-FD84-6DCB-028A6F21D01D}"/>
              </a:ext>
            </a:extLst>
          </p:cNvPr>
          <p:cNvSpPr txBox="1">
            <a:spLocks/>
          </p:cNvSpPr>
          <p:nvPr/>
        </p:nvSpPr>
        <p:spPr>
          <a:xfrm>
            <a:off x="6492722" y="3657618"/>
            <a:ext cx="1860331" cy="587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600" b="1" i="1" dirty="0">
                <a:latin typeface="+mj-lt"/>
                <a:cs typeface="Times New Roman" panose="02020603050405020304" pitchFamily="18" charset="0"/>
              </a:rPr>
              <a:t>Bromus </a:t>
            </a:r>
            <a:r>
              <a:rPr lang="en-US" sz="1600" b="1" i="1" dirty="0" err="1">
                <a:latin typeface="+mj-lt"/>
                <a:cs typeface="Times New Roman" panose="02020603050405020304" pitchFamily="18" charset="0"/>
              </a:rPr>
              <a:t>inermis</a:t>
            </a:r>
            <a:endParaRPr lang="en-US" sz="1600" b="1" dirty="0">
              <a:latin typeface="+mj-lt"/>
              <a:cs typeface="Times New Roman" panose="02020603050405020304" pitchFamily="18" charset="0"/>
            </a:endParaRPr>
          </a:p>
        </p:txBody>
      </p:sp>
      <p:sp>
        <p:nvSpPr>
          <p:cNvPr id="16" name="Subtitle 2">
            <a:extLst>
              <a:ext uri="{FF2B5EF4-FFF2-40B4-BE49-F238E27FC236}">
                <a16:creationId xmlns:a16="http://schemas.microsoft.com/office/drawing/2014/main" id="{89964395-8395-6B9C-1599-E1D1EFB8E6A9}"/>
              </a:ext>
            </a:extLst>
          </p:cNvPr>
          <p:cNvSpPr txBox="1">
            <a:spLocks/>
          </p:cNvSpPr>
          <p:nvPr/>
        </p:nvSpPr>
        <p:spPr>
          <a:xfrm>
            <a:off x="6416829" y="3103536"/>
            <a:ext cx="1991112" cy="282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b="1" dirty="0" err="1">
                <a:solidFill>
                  <a:schemeClr val="bg1"/>
                </a:solidFill>
                <a:latin typeface="Times New Roman" panose="02020603050405020304" pitchFamily="18" charset="0"/>
                <a:cs typeface="Times New Roman" panose="02020603050405020304" pitchFamily="18" charset="0"/>
              </a:rPr>
              <a:t>Mariarosaria</a:t>
            </a:r>
            <a:r>
              <a:rPr lang="en-US" sz="1100" b="1" dirty="0">
                <a:solidFill>
                  <a:schemeClr val="bg1"/>
                </a:solidFill>
                <a:latin typeface="Times New Roman" panose="02020603050405020304" pitchFamily="18" charset="0"/>
                <a:cs typeface="Times New Roman" panose="02020603050405020304" pitchFamily="18" charset="0"/>
              </a:rPr>
              <a:t> </a:t>
            </a:r>
            <a:r>
              <a:rPr lang="en-US" sz="1100" b="1" dirty="0" err="1">
                <a:solidFill>
                  <a:schemeClr val="bg1"/>
                </a:solidFill>
                <a:latin typeface="Times New Roman" panose="02020603050405020304" pitchFamily="18" charset="0"/>
                <a:cs typeface="Times New Roman" panose="02020603050405020304" pitchFamily="18" charset="0"/>
              </a:rPr>
              <a:t>Mazzacane</a:t>
            </a:r>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7" name="Subtitle 2">
            <a:extLst>
              <a:ext uri="{FF2B5EF4-FFF2-40B4-BE49-F238E27FC236}">
                <a16:creationId xmlns:a16="http://schemas.microsoft.com/office/drawing/2014/main" id="{EDA2BF30-974E-824B-2DCC-ED63ECF12F6E}"/>
              </a:ext>
            </a:extLst>
          </p:cNvPr>
          <p:cNvSpPr txBox="1">
            <a:spLocks/>
          </p:cNvSpPr>
          <p:nvPr/>
        </p:nvSpPr>
        <p:spPr>
          <a:xfrm>
            <a:off x="6427333" y="6036064"/>
            <a:ext cx="1860331" cy="2474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b="1" dirty="0">
                <a:solidFill>
                  <a:schemeClr val="bg1"/>
                </a:solidFill>
                <a:latin typeface="Times New Roman" panose="02020603050405020304" pitchFamily="18" charset="0"/>
                <a:cs typeface="Times New Roman" panose="02020603050405020304" pitchFamily="18" charset="0"/>
              </a:rPr>
              <a:t>Christian Fischer</a:t>
            </a:r>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C5883DB-AA6E-D585-1E99-F5A7AA59EB21}"/>
              </a:ext>
            </a:extLst>
          </p:cNvPr>
          <p:cNvSpPr txBox="1"/>
          <p:nvPr/>
        </p:nvSpPr>
        <p:spPr>
          <a:xfrm>
            <a:off x="9302816" y="3385928"/>
            <a:ext cx="1860331" cy="400110"/>
          </a:xfrm>
          <a:prstGeom prst="rect">
            <a:avLst/>
          </a:prstGeom>
          <a:noFill/>
        </p:spPr>
        <p:txBody>
          <a:bodyPr wrap="square" rtlCol="0">
            <a:spAutoFit/>
          </a:bodyPr>
          <a:lstStyle/>
          <a:p>
            <a:pPr algn="ctr"/>
            <a:r>
              <a:rPr lang="en-US" sz="2000" dirty="0"/>
              <a:t>Competition</a:t>
            </a:r>
          </a:p>
        </p:txBody>
      </p:sp>
      <p:sp>
        <p:nvSpPr>
          <p:cNvPr id="12" name="Rectangle 11">
            <a:extLst>
              <a:ext uri="{FF2B5EF4-FFF2-40B4-BE49-F238E27FC236}">
                <a16:creationId xmlns:a16="http://schemas.microsoft.com/office/drawing/2014/main" id="{D237DD68-819E-19CF-CB59-05F00DDF3B27}"/>
              </a:ext>
            </a:extLst>
          </p:cNvPr>
          <p:cNvSpPr/>
          <p:nvPr/>
        </p:nvSpPr>
        <p:spPr>
          <a:xfrm>
            <a:off x="1028853" y="3139973"/>
            <a:ext cx="1991112" cy="110545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Bracket 19">
            <a:extLst>
              <a:ext uri="{FF2B5EF4-FFF2-40B4-BE49-F238E27FC236}">
                <a16:creationId xmlns:a16="http://schemas.microsoft.com/office/drawing/2014/main" id="{4E722BA9-3F8C-5E33-71F8-2BC22139BFF3}"/>
              </a:ext>
            </a:extLst>
          </p:cNvPr>
          <p:cNvSpPr/>
          <p:nvPr/>
        </p:nvSpPr>
        <p:spPr>
          <a:xfrm>
            <a:off x="8592321" y="2023501"/>
            <a:ext cx="675813" cy="3079102"/>
          </a:xfrm>
          <a:prstGeom prst="rightBracket">
            <a:avLst>
              <a:gd name="adj" fmla="val 227807"/>
            </a:avLst>
          </a:prstGeom>
          <a:ln w="3810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B4AD548D-D07F-A716-2356-128BC3C7035C}"/>
              </a:ext>
            </a:extLst>
          </p:cNvPr>
          <p:cNvSpPr txBox="1"/>
          <p:nvPr/>
        </p:nvSpPr>
        <p:spPr>
          <a:xfrm rot="20044251">
            <a:off x="3861014" y="2870756"/>
            <a:ext cx="2203808" cy="400110"/>
          </a:xfrm>
          <a:prstGeom prst="rect">
            <a:avLst/>
          </a:prstGeom>
          <a:noFill/>
        </p:spPr>
        <p:txBody>
          <a:bodyPr wrap="square" rtlCol="0">
            <a:spAutoFit/>
          </a:bodyPr>
          <a:lstStyle/>
          <a:p>
            <a:r>
              <a:rPr lang="en-US" sz="2000" i="1" dirty="0">
                <a:solidFill>
                  <a:schemeClr val="accent1"/>
                </a:solidFill>
              </a:rPr>
              <a:t>Plastic response</a:t>
            </a:r>
          </a:p>
        </p:txBody>
      </p:sp>
      <p:sp>
        <p:nvSpPr>
          <p:cNvPr id="22" name="Isosceles Triangle 21">
            <a:extLst>
              <a:ext uri="{FF2B5EF4-FFF2-40B4-BE49-F238E27FC236}">
                <a16:creationId xmlns:a16="http://schemas.microsoft.com/office/drawing/2014/main" id="{C8A25916-3515-BD36-81B2-D7CC033E9DDA}"/>
              </a:ext>
            </a:extLst>
          </p:cNvPr>
          <p:cNvSpPr/>
          <p:nvPr/>
        </p:nvSpPr>
        <p:spPr>
          <a:xfrm rot="15232232">
            <a:off x="8491440" y="4948648"/>
            <a:ext cx="313882" cy="270588"/>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91591FE-48A4-2376-8135-2D8010CDC344}"/>
              </a:ext>
            </a:extLst>
          </p:cNvPr>
          <p:cNvCxnSpPr>
            <a:cxnSpLocks/>
          </p:cNvCxnSpPr>
          <p:nvPr/>
        </p:nvCxnSpPr>
        <p:spPr>
          <a:xfrm>
            <a:off x="2612571" y="5380729"/>
            <a:ext cx="3640885" cy="24379"/>
          </a:xfrm>
          <a:prstGeom prst="straightConnector1">
            <a:avLst/>
          </a:prstGeom>
          <a:ln w="3810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B2CCF7F-3952-EB27-9027-53FFC5FC1754}"/>
              </a:ext>
            </a:extLst>
          </p:cNvPr>
          <p:cNvSpPr txBox="1"/>
          <p:nvPr/>
        </p:nvSpPr>
        <p:spPr>
          <a:xfrm>
            <a:off x="3080122" y="4979660"/>
            <a:ext cx="2740175" cy="400110"/>
          </a:xfrm>
          <a:prstGeom prst="rect">
            <a:avLst/>
          </a:prstGeom>
          <a:noFill/>
        </p:spPr>
        <p:txBody>
          <a:bodyPr wrap="square" rtlCol="0">
            <a:spAutoFit/>
          </a:bodyPr>
          <a:lstStyle/>
          <a:p>
            <a:pPr algn="ctr"/>
            <a:r>
              <a:rPr lang="en-US" sz="2000" b="1" dirty="0"/>
              <a:t>Stronger competition</a:t>
            </a:r>
          </a:p>
        </p:txBody>
      </p:sp>
      <p:sp>
        <p:nvSpPr>
          <p:cNvPr id="28" name="TextBox 27">
            <a:extLst>
              <a:ext uri="{FF2B5EF4-FFF2-40B4-BE49-F238E27FC236}">
                <a16:creationId xmlns:a16="http://schemas.microsoft.com/office/drawing/2014/main" id="{1E80499A-F105-430A-A3F6-7CF8933A5831}"/>
              </a:ext>
            </a:extLst>
          </p:cNvPr>
          <p:cNvSpPr txBox="1"/>
          <p:nvPr/>
        </p:nvSpPr>
        <p:spPr>
          <a:xfrm>
            <a:off x="3234094" y="5406067"/>
            <a:ext cx="2203808" cy="400110"/>
          </a:xfrm>
          <a:prstGeom prst="rect">
            <a:avLst/>
          </a:prstGeom>
          <a:noFill/>
        </p:spPr>
        <p:txBody>
          <a:bodyPr wrap="square" rtlCol="0">
            <a:spAutoFit/>
          </a:bodyPr>
          <a:lstStyle/>
          <a:p>
            <a:pPr algn="ctr"/>
            <a:r>
              <a:rPr lang="en-US" sz="2000" i="1" dirty="0">
                <a:solidFill>
                  <a:schemeClr val="accent2">
                    <a:lumMod val="75000"/>
                  </a:schemeClr>
                </a:solidFill>
              </a:rPr>
              <a:t>Indirect effect</a:t>
            </a:r>
          </a:p>
        </p:txBody>
      </p:sp>
      <p:cxnSp>
        <p:nvCxnSpPr>
          <p:cNvPr id="33" name="Straight Connector 32">
            <a:extLst>
              <a:ext uri="{FF2B5EF4-FFF2-40B4-BE49-F238E27FC236}">
                <a16:creationId xmlns:a16="http://schemas.microsoft.com/office/drawing/2014/main" id="{5E6580A6-744E-EC7D-1FEB-A649E52C5937}"/>
              </a:ext>
            </a:extLst>
          </p:cNvPr>
          <p:cNvCxnSpPr>
            <a:cxnSpLocks/>
          </p:cNvCxnSpPr>
          <p:nvPr/>
        </p:nvCxnSpPr>
        <p:spPr>
          <a:xfrm>
            <a:off x="3238051" y="3850727"/>
            <a:ext cx="2146978" cy="1044865"/>
          </a:xfrm>
          <a:prstGeom prst="line">
            <a:avLst/>
          </a:prstGeom>
          <a:ln w="38100">
            <a:solidFill>
              <a:schemeClr val="tx1"/>
            </a:solidFill>
            <a:headEnd type="none" w="med" len="med"/>
            <a:tailEnd type="oval" w="lg" len="med"/>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B20D1A7-F8A0-82E8-E4CC-7311561115CD}"/>
              </a:ext>
            </a:extLst>
          </p:cNvPr>
          <p:cNvSpPr txBox="1"/>
          <p:nvPr/>
        </p:nvSpPr>
        <p:spPr>
          <a:xfrm rot="1613246">
            <a:off x="3568852" y="4106934"/>
            <a:ext cx="2023022" cy="400110"/>
          </a:xfrm>
          <a:prstGeom prst="rect">
            <a:avLst/>
          </a:prstGeom>
          <a:noFill/>
        </p:spPr>
        <p:txBody>
          <a:bodyPr wrap="square" rtlCol="0">
            <a:spAutoFit/>
          </a:bodyPr>
          <a:lstStyle/>
          <a:p>
            <a:r>
              <a:rPr lang="en-US" sz="2000" i="1" dirty="0"/>
              <a:t>No direct effect</a:t>
            </a:r>
          </a:p>
        </p:txBody>
      </p:sp>
      <p:sp>
        <p:nvSpPr>
          <p:cNvPr id="43" name="Arc 42">
            <a:extLst>
              <a:ext uri="{FF2B5EF4-FFF2-40B4-BE49-F238E27FC236}">
                <a16:creationId xmlns:a16="http://schemas.microsoft.com/office/drawing/2014/main" id="{DAC695B2-C68C-2AEB-04FA-EC9EB5DEC0C7}"/>
              </a:ext>
            </a:extLst>
          </p:cNvPr>
          <p:cNvSpPr/>
          <p:nvPr/>
        </p:nvSpPr>
        <p:spPr>
          <a:xfrm rot="10800000">
            <a:off x="1932457" y="4236549"/>
            <a:ext cx="1147665" cy="1147665"/>
          </a:xfrm>
          <a:prstGeom prst="arc">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97F7D876-E3A6-72C0-DE84-766F512D0A82}"/>
              </a:ext>
            </a:extLst>
          </p:cNvPr>
          <p:cNvCxnSpPr>
            <a:endCxn id="12" idx="2"/>
          </p:cNvCxnSpPr>
          <p:nvPr/>
        </p:nvCxnSpPr>
        <p:spPr>
          <a:xfrm flipV="1">
            <a:off x="1932456" y="4306989"/>
            <a:ext cx="0" cy="386309"/>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0305CE1-F8A2-375A-042E-65F5E2A91F6B}"/>
              </a:ext>
            </a:extLst>
          </p:cNvPr>
          <p:cNvSpPr txBox="1"/>
          <p:nvPr/>
        </p:nvSpPr>
        <p:spPr>
          <a:xfrm>
            <a:off x="9819016" y="6061240"/>
            <a:ext cx="1860331" cy="369332"/>
          </a:xfrm>
          <a:prstGeom prst="rect">
            <a:avLst/>
          </a:prstGeom>
          <a:noFill/>
        </p:spPr>
        <p:txBody>
          <a:bodyPr wrap="square" rtlCol="0">
            <a:spAutoFit/>
          </a:bodyPr>
          <a:lstStyle/>
          <a:p>
            <a:pPr algn="ctr"/>
            <a:r>
              <a:rPr lang="en-US" dirty="0"/>
              <a:t>Lau et al., 2014</a:t>
            </a:r>
          </a:p>
        </p:txBody>
      </p:sp>
    </p:spTree>
    <p:extLst>
      <p:ext uri="{BB962C8B-B14F-4D97-AF65-F5344CB8AC3E}">
        <p14:creationId xmlns:p14="http://schemas.microsoft.com/office/powerpoint/2010/main" val="171342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6" grpId="0"/>
      <p:bldP spid="18" grpId="0"/>
      <p:bldP spid="20" grpId="0" animBg="1"/>
      <p:bldP spid="21" grpId="0"/>
      <p:bldP spid="22" grpId="0" animBg="1"/>
      <p:bldP spid="27" grpId="0"/>
      <p:bldP spid="28" grpId="0"/>
      <p:bldP spid="34" grpId="0"/>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D60D-51D6-F6BB-8B88-A6E05F13CC26}"/>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Evolution-mediated indirect effects of climate change?</a:t>
            </a:r>
          </a:p>
        </p:txBody>
      </p:sp>
      <p:sp>
        <p:nvSpPr>
          <p:cNvPr id="3" name="Rectangle 2">
            <a:extLst>
              <a:ext uri="{FF2B5EF4-FFF2-40B4-BE49-F238E27FC236}">
                <a16:creationId xmlns:a16="http://schemas.microsoft.com/office/drawing/2014/main" id="{F03A256D-0B2B-2AB6-9195-1CF6B6414F98}"/>
              </a:ext>
            </a:extLst>
          </p:cNvPr>
          <p:cNvSpPr/>
          <p:nvPr/>
        </p:nvSpPr>
        <p:spPr>
          <a:xfrm>
            <a:off x="1105913" y="3669852"/>
            <a:ext cx="1996966" cy="6752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Climate Change</a:t>
            </a:r>
          </a:p>
        </p:txBody>
      </p:sp>
      <p:sp>
        <p:nvSpPr>
          <p:cNvPr id="4" name="Rectangle 3">
            <a:extLst>
              <a:ext uri="{FF2B5EF4-FFF2-40B4-BE49-F238E27FC236}">
                <a16:creationId xmlns:a16="http://schemas.microsoft.com/office/drawing/2014/main" id="{B0089AFB-C8BE-67DB-EEBA-1D2B136E834A}"/>
              </a:ext>
            </a:extLst>
          </p:cNvPr>
          <p:cNvSpPr/>
          <p:nvPr/>
        </p:nvSpPr>
        <p:spPr>
          <a:xfrm>
            <a:off x="5183927" y="3669852"/>
            <a:ext cx="1996966" cy="67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Species A</a:t>
            </a:r>
          </a:p>
        </p:txBody>
      </p:sp>
      <p:cxnSp>
        <p:nvCxnSpPr>
          <p:cNvPr id="5" name="Straight Arrow Connector 4">
            <a:extLst>
              <a:ext uri="{FF2B5EF4-FFF2-40B4-BE49-F238E27FC236}">
                <a16:creationId xmlns:a16="http://schemas.microsoft.com/office/drawing/2014/main" id="{57A6B547-D517-CB5A-0341-A335CFF105E9}"/>
              </a:ext>
            </a:extLst>
          </p:cNvPr>
          <p:cNvCxnSpPr/>
          <p:nvPr/>
        </p:nvCxnSpPr>
        <p:spPr>
          <a:xfrm>
            <a:off x="3376148" y="3985163"/>
            <a:ext cx="1492469"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B0DBD27-ABDF-6171-A4A1-3AD6CF056FAD}"/>
              </a:ext>
            </a:extLst>
          </p:cNvPr>
          <p:cNvSpPr/>
          <p:nvPr/>
        </p:nvSpPr>
        <p:spPr>
          <a:xfrm>
            <a:off x="8951885" y="3669852"/>
            <a:ext cx="1996966" cy="67529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Species B</a:t>
            </a:r>
          </a:p>
        </p:txBody>
      </p:sp>
      <p:cxnSp>
        <p:nvCxnSpPr>
          <p:cNvPr id="7" name="Straight Arrow Connector 6">
            <a:extLst>
              <a:ext uri="{FF2B5EF4-FFF2-40B4-BE49-F238E27FC236}">
                <a16:creationId xmlns:a16="http://schemas.microsoft.com/office/drawing/2014/main" id="{C6285C3E-FDFC-C39F-B3D8-9DC56196344D}"/>
              </a:ext>
            </a:extLst>
          </p:cNvPr>
          <p:cNvCxnSpPr/>
          <p:nvPr/>
        </p:nvCxnSpPr>
        <p:spPr>
          <a:xfrm>
            <a:off x="7301762" y="3985163"/>
            <a:ext cx="1492469" cy="0"/>
          </a:xfrm>
          <a:prstGeom prst="straightConnector1">
            <a:avLst/>
          </a:prstGeom>
          <a:ln w="3810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233DD1E-33A8-EA1F-9328-A2160E1A6CCC}"/>
              </a:ext>
            </a:extLst>
          </p:cNvPr>
          <p:cNvSpPr txBox="1"/>
          <p:nvPr/>
        </p:nvSpPr>
        <p:spPr>
          <a:xfrm>
            <a:off x="3260533" y="3615831"/>
            <a:ext cx="1860331" cy="369332"/>
          </a:xfrm>
          <a:prstGeom prst="rect">
            <a:avLst/>
          </a:prstGeom>
          <a:noFill/>
        </p:spPr>
        <p:txBody>
          <a:bodyPr wrap="square" rtlCol="0">
            <a:spAutoFit/>
          </a:bodyPr>
          <a:lstStyle/>
          <a:p>
            <a:r>
              <a:rPr lang="en-US" dirty="0">
                <a:highlight>
                  <a:srgbClr val="FFFF00"/>
                </a:highlight>
              </a:rPr>
              <a:t>Rapid evolution</a:t>
            </a:r>
          </a:p>
        </p:txBody>
      </p:sp>
      <p:sp>
        <p:nvSpPr>
          <p:cNvPr id="9" name="Freeform: Shape 8">
            <a:extLst>
              <a:ext uri="{FF2B5EF4-FFF2-40B4-BE49-F238E27FC236}">
                <a16:creationId xmlns:a16="http://schemas.microsoft.com/office/drawing/2014/main" id="{32F1C64C-1012-E396-6FEC-A289E446998F}"/>
              </a:ext>
            </a:extLst>
          </p:cNvPr>
          <p:cNvSpPr/>
          <p:nvPr/>
        </p:nvSpPr>
        <p:spPr>
          <a:xfrm>
            <a:off x="2104396" y="4584253"/>
            <a:ext cx="7830207" cy="819670"/>
          </a:xfrm>
          <a:custGeom>
            <a:avLst/>
            <a:gdLst>
              <a:gd name="connsiteX0" fmla="*/ 0 w 9017876"/>
              <a:gd name="connsiteY0" fmla="*/ 31531 h 1010897"/>
              <a:gd name="connsiteX1" fmla="*/ 1870841 w 9017876"/>
              <a:gd name="connsiteY1" fmla="*/ 851338 h 1010897"/>
              <a:gd name="connsiteX2" fmla="*/ 6558455 w 9017876"/>
              <a:gd name="connsiteY2" fmla="*/ 935421 h 1010897"/>
              <a:gd name="connsiteX3" fmla="*/ 9017876 w 9017876"/>
              <a:gd name="connsiteY3" fmla="*/ 0 h 1010897"/>
            </a:gdLst>
            <a:ahLst/>
            <a:cxnLst>
              <a:cxn ang="0">
                <a:pos x="connsiteX0" y="connsiteY0"/>
              </a:cxn>
              <a:cxn ang="0">
                <a:pos x="connsiteX1" y="connsiteY1"/>
              </a:cxn>
              <a:cxn ang="0">
                <a:pos x="connsiteX2" y="connsiteY2"/>
              </a:cxn>
              <a:cxn ang="0">
                <a:pos x="connsiteX3" y="connsiteY3"/>
              </a:cxn>
            </a:cxnLst>
            <a:rect l="l" t="t" r="r" b="b"/>
            <a:pathLst>
              <a:path w="9017876" h="1010897">
                <a:moveTo>
                  <a:pt x="0" y="31531"/>
                </a:moveTo>
                <a:cubicBezTo>
                  <a:pt x="388882" y="366110"/>
                  <a:pt x="777765" y="700690"/>
                  <a:pt x="1870841" y="851338"/>
                </a:cubicBezTo>
                <a:cubicBezTo>
                  <a:pt x="2963917" y="1001986"/>
                  <a:pt x="5367283" y="1077311"/>
                  <a:pt x="6558455" y="935421"/>
                </a:cubicBezTo>
                <a:cubicBezTo>
                  <a:pt x="7749627" y="793531"/>
                  <a:pt x="8383751" y="396765"/>
                  <a:pt x="9017876" y="0"/>
                </a:cubicBezTo>
              </a:path>
            </a:pathLst>
          </a:custGeom>
          <a:noFill/>
          <a:ln w="38100">
            <a:solidFill>
              <a:srgbClr val="FF0000"/>
            </a:solidFill>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BA72619-AD1B-F815-1F97-F2FC066E9A82}"/>
              </a:ext>
            </a:extLst>
          </p:cNvPr>
          <p:cNvSpPr txBox="1"/>
          <p:nvPr/>
        </p:nvSpPr>
        <p:spPr>
          <a:xfrm>
            <a:off x="7136224" y="3615831"/>
            <a:ext cx="1860331" cy="369332"/>
          </a:xfrm>
          <a:prstGeom prst="rect">
            <a:avLst/>
          </a:prstGeom>
          <a:noFill/>
        </p:spPr>
        <p:txBody>
          <a:bodyPr wrap="square" rtlCol="0">
            <a:spAutoFit/>
          </a:bodyPr>
          <a:lstStyle/>
          <a:p>
            <a:pPr algn="ctr"/>
            <a:r>
              <a:rPr lang="en-US" dirty="0"/>
              <a:t>Interaction</a:t>
            </a:r>
          </a:p>
        </p:txBody>
      </p:sp>
      <p:sp>
        <p:nvSpPr>
          <p:cNvPr id="12" name="TextBox 11">
            <a:extLst>
              <a:ext uri="{FF2B5EF4-FFF2-40B4-BE49-F238E27FC236}">
                <a16:creationId xmlns:a16="http://schemas.microsoft.com/office/drawing/2014/main" id="{B8ABC99F-46DB-8B08-AEF8-85931CB62591}"/>
              </a:ext>
            </a:extLst>
          </p:cNvPr>
          <p:cNvSpPr txBox="1"/>
          <p:nvPr/>
        </p:nvSpPr>
        <p:spPr>
          <a:xfrm>
            <a:off x="5252244" y="4651843"/>
            <a:ext cx="1860331" cy="584775"/>
          </a:xfrm>
          <a:prstGeom prst="rect">
            <a:avLst/>
          </a:prstGeom>
          <a:noFill/>
        </p:spPr>
        <p:txBody>
          <a:bodyPr wrap="square" rtlCol="0">
            <a:spAutoFit/>
          </a:bodyPr>
          <a:lstStyle/>
          <a:p>
            <a:pPr algn="ctr"/>
            <a:r>
              <a:rPr lang="en-US" sz="3200" b="1" dirty="0">
                <a:solidFill>
                  <a:srgbClr val="FF0000"/>
                </a:solidFill>
              </a:rPr>
              <a:t>???</a:t>
            </a:r>
          </a:p>
        </p:txBody>
      </p:sp>
      <p:pic>
        <p:nvPicPr>
          <p:cNvPr id="17" name="Picture 2" descr="Free Vectors | rising temperature icon">
            <a:extLst>
              <a:ext uri="{FF2B5EF4-FFF2-40B4-BE49-F238E27FC236}">
                <a16:creationId xmlns:a16="http://schemas.microsoft.com/office/drawing/2014/main" id="{4C986BF0-6E39-A69C-2B3C-304BAE669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028" y="1774788"/>
            <a:ext cx="2335424" cy="175285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9CCE7E8-24A7-A184-46CF-4C9069AFA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44" t="-725" r="12410" b="-527"/>
          <a:stretch/>
        </p:blipFill>
        <p:spPr bwMode="auto">
          <a:xfrm>
            <a:off x="5183927" y="1480473"/>
            <a:ext cx="1996966" cy="200470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8EAE36A7-2A54-02D5-D30B-9B3FC44908FE}"/>
              </a:ext>
            </a:extLst>
          </p:cNvPr>
          <p:cNvSpPr/>
          <p:nvPr/>
        </p:nvSpPr>
        <p:spPr>
          <a:xfrm>
            <a:off x="5183926" y="3307643"/>
            <a:ext cx="666367" cy="143028"/>
          </a:xfrm>
          <a:prstGeom prst="rect">
            <a:avLst/>
          </a:prstGeom>
          <a:solidFill>
            <a:srgbClr val="525C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1EB30DA9-B47C-802F-2AEA-45364729E3AE}"/>
              </a:ext>
            </a:extLst>
          </p:cNvPr>
          <p:cNvSpPr txBox="1">
            <a:spLocks/>
          </p:cNvSpPr>
          <p:nvPr/>
        </p:nvSpPr>
        <p:spPr>
          <a:xfrm>
            <a:off x="5141648" y="3220244"/>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a:solidFill>
                  <a:schemeClr val="bg1"/>
                </a:solidFill>
                <a:latin typeface="Times New Roman" panose="02020603050405020304" pitchFamily="18" charset="0"/>
                <a:cs typeface="Times New Roman" panose="02020603050405020304" pitchFamily="18" charset="0"/>
              </a:rPr>
              <a:t>Michael </a:t>
            </a:r>
            <a:r>
              <a:rPr lang="en-US" sz="1100" dirty="0" err="1">
                <a:solidFill>
                  <a:schemeClr val="bg1"/>
                </a:solidFill>
                <a:latin typeface="Times New Roman" panose="02020603050405020304" pitchFamily="18" charset="0"/>
                <a:cs typeface="Times New Roman" panose="02020603050405020304" pitchFamily="18" charset="0"/>
              </a:rPr>
              <a:t>Plewka</a:t>
            </a:r>
            <a:endParaRPr lang="en-US" sz="1400" dirty="0">
              <a:solidFill>
                <a:schemeClr val="bg1"/>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CD7A5F6C-2CC4-4B66-8862-47A59FC1B670}"/>
              </a:ext>
            </a:extLst>
          </p:cNvPr>
          <p:cNvGrpSpPr/>
          <p:nvPr/>
        </p:nvGrpSpPr>
        <p:grpSpPr>
          <a:xfrm>
            <a:off x="8896487" y="1480473"/>
            <a:ext cx="2057096" cy="2014833"/>
            <a:chOff x="8896487" y="1480473"/>
            <a:chExt cx="2057096" cy="2014833"/>
          </a:xfrm>
        </p:grpSpPr>
        <p:sp>
          <p:nvSpPr>
            <p:cNvPr id="20" name="Rectangle 19">
              <a:extLst>
                <a:ext uri="{FF2B5EF4-FFF2-40B4-BE49-F238E27FC236}">
                  <a16:creationId xmlns:a16="http://schemas.microsoft.com/office/drawing/2014/main" id="{8C260AC3-49EC-08CB-CA31-DEC6AF43FE3C}"/>
                </a:ext>
              </a:extLst>
            </p:cNvPr>
            <p:cNvSpPr/>
            <p:nvPr/>
          </p:nvSpPr>
          <p:spPr>
            <a:xfrm>
              <a:off x="8948876" y="1480473"/>
              <a:ext cx="2004707" cy="2004707"/>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2" name="Picture 6">
              <a:extLst>
                <a:ext uri="{FF2B5EF4-FFF2-40B4-BE49-F238E27FC236}">
                  <a16:creationId xmlns:a16="http://schemas.microsoft.com/office/drawing/2014/main" id="{32EFA51E-CAE2-72A7-45F6-69F0FBDA2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8967343" y="1740814"/>
              <a:ext cx="1992201" cy="1494151"/>
            </a:xfrm>
            <a:prstGeom prst="rect">
              <a:avLst/>
            </a:prstGeom>
            <a:noFill/>
            <a:extLst>
              <a:ext uri="{909E8E84-426E-40DD-AFC4-6F175D3DCCD1}">
                <a14:hiddenFill xmlns:a14="http://schemas.microsoft.com/office/drawing/2010/main">
                  <a:solidFill>
                    <a:srgbClr val="FFFFFF"/>
                  </a:solidFill>
                </a14:hiddenFill>
              </a:ext>
            </a:extLst>
          </p:spPr>
        </p:pic>
        <p:sp>
          <p:nvSpPr>
            <p:cNvPr id="22" name="Subtitle 2">
              <a:extLst>
                <a:ext uri="{FF2B5EF4-FFF2-40B4-BE49-F238E27FC236}">
                  <a16:creationId xmlns:a16="http://schemas.microsoft.com/office/drawing/2014/main" id="{B954E48A-99C4-DED8-9EA6-7DCE8A3BCEEF}"/>
                </a:ext>
              </a:extLst>
            </p:cNvPr>
            <p:cNvSpPr txBox="1">
              <a:spLocks/>
            </p:cNvSpPr>
            <p:nvPr/>
          </p:nvSpPr>
          <p:spPr>
            <a:xfrm>
              <a:off x="8896487" y="3238978"/>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a:solidFill>
                    <a:schemeClr val="bg1"/>
                  </a:solidFill>
                  <a:latin typeface="Times New Roman" panose="02020603050405020304" pitchFamily="18" charset="0"/>
                  <a:cs typeface="Times New Roman" panose="02020603050405020304" pitchFamily="18" charset="0"/>
                </a:rPr>
                <a:t>Brian Farley</a:t>
              </a:r>
              <a:endParaRPr lang="en-US" sz="1400" dirty="0">
                <a:solidFill>
                  <a:schemeClr val="bg1"/>
                </a:solidFill>
                <a:latin typeface="Times New Roman" panose="02020603050405020304" pitchFamily="18" charset="0"/>
                <a:cs typeface="Times New Roman" panose="02020603050405020304" pitchFamily="18" charset="0"/>
              </a:endParaRPr>
            </a:p>
          </p:txBody>
        </p:sp>
      </p:grpSp>
      <p:sp>
        <p:nvSpPr>
          <p:cNvPr id="25" name="TextBox 24">
            <a:extLst>
              <a:ext uri="{FF2B5EF4-FFF2-40B4-BE49-F238E27FC236}">
                <a16:creationId xmlns:a16="http://schemas.microsoft.com/office/drawing/2014/main" id="{4DF6C352-3BED-5305-E0FA-EDD27659F53B}"/>
              </a:ext>
            </a:extLst>
          </p:cNvPr>
          <p:cNvSpPr txBox="1"/>
          <p:nvPr/>
        </p:nvSpPr>
        <p:spPr>
          <a:xfrm>
            <a:off x="7180893" y="3611155"/>
            <a:ext cx="1860331" cy="369332"/>
          </a:xfrm>
          <a:prstGeom prst="rect">
            <a:avLst/>
          </a:prstGeom>
          <a:noFill/>
        </p:spPr>
        <p:txBody>
          <a:bodyPr wrap="square" rtlCol="0">
            <a:spAutoFit/>
          </a:bodyPr>
          <a:lstStyle/>
          <a:p>
            <a:pPr algn="ctr"/>
            <a:r>
              <a:rPr lang="en-US" b="1" dirty="0">
                <a:solidFill>
                  <a:schemeClr val="accent5"/>
                </a:solidFill>
              </a:rPr>
              <a:t>Competition</a:t>
            </a:r>
          </a:p>
        </p:txBody>
      </p:sp>
    </p:spTree>
    <p:extLst>
      <p:ext uri="{BB962C8B-B14F-4D97-AF65-F5344CB8AC3E}">
        <p14:creationId xmlns:p14="http://schemas.microsoft.com/office/powerpoint/2010/main" val="126006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animBg="1"/>
      <p:bldP spid="6" grpId="0" animBg="1"/>
      <p:bldP spid="8" grpId="0"/>
      <p:bldP spid="8" grpId="1"/>
      <p:bldP spid="8" grpId="2"/>
      <p:bldP spid="9" grpId="0" animBg="1"/>
      <p:bldP spid="10" grpId="0"/>
      <p:bldP spid="10" grpId="1"/>
      <p:bldP spid="12" grpId="0"/>
      <p:bldP spid="19" grpId="0" animBg="1"/>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ED15-B9FE-F6A3-2935-37B40C37E6F9}"/>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a:t>Sarracenia purpurea</a:t>
            </a:r>
          </a:p>
        </p:txBody>
      </p:sp>
      <p:pic>
        <p:nvPicPr>
          <p:cNvPr id="6" name="Picture 5" descr="A close up of a plant&#10;&#10;Description automatically generated">
            <a:extLst>
              <a:ext uri="{FF2B5EF4-FFF2-40B4-BE49-F238E27FC236}">
                <a16:creationId xmlns:a16="http://schemas.microsoft.com/office/drawing/2014/main" id="{A9B9A689-845D-9F6A-E9C8-B92A97CD8549}"/>
              </a:ext>
            </a:extLst>
          </p:cNvPr>
          <p:cNvPicPr>
            <a:picLocks noChangeAspect="1"/>
          </p:cNvPicPr>
          <p:nvPr/>
        </p:nvPicPr>
        <p:blipFill rotWithShape="1">
          <a:blip r:embed="rId2">
            <a:extLst>
              <a:ext uri="{28A0092B-C50C-407E-A947-70E740481C1C}">
                <a14:useLocalDpi xmlns:a14="http://schemas.microsoft.com/office/drawing/2010/main" val="0"/>
              </a:ext>
            </a:extLst>
          </a:blip>
          <a:srcRect l="25384" r="3187"/>
          <a:stretch/>
        </p:blipFill>
        <p:spPr>
          <a:xfrm>
            <a:off x="121296" y="951163"/>
            <a:ext cx="6177157" cy="5765346"/>
          </a:xfrm>
          <a:prstGeom prst="rect">
            <a:avLst/>
          </a:prstGeom>
        </p:spPr>
      </p:pic>
      <p:sp>
        <p:nvSpPr>
          <p:cNvPr id="7" name="Subtitle 2">
            <a:extLst>
              <a:ext uri="{FF2B5EF4-FFF2-40B4-BE49-F238E27FC236}">
                <a16:creationId xmlns:a16="http://schemas.microsoft.com/office/drawing/2014/main" id="{AC3A4835-2201-8E5D-C580-012B9E6EBD3E}"/>
              </a:ext>
            </a:extLst>
          </p:cNvPr>
          <p:cNvSpPr txBox="1">
            <a:spLocks/>
          </p:cNvSpPr>
          <p:nvPr/>
        </p:nvSpPr>
        <p:spPr>
          <a:xfrm>
            <a:off x="121296" y="6460181"/>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err="1">
                <a:solidFill>
                  <a:schemeClr val="bg1"/>
                </a:solidFill>
                <a:latin typeface="Times New Roman" panose="02020603050405020304" pitchFamily="18" charset="0"/>
                <a:cs typeface="Times New Roman" panose="02020603050405020304" pitchFamily="18" charset="0"/>
              </a:rPr>
              <a:t>Valemaxxx</a:t>
            </a:r>
            <a:r>
              <a:rPr lang="en-US" sz="1100" dirty="0">
                <a:solidFill>
                  <a:schemeClr val="bg1"/>
                </a:solidFill>
                <a:latin typeface="Times New Roman" panose="02020603050405020304" pitchFamily="18" charset="0"/>
                <a:cs typeface="Times New Roman" panose="02020603050405020304" pitchFamily="18" charset="0"/>
              </a:rPr>
              <a:t>, Adobe Stock</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B0D52C88-96F9-FD37-AD7B-BF8E58547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31"/>
          <a:stretch/>
        </p:blipFill>
        <p:spPr bwMode="auto">
          <a:xfrm>
            <a:off x="6503436" y="953185"/>
            <a:ext cx="5688563" cy="576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67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ED15-B9FE-F6A3-2935-37B40C37E6F9}"/>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a:t>Sarracenia purpurea</a:t>
            </a:r>
          </a:p>
        </p:txBody>
      </p:sp>
      <p:pic>
        <p:nvPicPr>
          <p:cNvPr id="5122" name="Picture 2">
            <a:extLst>
              <a:ext uri="{FF2B5EF4-FFF2-40B4-BE49-F238E27FC236}">
                <a16:creationId xmlns:a16="http://schemas.microsoft.com/office/drawing/2014/main" id="{6D3B7B53-055B-4DA5-9E9F-E8134749D9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42" r="8294" b="9253"/>
          <a:stretch/>
        </p:blipFill>
        <p:spPr bwMode="auto">
          <a:xfrm>
            <a:off x="6425686" y="951163"/>
            <a:ext cx="5645018" cy="5765346"/>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E2C16277-1AD3-D9D5-F3B9-CC4C225C5FF9}"/>
              </a:ext>
            </a:extLst>
          </p:cNvPr>
          <p:cNvSpPr txBox="1">
            <a:spLocks/>
          </p:cNvSpPr>
          <p:nvPr/>
        </p:nvSpPr>
        <p:spPr>
          <a:xfrm>
            <a:off x="6425686" y="6460181"/>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a:solidFill>
                  <a:schemeClr val="bg1"/>
                </a:solidFill>
                <a:latin typeface="Times New Roman" panose="02020603050405020304" pitchFamily="18" charset="0"/>
                <a:cs typeface="Times New Roman" panose="02020603050405020304" pitchFamily="18" charset="0"/>
              </a:rPr>
              <a:t>Rob Diaz De Villegas </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close up of a plant&#10;&#10;Description automatically generated">
            <a:extLst>
              <a:ext uri="{FF2B5EF4-FFF2-40B4-BE49-F238E27FC236}">
                <a16:creationId xmlns:a16="http://schemas.microsoft.com/office/drawing/2014/main" id="{A9B9A689-845D-9F6A-E9C8-B92A97CD8549}"/>
              </a:ext>
            </a:extLst>
          </p:cNvPr>
          <p:cNvPicPr>
            <a:picLocks noChangeAspect="1"/>
          </p:cNvPicPr>
          <p:nvPr/>
        </p:nvPicPr>
        <p:blipFill rotWithShape="1">
          <a:blip r:embed="rId3">
            <a:extLst>
              <a:ext uri="{28A0092B-C50C-407E-A947-70E740481C1C}">
                <a14:useLocalDpi xmlns:a14="http://schemas.microsoft.com/office/drawing/2010/main" val="0"/>
              </a:ext>
            </a:extLst>
          </a:blip>
          <a:srcRect l="25384" r="3187"/>
          <a:stretch/>
        </p:blipFill>
        <p:spPr>
          <a:xfrm>
            <a:off x="121296" y="951163"/>
            <a:ext cx="6177157" cy="5765346"/>
          </a:xfrm>
          <a:prstGeom prst="rect">
            <a:avLst/>
          </a:prstGeom>
        </p:spPr>
      </p:pic>
      <p:sp>
        <p:nvSpPr>
          <p:cNvPr id="7" name="Subtitle 2">
            <a:extLst>
              <a:ext uri="{FF2B5EF4-FFF2-40B4-BE49-F238E27FC236}">
                <a16:creationId xmlns:a16="http://schemas.microsoft.com/office/drawing/2014/main" id="{AC3A4835-2201-8E5D-C580-012B9E6EBD3E}"/>
              </a:ext>
            </a:extLst>
          </p:cNvPr>
          <p:cNvSpPr txBox="1">
            <a:spLocks/>
          </p:cNvSpPr>
          <p:nvPr/>
        </p:nvSpPr>
        <p:spPr>
          <a:xfrm>
            <a:off x="121296" y="6460181"/>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err="1">
                <a:solidFill>
                  <a:schemeClr val="bg1"/>
                </a:solidFill>
                <a:latin typeface="Times New Roman" panose="02020603050405020304" pitchFamily="18" charset="0"/>
                <a:cs typeface="Times New Roman" panose="02020603050405020304" pitchFamily="18" charset="0"/>
              </a:rPr>
              <a:t>Valemaxxx</a:t>
            </a:r>
            <a:r>
              <a:rPr lang="en-US" sz="1100" dirty="0">
                <a:solidFill>
                  <a:schemeClr val="bg1"/>
                </a:solidFill>
                <a:latin typeface="Times New Roman" panose="02020603050405020304" pitchFamily="18" charset="0"/>
                <a:cs typeface="Times New Roman" panose="02020603050405020304" pitchFamily="18" charset="0"/>
              </a:rPr>
              <a:t>, Adobe Stock</a:t>
            </a:r>
            <a:endParaRPr lang="en-US"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7862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ED15-B9FE-F6A3-2935-37B40C37E6F9}"/>
              </a:ext>
            </a:extLst>
          </p:cNvPr>
          <p:cNvSpPr txBox="1">
            <a:spLocks/>
          </p:cNvSpPr>
          <p:nvPr/>
        </p:nvSpPr>
        <p:spPr>
          <a:xfrm>
            <a:off x="1956145" y="49739"/>
            <a:ext cx="8614575" cy="947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a:t>Sarracenia purpurea </a:t>
            </a:r>
            <a:r>
              <a:rPr lang="en-US" sz="3600" dirty="0"/>
              <a:t>phytotelmic community</a:t>
            </a:r>
            <a:endParaRPr lang="en-US" sz="3600" i="1" dirty="0"/>
          </a:p>
        </p:txBody>
      </p:sp>
      <p:pic>
        <p:nvPicPr>
          <p:cNvPr id="6" name="Picture 5" descr="A close up of a plant&#10;&#10;Description automatically generated">
            <a:extLst>
              <a:ext uri="{FF2B5EF4-FFF2-40B4-BE49-F238E27FC236}">
                <a16:creationId xmlns:a16="http://schemas.microsoft.com/office/drawing/2014/main" id="{A9B9A689-845D-9F6A-E9C8-B92A97CD8549}"/>
              </a:ext>
            </a:extLst>
          </p:cNvPr>
          <p:cNvPicPr>
            <a:picLocks noChangeAspect="1"/>
          </p:cNvPicPr>
          <p:nvPr/>
        </p:nvPicPr>
        <p:blipFill rotWithShape="1">
          <a:blip r:embed="rId2">
            <a:extLst>
              <a:ext uri="{28A0092B-C50C-407E-A947-70E740481C1C}">
                <a14:useLocalDpi xmlns:a14="http://schemas.microsoft.com/office/drawing/2010/main" val="0"/>
              </a:ext>
            </a:extLst>
          </a:blip>
          <a:srcRect l="12935" r="95"/>
          <a:stretch/>
        </p:blipFill>
        <p:spPr>
          <a:xfrm>
            <a:off x="322451" y="3502976"/>
            <a:ext cx="4120091" cy="3158277"/>
          </a:xfrm>
          <a:prstGeom prst="rect">
            <a:avLst/>
          </a:prstGeom>
        </p:spPr>
      </p:pic>
      <p:sp>
        <p:nvSpPr>
          <p:cNvPr id="7" name="Subtitle 2">
            <a:extLst>
              <a:ext uri="{FF2B5EF4-FFF2-40B4-BE49-F238E27FC236}">
                <a16:creationId xmlns:a16="http://schemas.microsoft.com/office/drawing/2014/main" id="{AC3A4835-2201-8E5D-C580-012B9E6EBD3E}"/>
              </a:ext>
            </a:extLst>
          </p:cNvPr>
          <p:cNvSpPr txBox="1">
            <a:spLocks/>
          </p:cNvSpPr>
          <p:nvPr/>
        </p:nvSpPr>
        <p:spPr>
          <a:xfrm>
            <a:off x="322451" y="6342156"/>
            <a:ext cx="1780627" cy="2516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err="1">
                <a:solidFill>
                  <a:schemeClr val="bg1"/>
                </a:solidFill>
                <a:latin typeface="Times New Roman" panose="02020603050405020304" pitchFamily="18" charset="0"/>
                <a:cs typeface="Times New Roman" panose="02020603050405020304" pitchFamily="18" charset="0"/>
              </a:rPr>
              <a:t>Valemaxxx</a:t>
            </a:r>
            <a:r>
              <a:rPr lang="en-US" sz="1100" dirty="0">
                <a:solidFill>
                  <a:schemeClr val="bg1"/>
                </a:solidFill>
                <a:latin typeface="Times New Roman" panose="02020603050405020304" pitchFamily="18" charset="0"/>
                <a:cs typeface="Times New Roman" panose="02020603050405020304" pitchFamily="18" charset="0"/>
              </a:rPr>
              <a:t>, Adobe Stock</a:t>
            </a:r>
            <a:endParaRPr lang="en-US" sz="1400" dirty="0">
              <a:solidFill>
                <a:schemeClr val="bg1"/>
              </a:solidFill>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DAC104C9-AB82-54DB-2F67-1BAD02AFCB44}"/>
              </a:ext>
            </a:extLst>
          </p:cNvPr>
          <p:cNvGrpSpPr/>
          <p:nvPr/>
        </p:nvGrpSpPr>
        <p:grpSpPr>
          <a:xfrm>
            <a:off x="5271827" y="3776823"/>
            <a:ext cx="3251200" cy="1201690"/>
            <a:chOff x="5283200" y="4117736"/>
            <a:chExt cx="3251200" cy="1201690"/>
          </a:xfrm>
        </p:grpSpPr>
        <p:pic>
          <p:nvPicPr>
            <p:cNvPr id="16" name="Picture 15" descr="A close up of blue bacteria&#10;&#10;Description automatically generated">
              <a:extLst>
                <a:ext uri="{FF2B5EF4-FFF2-40B4-BE49-F238E27FC236}">
                  <a16:creationId xmlns:a16="http://schemas.microsoft.com/office/drawing/2014/main" id="{C273ABDD-6D57-92AF-9BB6-A8F1F2BBD6E5}"/>
                </a:ext>
              </a:extLst>
            </p:cNvPr>
            <p:cNvPicPr>
              <a:picLocks noChangeAspect="1"/>
            </p:cNvPicPr>
            <p:nvPr/>
          </p:nvPicPr>
          <p:blipFill rotWithShape="1">
            <a:blip r:embed="rId3">
              <a:extLst>
                <a:ext uri="{28A0092B-C50C-407E-A947-70E740481C1C}">
                  <a14:useLocalDpi xmlns:a14="http://schemas.microsoft.com/office/drawing/2010/main" val="0"/>
                </a:ext>
              </a:extLst>
            </a:blip>
            <a:srcRect t="1" b="39678"/>
            <a:stretch/>
          </p:blipFill>
          <p:spPr>
            <a:xfrm flipV="1">
              <a:off x="5630321" y="4578634"/>
              <a:ext cx="1449569" cy="491853"/>
            </a:xfrm>
            <a:prstGeom prst="rect">
              <a:avLst/>
            </a:prstGeom>
          </p:spPr>
        </p:pic>
        <p:pic>
          <p:nvPicPr>
            <p:cNvPr id="17" name="Picture 16" descr="A close up of blue bacteria&#10;&#10;Description automatically generated">
              <a:extLst>
                <a:ext uri="{FF2B5EF4-FFF2-40B4-BE49-F238E27FC236}">
                  <a16:creationId xmlns:a16="http://schemas.microsoft.com/office/drawing/2014/main" id="{809C0A53-05C6-3D6C-CC8C-0EB9CAF54521}"/>
                </a:ext>
              </a:extLst>
            </p:cNvPr>
            <p:cNvPicPr>
              <a:picLocks noChangeAspect="1"/>
            </p:cNvPicPr>
            <p:nvPr/>
          </p:nvPicPr>
          <p:blipFill rotWithShape="1">
            <a:blip r:embed="rId3">
              <a:extLst>
                <a:ext uri="{28A0092B-C50C-407E-A947-70E740481C1C}">
                  <a14:useLocalDpi xmlns:a14="http://schemas.microsoft.com/office/drawing/2010/main" val="0"/>
                </a:ext>
              </a:extLst>
            </a:blip>
            <a:srcRect t="1" b="39678"/>
            <a:stretch/>
          </p:blipFill>
          <p:spPr>
            <a:xfrm flipV="1">
              <a:off x="6963339" y="4571061"/>
              <a:ext cx="1449569" cy="491853"/>
            </a:xfrm>
            <a:prstGeom prst="rect">
              <a:avLst/>
            </a:prstGeom>
          </p:spPr>
        </p:pic>
        <p:sp>
          <p:nvSpPr>
            <p:cNvPr id="20" name="TextBox 19">
              <a:extLst>
                <a:ext uri="{FF2B5EF4-FFF2-40B4-BE49-F238E27FC236}">
                  <a16:creationId xmlns:a16="http://schemas.microsoft.com/office/drawing/2014/main" id="{114E2EA1-0E3B-B762-3D07-B8DCE5470D85}"/>
                </a:ext>
              </a:extLst>
            </p:cNvPr>
            <p:cNvSpPr txBox="1"/>
            <p:nvPr/>
          </p:nvSpPr>
          <p:spPr>
            <a:xfrm>
              <a:off x="6033174" y="4155017"/>
              <a:ext cx="1860331" cy="400110"/>
            </a:xfrm>
            <a:prstGeom prst="rect">
              <a:avLst/>
            </a:prstGeom>
            <a:noFill/>
          </p:spPr>
          <p:txBody>
            <a:bodyPr wrap="square" rtlCol="0">
              <a:spAutoFit/>
            </a:bodyPr>
            <a:lstStyle/>
            <a:p>
              <a:pPr algn="ctr"/>
              <a:r>
                <a:rPr lang="en-US" sz="2000" b="1" dirty="0">
                  <a:solidFill>
                    <a:schemeClr val="accent1"/>
                  </a:solidFill>
                </a:rPr>
                <a:t>Microbes</a:t>
              </a:r>
            </a:p>
          </p:txBody>
        </p:sp>
        <p:sp>
          <p:nvSpPr>
            <p:cNvPr id="22" name="Rectangle 21">
              <a:extLst>
                <a:ext uri="{FF2B5EF4-FFF2-40B4-BE49-F238E27FC236}">
                  <a16:creationId xmlns:a16="http://schemas.microsoft.com/office/drawing/2014/main" id="{DBAEE3A6-89C3-9200-F5E4-55CDDFE31C1D}"/>
                </a:ext>
              </a:extLst>
            </p:cNvPr>
            <p:cNvSpPr/>
            <p:nvPr/>
          </p:nvSpPr>
          <p:spPr>
            <a:xfrm>
              <a:off x="5283200" y="4117736"/>
              <a:ext cx="3251200" cy="120169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6" name="Group 7175">
            <a:extLst>
              <a:ext uri="{FF2B5EF4-FFF2-40B4-BE49-F238E27FC236}">
                <a16:creationId xmlns:a16="http://schemas.microsoft.com/office/drawing/2014/main" id="{2A043496-8FE4-523D-BD56-77749A0F14FD}"/>
              </a:ext>
            </a:extLst>
          </p:cNvPr>
          <p:cNvGrpSpPr/>
          <p:nvPr/>
        </p:nvGrpSpPr>
        <p:grpSpPr>
          <a:xfrm>
            <a:off x="5271827" y="1397289"/>
            <a:ext cx="3292160" cy="1847981"/>
            <a:chOff x="5271827" y="1397289"/>
            <a:chExt cx="3292160" cy="1847981"/>
          </a:xfrm>
        </p:grpSpPr>
        <p:pic>
          <p:nvPicPr>
            <p:cNvPr id="3" name="Picture 4">
              <a:extLst>
                <a:ext uri="{FF2B5EF4-FFF2-40B4-BE49-F238E27FC236}">
                  <a16:creationId xmlns:a16="http://schemas.microsoft.com/office/drawing/2014/main" id="{08C02547-CDEE-7C49-20E9-FF3899E2F0F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a:off x="5481859" y="1953748"/>
              <a:ext cx="993657" cy="9975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C320FC6D-AC38-4A58-7952-879DD5B66F0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3083275">
              <a:off x="7195941" y="2210130"/>
              <a:ext cx="513297" cy="3815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2B8E6CE-1567-9D3C-A0D7-076772CD38D4}"/>
                </a:ext>
              </a:extLst>
            </p:cNvPr>
            <p:cNvSpPr txBox="1"/>
            <p:nvPr/>
          </p:nvSpPr>
          <p:spPr>
            <a:xfrm>
              <a:off x="6021801" y="1457101"/>
              <a:ext cx="1860331" cy="400110"/>
            </a:xfrm>
            <a:prstGeom prst="rect">
              <a:avLst/>
            </a:prstGeom>
            <a:noFill/>
          </p:spPr>
          <p:txBody>
            <a:bodyPr wrap="square" rtlCol="0">
              <a:spAutoFit/>
            </a:bodyPr>
            <a:lstStyle/>
            <a:p>
              <a:pPr algn="ctr"/>
              <a:r>
                <a:rPr lang="en-US" sz="2000" b="1" dirty="0">
                  <a:solidFill>
                    <a:schemeClr val="accent2"/>
                  </a:solidFill>
                </a:rPr>
                <a:t>Bacterivores</a:t>
              </a:r>
            </a:p>
          </p:txBody>
        </p:sp>
        <p:sp>
          <p:nvSpPr>
            <p:cNvPr id="18" name="TextBox 17">
              <a:extLst>
                <a:ext uri="{FF2B5EF4-FFF2-40B4-BE49-F238E27FC236}">
                  <a16:creationId xmlns:a16="http://schemas.microsoft.com/office/drawing/2014/main" id="{77435800-DABB-332F-BD77-94A1B6B2BE02}"/>
                </a:ext>
              </a:extLst>
            </p:cNvPr>
            <p:cNvSpPr txBox="1"/>
            <p:nvPr/>
          </p:nvSpPr>
          <p:spPr>
            <a:xfrm>
              <a:off x="5275140" y="2786048"/>
              <a:ext cx="1860331" cy="400110"/>
            </a:xfrm>
            <a:prstGeom prst="rect">
              <a:avLst/>
            </a:prstGeom>
            <a:noFill/>
          </p:spPr>
          <p:txBody>
            <a:bodyPr wrap="square" rtlCol="0">
              <a:spAutoFit/>
            </a:bodyPr>
            <a:lstStyle/>
            <a:p>
              <a:pPr algn="ctr"/>
              <a:r>
                <a:rPr lang="en-US" sz="2000" dirty="0"/>
                <a:t>Rotifers</a:t>
              </a:r>
            </a:p>
          </p:txBody>
        </p:sp>
        <p:sp>
          <p:nvSpPr>
            <p:cNvPr id="19" name="TextBox 18">
              <a:extLst>
                <a:ext uri="{FF2B5EF4-FFF2-40B4-BE49-F238E27FC236}">
                  <a16:creationId xmlns:a16="http://schemas.microsoft.com/office/drawing/2014/main" id="{893B0F33-F010-25E2-1275-BD0353121DD8}"/>
                </a:ext>
              </a:extLst>
            </p:cNvPr>
            <p:cNvSpPr txBox="1"/>
            <p:nvPr/>
          </p:nvSpPr>
          <p:spPr>
            <a:xfrm>
              <a:off x="6703656" y="2786048"/>
              <a:ext cx="1860331" cy="400110"/>
            </a:xfrm>
            <a:prstGeom prst="rect">
              <a:avLst/>
            </a:prstGeom>
            <a:noFill/>
          </p:spPr>
          <p:txBody>
            <a:bodyPr wrap="square" rtlCol="0">
              <a:spAutoFit/>
            </a:bodyPr>
            <a:lstStyle/>
            <a:p>
              <a:pPr algn="ctr"/>
              <a:r>
                <a:rPr lang="en-US" sz="2000" dirty="0"/>
                <a:t>Protists</a:t>
              </a:r>
            </a:p>
          </p:txBody>
        </p:sp>
        <p:sp>
          <p:nvSpPr>
            <p:cNvPr id="21" name="Rectangle 20">
              <a:extLst>
                <a:ext uri="{FF2B5EF4-FFF2-40B4-BE49-F238E27FC236}">
                  <a16:creationId xmlns:a16="http://schemas.microsoft.com/office/drawing/2014/main" id="{60CCD5B5-84A1-C1FE-BD50-36494A70ADDB}"/>
                </a:ext>
              </a:extLst>
            </p:cNvPr>
            <p:cNvSpPr/>
            <p:nvPr/>
          </p:nvSpPr>
          <p:spPr>
            <a:xfrm>
              <a:off x="5271827" y="1397289"/>
              <a:ext cx="3251200"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6">
              <a:extLst>
                <a:ext uri="{FF2B5EF4-FFF2-40B4-BE49-F238E27FC236}">
                  <a16:creationId xmlns:a16="http://schemas.microsoft.com/office/drawing/2014/main" id="{25F9EE95-5EE2-C786-C4F3-DB5C4869D15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8003868">
              <a:off x="7574205" y="1916032"/>
              <a:ext cx="615853" cy="4577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CB90F723-C4B0-B3F4-B10D-C04E9CD61D7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9534332">
              <a:off x="7653766" y="2394700"/>
              <a:ext cx="456731" cy="339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D9685883-8F40-3D8C-FF7C-1CAAF0AD5CC5}"/>
              </a:ext>
            </a:extLst>
          </p:cNvPr>
          <p:cNvGrpSpPr/>
          <p:nvPr/>
        </p:nvGrpSpPr>
        <p:grpSpPr>
          <a:xfrm>
            <a:off x="5276560" y="5450954"/>
            <a:ext cx="3251200" cy="1220944"/>
            <a:chOff x="5276560" y="5450954"/>
            <a:chExt cx="3251200" cy="1220944"/>
          </a:xfrm>
        </p:grpSpPr>
        <p:pic>
          <p:nvPicPr>
            <p:cNvPr id="32" name="Picture 4" descr="Ant | Description, Taxonomy, Habitat, Species, Life Cycle, &amp; Facts |  Britannica">
              <a:extLst>
                <a:ext uri="{FF2B5EF4-FFF2-40B4-BE49-F238E27FC236}">
                  <a16:creationId xmlns:a16="http://schemas.microsoft.com/office/drawing/2014/main" id="{1083F8EA-0DA7-1000-DF59-86CD1FDF65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392"/>
            <a:stretch/>
          </p:blipFill>
          <p:spPr bwMode="auto">
            <a:xfrm rot="11679633">
              <a:off x="7720924" y="6132365"/>
              <a:ext cx="687324" cy="34761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nt | Description, Taxonomy, Habitat, Species, Life Cycle, &amp; Facts |  Britannica">
              <a:extLst>
                <a:ext uri="{FF2B5EF4-FFF2-40B4-BE49-F238E27FC236}">
                  <a16:creationId xmlns:a16="http://schemas.microsoft.com/office/drawing/2014/main" id="{DFB5DEF0-D839-A9C3-CE4E-1AF3326FC3F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392"/>
            <a:stretch/>
          </p:blipFill>
          <p:spPr bwMode="auto">
            <a:xfrm rot="10800000">
              <a:off x="5907086" y="6078637"/>
              <a:ext cx="903674" cy="4989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nt | Description, Taxonomy, Habitat, Species, Life Cycle, &amp; Facts |  Britannica">
              <a:extLst>
                <a:ext uri="{FF2B5EF4-FFF2-40B4-BE49-F238E27FC236}">
                  <a16:creationId xmlns:a16="http://schemas.microsoft.com/office/drawing/2014/main" id="{A1EC1780-A208-A44B-F1C0-30EEE56D1B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392"/>
            <a:stretch/>
          </p:blipFill>
          <p:spPr bwMode="auto">
            <a:xfrm rot="7214658">
              <a:off x="6794395" y="6160108"/>
              <a:ext cx="659480" cy="3640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nt | Description, Taxonomy, Habitat, Species, Life Cycle, &amp; Facts |  Britannica">
              <a:extLst>
                <a:ext uri="{FF2B5EF4-FFF2-40B4-BE49-F238E27FC236}">
                  <a16:creationId xmlns:a16="http://schemas.microsoft.com/office/drawing/2014/main" id="{CCCDC477-9875-8D8F-134C-BDBCD64073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392"/>
            <a:stretch/>
          </p:blipFill>
          <p:spPr bwMode="auto">
            <a:xfrm rot="18000000">
              <a:off x="7236799" y="6115208"/>
              <a:ext cx="687324" cy="37947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EC4A1F82-FAEC-1CC6-4F1D-4BBFA4E7580F}"/>
                </a:ext>
              </a:extLst>
            </p:cNvPr>
            <p:cNvSpPr/>
            <p:nvPr/>
          </p:nvSpPr>
          <p:spPr>
            <a:xfrm>
              <a:off x="5276560" y="5450954"/>
              <a:ext cx="3251200" cy="120169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4" descr="Ant | Description, Taxonomy, Habitat, Species, Life Cycle, &amp; Facts |  Britannica">
              <a:extLst>
                <a:ext uri="{FF2B5EF4-FFF2-40B4-BE49-F238E27FC236}">
                  <a16:creationId xmlns:a16="http://schemas.microsoft.com/office/drawing/2014/main" id="{EEC31E8E-139C-EE9A-B835-A433D17D40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392"/>
            <a:stretch/>
          </p:blipFill>
          <p:spPr bwMode="auto">
            <a:xfrm rot="7569322">
              <a:off x="5311735" y="6098813"/>
              <a:ext cx="687324" cy="34761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552B071-AC12-2B5B-83FA-46643B4976E8}"/>
                </a:ext>
              </a:extLst>
            </p:cNvPr>
            <p:cNvSpPr txBox="1"/>
            <p:nvPr/>
          </p:nvSpPr>
          <p:spPr>
            <a:xfrm>
              <a:off x="6033173" y="5504552"/>
              <a:ext cx="1860331" cy="400110"/>
            </a:xfrm>
            <a:prstGeom prst="rect">
              <a:avLst/>
            </a:prstGeom>
            <a:noFill/>
          </p:spPr>
          <p:txBody>
            <a:bodyPr wrap="square" rtlCol="0">
              <a:spAutoFit/>
            </a:bodyPr>
            <a:lstStyle/>
            <a:p>
              <a:pPr algn="ctr"/>
              <a:r>
                <a:rPr lang="en-US" sz="2000" b="1" dirty="0">
                  <a:solidFill>
                    <a:schemeClr val="accent6"/>
                  </a:solidFill>
                </a:rPr>
                <a:t>Prey</a:t>
              </a:r>
            </a:p>
          </p:txBody>
        </p:sp>
      </p:grpSp>
      <p:pic>
        <p:nvPicPr>
          <p:cNvPr id="8198" name="Picture 6" descr="Fish PNG Images, Download 100000+ Fish PNG Resources with Transparent  Background">
            <a:extLst>
              <a:ext uri="{FF2B5EF4-FFF2-40B4-BE49-F238E27FC236}">
                <a16:creationId xmlns:a16="http://schemas.microsoft.com/office/drawing/2014/main" id="{B62E7B90-A22A-3E1D-F040-903E8D38C3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71018">
            <a:off x="6287290" y="5850168"/>
            <a:ext cx="983976" cy="983976"/>
          </a:xfrm>
          <a:prstGeom prst="rect">
            <a:avLst/>
          </a:prstGeom>
          <a:noFill/>
          <a:extLst>
            <a:ext uri="{909E8E84-426E-40DD-AFC4-6F175D3DCCD1}">
              <a14:hiddenFill xmlns:a14="http://schemas.microsoft.com/office/drawing/2010/main">
                <a:solidFill>
                  <a:srgbClr val="FFFFFF"/>
                </a:solidFill>
              </a14:hiddenFill>
            </a:ext>
          </a:extLst>
        </p:spPr>
      </p:pic>
      <p:grpSp>
        <p:nvGrpSpPr>
          <p:cNvPr id="7177" name="Group 7176">
            <a:extLst>
              <a:ext uri="{FF2B5EF4-FFF2-40B4-BE49-F238E27FC236}">
                <a16:creationId xmlns:a16="http://schemas.microsoft.com/office/drawing/2014/main" id="{5424623A-50C2-1B91-6A43-E72A225012E3}"/>
              </a:ext>
            </a:extLst>
          </p:cNvPr>
          <p:cNvGrpSpPr/>
          <p:nvPr/>
        </p:nvGrpSpPr>
        <p:grpSpPr>
          <a:xfrm>
            <a:off x="9366937" y="1396033"/>
            <a:ext cx="2219005" cy="1847981"/>
            <a:chOff x="9366937" y="1396033"/>
            <a:chExt cx="2219005" cy="1847981"/>
          </a:xfrm>
        </p:grpSpPr>
        <p:pic>
          <p:nvPicPr>
            <p:cNvPr id="8200" name="Picture 8" descr="First records of the pitcher plant mite Sarraceniopus gibsoni (Nesbitt,  1954) (Astigmata: Histiostomatidae) in Europe">
              <a:extLst>
                <a:ext uri="{FF2B5EF4-FFF2-40B4-BE49-F238E27FC236}">
                  <a16:creationId xmlns:a16="http://schemas.microsoft.com/office/drawing/2014/main" id="{32E9A7BB-A387-EF25-E9B8-7663E6860CE6}"/>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738" b="91386" l="4762" r="89418">
                          <a14:foregroundMark x1="40741" y1="33708" x2="34392" y2="12734"/>
                          <a14:foregroundMark x1="34392" y1="12734" x2="31746" y2="10487"/>
                          <a14:foregroundMark x1="38624" y1="42322" x2="10053" y2="28839"/>
                          <a14:foregroundMark x1="10053" y1="28839" x2="5291" y2="28839"/>
                          <a14:foregroundMark x1="32275" y1="57303" x2="19048" y2="77154"/>
                          <a14:foregroundMark x1="19048" y1="77154" x2="20106" y2="78652"/>
                          <a14:foregroundMark x1="69312" y1="42697" x2="89418" y2="22472"/>
                          <a14:foregroundMark x1="61905" y1="32210" x2="65608" y2="10112"/>
                          <a14:foregroundMark x1="74074" y1="59176" x2="84656" y2="75281"/>
                          <a14:foregroundMark x1="77778" y1="71161" x2="83069" y2="91386"/>
                          <a14:foregroundMark x1="38291" y1="83146" x2="44974" y2="87266"/>
                          <a14:foregroundMark x1="28571" y1="77154" x2="38291" y2="83146"/>
                          <a14:foregroundMark x1="83069" y1="70787" x2="82540" y2="69663"/>
                          <a14:backgroundMark x1="73545" y1="79775" x2="74603" y2="73408"/>
                          <a14:backgroundMark x1="33745" y1="74025" x2="32804" y2="73408"/>
                          <a14:backgroundMark x1="46561" y1="83146" x2="46561" y2="83146"/>
                          <a14:backgroundMark x1="43915" y1="81648" x2="40741" y2="80150"/>
                        </a14:backgroundRemoval>
                      </a14:imgEffect>
                    </a14:imgLayer>
                  </a14:imgProps>
                </a:ext>
                <a:ext uri="{28A0092B-C50C-407E-A947-70E740481C1C}">
                  <a14:useLocalDpi xmlns:a14="http://schemas.microsoft.com/office/drawing/2010/main" val="0"/>
                </a:ext>
              </a:extLst>
            </a:blip>
            <a:srcRect/>
            <a:stretch>
              <a:fillRect/>
            </a:stretch>
          </p:blipFill>
          <p:spPr bwMode="auto">
            <a:xfrm rot="17266834">
              <a:off x="9960583" y="1641114"/>
              <a:ext cx="1017338" cy="143719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EAA5C5ED-02F2-9E88-D6B4-9334F825B693}"/>
                </a:ext>
              </a:extLst>
            </p:cNvPr>
            <p:cNvSpPr/>
            <p:nvPr/>
          </p:nvSpPr>
          <p:spPr>
            <a:xfrm>
              <a:off x="9366937" y="1396033"/>
              <a:ext cx="2219005"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CB33FF2-B7AD-621C-61DA-308991F68714}"/>
                </a:ext>
              </a:extLst>
            </p:cNvPr>
            <p:cNvSpPr txBox="1"/>
            <p:nvPr/>
          </p:nvSpPr>
          <p:spPr>
            <a:xfrm>
              <a:off x="9538230" y="1397289"/>
              <a:ext cx="1860331" cy="400110"/>
            </a:xfrm>
            <a:prstGeom prst="rect">
              <a:avLst/>
            </a:prstGeom>
            <a:noFill/>
          </p:spPr>
          <p:txBody>
            <a:bodyPr wrap="square" rtlCol="0">
              <a:spAutoFit/>
            </a:bodyPr>
            <a:lstStyle/>
            <a:p>
              <a:pPr algn="ctr"/>
              <a:r>
                <a:rPr lang="en-US" sz="2000" b="1" dirty="0">
                  <a:solidFill>
                    <a:schemeClr val="accent2"/>
                  </a:solidFill>
                </a:rPr>
                <a:t>Omnivores</a:t>
              </a:r>
            </a:p>
          </p:txBody>
        </p:sp>
        <p:sp>
          <p:nvSpPr>
            <p:cNvPr id="40" name="TextBox 39">
              <a:extLst>
                <a:ext uri="{FF2B5EF4-FFF2-40B4-BE49-F238E27FC236}">
                  <a16:creationId xmlns:a16="http://schemas.microsoft.com/office/drawing/2014/main" id="{774E34A9-F076-CFCD-30F7-343040B77B87}"/>
                </a:ext>
              </a:extLst>
            </p:cNvPr>
            <p:cNvSpPr txBox="1"/>
            <p:nvPr/>
          </p:nvSpPr>
          <p:spPr>
            <a:xfrm>
              <a:off x="9546273" y="2803801"/>
              <a:ext cx="1860331" cy="400110"/>
            </a:xfrm>
            <a:prstGeom prst="rect">
              <a:avLst/>
            </a:prstGeom>
            <a:noFill/>
          </p:spPr>
          <p:txBody>
            <a:bodyPr wrap="square" rtlCol="0">
              <a:spAutoFit/>
            </a:bodyPr>
            <a:lstStyle/>
            <a:p>
              <a:pPr algn="ctr"/>
              <a:r>
                <a:rPr lang="en-US" sz="2000" dirty="0"/>
                <a:t>Mites</a:t>
              </a:r>
            </a:p>
          </p:txBody>
        </p:sp>
      </p:grpSp>
      <p:cxnSp>
        <p:nvCxnSpPr>
          <p:cNvPr id="44" name="Straight Arrow Connector 43">
            <a:extLst>
              <a:ext uri="{FF2B5EF4-FFF2-40B4-BE49-F238E27FC236}">
                <a16:creationId xmlns:a16="http://schemas.microsoft.com/office/drawing/2014/main" id="{F4FB285A-12E4-25F2-A05F-A5BA91B026AB}"/>
              </a:ext>
            </a:extLst>
          </p:cNvPr>
          <p:cNvCxnSpPr>
            <a:cxnSpLocks/>
          </p:cNvCxnSpPr>
          <p:nvPr/>
        </p:nvCxnSpPr>
        <p:spPr>
          <a:xfrm>
            <a:off x="6943769" y="4978513"/>
            <a:ext cx="0" cy="36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85114C9F-F41D-2047-0987-D1DFBD3571E9}"/>
              </a:ext>
            </a:extLst>
          </p:cNvPr>
          <p:cNvCxnSpPr>
            <a:cxnSpLocks/>
          </p:cNvCxnSpPr>
          <p:nvPr/>
        </p:nvCxnSpPr>
        <p:spPr>
          <a:xfrm>
            <a:off x="6897427" y="3246120"/>
            <a:ext cx="0" cy="36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657FB2C9-4FC8-0AA4-3C91-53A134E1789C}"/>
              </a:ext>
            </a:extLst>
          </p:cNvPr>
          <p:cNvCxnSpPr>
            <a:cxnSpLocks/>
            <a:stCxn id="38" idx="1"/>
          </p:cNvCxnSpPr>
          <p:nvPr/>
        </p:nvCxnSpPr>
        <p:spPr>
          <a:xfrm flipH="1">
            <a:off x="8758676" y="2320024"/>
            <a:ext cx="608261" cy="385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FFE47C3E-86E2-7374-FDB5-E6DC2BB23193}"/>
              </a:ext>
            </a:extLst>
          </p:cNvPr>
          <p:cNvCxnSpPr>
            <a:cxnSpLocks/>
            <a:stCxn id="38" idx="2"/>
          </p:cNvCxnSpPr>
          <p:nvPr/>
        </p:nvCxnSpPr>
        <p:spPr>
          <a:xfrm flipH="1">
            <a:off x="8639696" y="3244014"/>
            <a:ext cx="1836744" cy="113365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76DBFC4-D4DC-46C2-EEE3-FACF119638E1}"/>
              </a:ext>
            </a:extLst>
          </p:cNvPr>
          <p:cNvCxnSpPr>
            <a:cxnSpLocks/>
            <a:stCxn id="56" idx="1"/>
          </p:cNvCxnSpPr>
          <p:nvPr/>
        </p:nvCxnSpPr>
        <p:spPr>
          <a:xfrm flipH="1">
            <a:off x="8585535" y="5075130"/>
            <a:ext cx="847011" cy="99418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175" name="Group 7174">
            <a:extLst>
              <a:ext uri="{FF2B5EF4-FFF2-40B4-BE49-F238E27FC236}">
                <a16:creationId xmlns:a16="http://schemas.microsoft.com/office/drawing/2014/main" id="{0BFD9CF7-3B2B-726D-22E8-62F93B574ADC}"/>
              </a:ext>
            </a:extLst>
          </p:cNvPr>
          <p:cNvGrpSpPr/>
          <p:nvPr/>
        </p:nvGrpSpPr>
        <p:grpSpPr>
          <a:xfrm>
            <a:off x="9432546" y="4151139"/>
            <a:ext cx="2482645" cy="1865155"/>
            <a:chOff x="9432546" y="4151139"/>
            <a:chExt cx="2482645" cy="1865155"/>
          </a:xfrm>
        </p:grpSpPr>
        <p:pic>
          <p:nvPicPr>
            <p:cNvPr id="8204" name="Picture 12">
              <a:extLst>
                <a:ext uri="{FF2B5EF4-FFF2-40B4-BE49-F238E27FC236}">
                  <a16:creationId xmlns:a16="http://schemas.microsoft.com/office/drawing/2014/main" id="{5A8F02E8-36D4-3693-FCE1-88B403EE665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83030">
              <a:off x="10622449" y="4567253"/>
              <a:ext cx="1049079" cy="786809"/>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F8220DDB-33F4-0675-A916-3721401F949A}"/>
                </a:ext>
              </a:extLst>
            </p:cNvPr>
            <p:cNvSpPr/>
            <p:nvPr/>
          </p:nvSpPr>
          <p:spPr>
            <a:xfrm>
              <a:off x="9432546" y="4151139"/>
              <a:ext cx="2482645"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D4D44CD-496D-782C-0FCC-B11F7C886EFA}"/>
                </a:ext>
              </a:extLst>
            </p:cNvPr>
            <p:cNvSpPr txBox="1"/>
            <p:nvPr/>
          </p:nvSpPr>
          <p:spPr>
            <a:xfrm>
              <a:off x="9603839" y="4152395"/>
              <a:ext cx="1860331" cy="400110"/>
            </a:xfrm>
            <a:prstGeom prst="rect">
              <a:avLst/>
            </a:prstGeom>
            <a:noFill/>
          </p:spPr>
          <p:txBody>
            <a:bodyPr wrap="square" rtlCol="0">
              <a:spAutoFit/>
            </a:bodyPr>
            <a:lstStyle/>
            <a:p>
              <a:pPr algn="ctr"/>
              <a:r>
                <a:rPr lang="en-US" sz="2000" b="1" dirty="0">
                  <a:solidFill>
                    <a:schemeClr val="accent1"/>
                  </a:solidFill>
                </a:rPr>
                <a:t>Detritivores</a:t>
              </a:r>
            </a:p>
          </p:txBody>
        </p:sp>
        <p:sp>
          <p:nvSpPr>
            <p:cNvPr id="58" name="TextBox 57">
              <a:extLst>
                <a:ext uri="{FF2B5EF4-FFF2-40B4-BE49-F238E27FC236}">
                  <a16:creationId xmlns:a16="http://schemas.microsoft.com/office/drawing/2014/main" id="{4353F393-171A-8AB1-C5EC-16DCD0450295}"/>
                </a:ext>
              </a:extLst>
            </p:cNvPr>
            <p:cNvSpPr txBox="1"/>
            <p:nvPr/>
          </p:nvSpPr>
          <p:spPr>
            <a:xfrm>
              <a:off x="9560108" y="5616184"/>
              <a:ext cx="2309440" cy="400110"/>
            </a:xfrm>
            <a:prstGeom prst="rect">
              <a:avLst/>
            </a:prstGeom>
            <a:noFill/>
          </p:spPr>
          <p:txBody>
            <a:bodyPr wrap="square" rtlCol="0">
              <a:spAutoFit/>
            </a:bodyPr>
            <a:lstStyle/>
            <a:p>
              <a:pPr algn="ctr"/>
              <a:r>
                <a:rPr lang="en-US" sz="2000" dirty="0"/>
                <a:t>Midge &amp; Fly Larvae</a:t>
              </a:r>
            </a:p>
          </p:txBody>
        </p:sp>
        <p:pic>
          <p:nvPicPr>
            <p:cNvPr id="8202" name="Picture 10">
              <a:extLst>
                <a:ext uri="{FF2B5EF4-FFF2-40B4-BE49-F238E27FC236}">
                  <a16:creationId xmlns:a16="http://schemas.microsoft.com/office/drawing/2014/main" id="{CD4AA8F5-43DC-7C72-9CE6-C691EDC0AEC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12598" y1="29596" x2="12305" y2="30378"/>
                          <a14:foregroundMark x1="11328" y1="29987" x2="10840" y2="31421"/>
                          <a14:foregroundMark x1="85156" y1="86180" x2="85547" y2="86180"/>
                        </a14:backgroundRemoval>
                      </a14:imgEffect>
                    </a14:imgLayer>
                  </a14:imgProps>
                </a:ext>
                <a:ext uri="{28A0092B-C50C-407E-A947-70E740481C1C}">
                  <a14:useLocalDpi xmlns:a14="http://schemas.microsoft.com/office/drawing/2010/main" val="0"/>
                </a:ext>
              </a:extLst>
            </a:blip>
            <a:srcRect/>
            <a:stretch>
              <a:fillRect/>
            </a:stretch>
          </p:blipFill>
          <p:spPr bwMode="auto">
            <a:xfrm rot="10800000">
              <a:off x="9548125" y="4419570"/>
              <a:ext cx="1795625" cy="1344850"/>
            </a:xfrm>
            <a:prstGeom prst="rect">
              <a:avLst/>
            </a:prstGeom>
            <a:noFill/>
            <a:extLst>
              <a:ext uri="{909E8E84-426E-40DD-AFC4-6F175D3DCCD1}">
                <a14:hiddenFill xmlns:a14="http://schemas.microsoft.com/office/drawing/2010/main">
                  <a:solidFill>
                    <a:srgbClr val="FFFFFF"/>
                  </a:solidFill>
                </a14:hiddenFill>
              </a:ext>
            </a:extLst>
          </p:spPr>
        </p:pic>
      </p:grpSp>
      <p:pic>
        <p:nvPicPr>
          <p:cNvPr id="8206" name="Picture 14" descr="Maryland Biodiversity Project - Pitcherplant Mosquito (Wyeomyia smithii)">
            <a:extLst>
              <a:ext uri="{FF2B5EF4-FFF2-40B4-BE49-F238E27FC236}">
                <a16:creationId xmlns:a16="http://schemas.microsoft.com/office/drawing/2014/main" id="{F9977A7F-D656-EC0B-8A60-955C1B5A7270}"/>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31152" y1="56771" x2="24414" y2="56641"/>
                        <a14:foregroundMark x1="33008" y1="54036" x2="25195" y2="48177"/>
                        <a14:foregroundMark x1="37012" y1="51693" x2="33789" y2="46354"/>
                        <a14:foregroundMark x1="36230" y1="66797" x2="33789" y2="72135"/>
                        <a14:foregroundMark x1="32031" y1="66146" x2="31250" y2="68490"/>
                        <a14:foregroundMark x1="38965" y1="66016" x2="39063" y2="73698"/>
                        <a14:foregroundMark x1="40723" y1="64583" x2="41992" y2="72135"/>
                        <a14:foregroundMark x1="44824" y1="60938" x2="45313" y2="64583"/>
                        <a14:foregroundMark x1="47461" y1="57682" x2="48633" y2="61719"/>
                        <a14:foregroundMark x1="50488" y1="56250" x2="51758" y2="58984"/>
                        <a14:foregroundMark x1="47949" y1="46094" x2="46191" y2="43359"/>
                        <a14:foregroundMark x1="45313" y1="49089" x2="43164" y2="45964"/>
                        <a14:foregroundMark x1="42090" y1="51693" x2="39746" y2="48438"/>
                        <a14:foregroundMark x1="51270" y1="43880" x2="49902" y2="40625"/>
                        <a14:foregroundMark x1="54688" y1="52083" x2="56250" y2="55078"/>
                        <a14:foregroundMark x1="55078" y1="41276" x2="53906" y2="37760"/>
                        <a14:foregroundMark x1="58496" y1="50391" x2="60254" y2="52604"/>
                        <a14:foregroundMark x1="58691" y1="37760" x2="57031" y2="33203"/>
                        <a14:foregroundMark x1="62305" y1="46875" x2="64648" y2="49349"/>
                        <a14:foregroundMark x1="62598" y1="34505" x2="62305" y2="31901"/>
                        <a14:foregroundMark x1="66504" y1="43359" x2="68345" y2="44587"/>
                        <a14:foregroundMark x1="68848" y1="32031" x2="69892" y2="30573"/>
                        <a14:foregroundMark x1="69141" y1="33203" x2="71084" y2="32136"/>
                        <a14:foregroundMark x1="69043" y1="37240" x2="71680" y2="37630"/>
                        <a14:backgroundMark x1="68750" y1="42839" x2="67285" y2="41536"/>
                        <a14:backgroundMark x1="71680" y1="30339" x2="70508" y2="31380"/>
                      </a14:backgroundRemoval>
                    </a14:imgEffect>
                  </a14:imgLayer>
                </a14:imgProps>
              </a:ext>
              <a:ext uri="{28A0092B-C50C-407E-A947-70E740481C1C}">
                <a14:useLocalDpi xmlns:a14="http://schemas.microsoft.com/office/drawing/2010/main" val="0"/>
              </a:ext>
            </a:extLst>
          </a:blip>
          <a:srcRect/>
          <a:stretch>
            <a:fillRect/>
          </a:stretch>
        </p:blipFill>
        <p:spPr bwMode="auto">
          <a:xfrm rot="2700000">
            <a:off x="1353439" y="1240564"/>
            <a:ext cx="3094192" cy="2320644"/>
          </a:xfrm>
          <a:prstGeom prst="rect">
            <a:avLst/>
          </a:prstGeom>
          <a:noFill/>
          <a:extLst>
            <a:ext uri="{909E8E84-426E-40DD-AFC4-6F175D3DCCD1}">
              <a14:hiddenFill xmlns:a14="http://schemas.microsoft.com/office/drawing/2010/main">
                <a:solidFill>
                  <a:srgbClr val="FFFFFF"/>
                </a:solidFill>
              </a14:hiddenFill>
            </a:ext>
          </a:extLst>
        </p:spPr>
      </p:pic>
      <p:cxnSp>
        <p:nvCxnSpPr>
          <p:cNvPr id="7168" name="Straight Arrow Connector 7167">
            <a:extLst>
              <a:ext uri="{FF2B5EF4-FFF2-40B4-BE49-F238E27FC236}">
                <a16:creationId xmlns:a16="http://schemas.microsoft.com/office/drawing/2014/main" id="{F0B97B4C-608E-993B-0C10-D51512795025}"/>
              </a:ext>
            </a:extLst>
          </p:cNvPr>
          <p:cNvCxnSpPr>
            <a:cxnSpLocks/>
          </p:cNvCxnSpPr>
          <p:nvPr/>
        </p:nvCxnSpPr>
        <p:spPr>
          <a:xfrm>
            <a:off x="4291682" y="2320022"/>
            <a:ext cx="839118"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7178" name="Group 7177">
            <a:extLst>
              <a:ext uri="{FF2B5EF4-FFF2-40B4-BE49-F238E27FC236}">
                <a16:creationId xmlns:a16="http://schemas.microsoft.com/office/drawing/2014/main" id="{015B39D9-5244-BA6C-2C33-AC03FB204D5F}"/>
              </a:ext>
            </a:extLst>
          </p:cNvPr>
          <p:cNvGrpSpPr/>
          <p:nvPr/>
        </p:nvGrpSpPr>
        <p:grpSpPr>
          <a:xfrm>
            <a:off x="768833" y="818256"/>
            <a:ext cx="3522849" cy="2425757"/>
            <a:chOff x="768833" y="818256"/>
            <a:chExt cx="3522849" cy="2425757"/>
          </a:xfrm>
        </p:grpSpPr>
        <p:pic>
          <p:nvPicPr>
            <p:cNvPr id="8208" name="Picture 16" descr="pitcher plant mosquito - Wyeomyia smithii - BugGuide.Net">
              <a:extLst>
                <a:ext uri="{FF2B5EF4-FFF2-40B4-BE49-F238E27FC236}">
                  <a16:creationId xmlns:a16="http://schemas.microsoft.com/office/drawing/2014/main" id="{1538D02F-25D4-003A-B1C8-A3D0D61D0714}"/>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285" b="96146" l="10000" r="90000">
                          <a14:foregroundMark x1="63246" y1="9208" x2="60536" y2="2570"/>
                          <a14:foregroundMark x1="64526" y1="12342" x2="63246" y2="9208"/>
                          <a14:foregroundMark x1="73214" y1="33619" x2="69624" y2="24824"/>
                          <a14:foregroundMark x1="60536" y1="2570" x2="58750" y2="1285"/>
                          <a14:foregroundMark x1="72857" y1="25482" x2="65179" y2="7923"/>
                          <a14:foregroundMark x1="70893" y1="68094" x2="87500" y2="96146"/>
                          <a14:foregroundMark x1="40536" y1="74304" x2="30357" y2="88437"/>
                          <a14:foregroundMark x1="30714" y1="33833" x2="15357" y2="28480"/>
                          <a14:backgroundMark x1="62321" y1="13919" x2="69107" y2="25910"/>
                          <a14:backgroundMark x1="70714" y1="28480" x2="69464" y2="24197"/>
                          <a14:backgroundMark x1="62857" y1="9208" x2="62857" y2="9208"/>
                          <a14:backgroundMark x1="17857" y1="50321" x2="23393" y2="53533"/>
                        </a14:backgroundRemoval>
                      </a14:imgEffect>
                    </a14:imgLayer>
                  </a14:imgProps>
                </a:ext>
                <a:ext uri="{28A0092B-C50C-407E-A947-70E740481C1C}">
                  <a14:useLocalDpi xmlns:a14="http://schemas.microsoft.com/office/drawing/2010/main" val="0"/>
                </a:ext>
              </a:extLst>
            </a:blip>
            <a:srcRect/>
            <a:stretch>
              <a:fillRect/>
            </a:stretch>
          </p:blipFill>
          <p:spPr bwMode="auto">
            <a:xfrm rot="20159991">
              <a:off x="768833" y="818256"/>
              <a:ext cx="1408254" cy="1174384"/>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2E64E236-73D4-1E8F-098D-7344F1C865CF}"/>
                </a:ext>
              </a:extLst>
            </p:cNvPr>
            <p:cNvSpPr/>
            <p:nvPr/>
          </p:nvSpPr>
          <p:spPr>
            <a:xfrm>
              <a:off x="1488840" y="1396032"/>
              <a:ext cx="2802842"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58A4485-1AE4-4436-8BD6-42DC1CA3E0A9}"/>
                </a:ext>
              </a:extLst>
            </p:cNvPr>
            <p:cNvSpPr txBox="1"/>
            <p:nvPr/>
          </p:nvSpPr>
          <p:spPr>
            <a:xfrm>
              <a:off x="1671988" y="1488743"/>
              <a:ext cx="2436546" cy="400110"/>
            </a:xfrm>
            <a:prstGeom prst="rect">
              <a:avLst/>
            </a:prstGeom>
            <a:noFill/>
          </p:spPr>
          <p:txBody>
            <a:bodyPr wrap="square" rtlCol="0">
              <a:spAutoFit/>
            </a:bodyPr>
            <a:lstStyle/>
            <a:p>
              <a:pPr algn="ctr"/>
              <a:r>
                <a:rPr lang="en-US" sz="2000" b="1" i="1" dirty="0" err="1">
                  <a:solidFill>
                    <a:srgbClr val="C00000"/>
                  </a:solidFill>
                </a:rPr>
                <a:t>Wyeomyia</a:t>
              </a:r>
              <a:r>
                <a:rPr lang="en-US" sz="2000" b="1" i="1" dirty="0">
                  <a:solidFill>
                    <a:srgbClr val="C00000"/>
                  </a:solidFill>
                </a:rPr>
                <a:t> </a:t>
              </a:r>
              <a:r>
                <a:rPr lang="en-US" sz="2000" b="1" i="1" dirty="0" err="1">
                  <a:solidFill>
                    <a:srgbClr val="C00000"/>
                  </a:solidFill>
                </a:rPr>
                <a:t>smithii</a:t>
              </a:r>
              <a:endParaRPr lang="en-US" sz="2000" b="1" i="1" dirty="0">
                <a:solidFill>
                  <a:srgbClr val="C00000"/>
                </a:solidFill>
              </a:endParaRPr>
            </a:p>
          </p:txBody>
        </p:sp>
        <p:sp>
          <p:nvSpPr>
            <p:cNvPr id="7174" name="TextBox 7173">
              <a:extLst>
                <a:ext uri="{FF2B5EF4-FFF2-40B4-BE49-F238E27FC236}">
                  <a16:creationId xmlns:a16="http://schemas.microsoft.com/office/drawing/2014/main" id="{BB0FB7C2-9F5C-533E-A17A-0CFAD719B795}"/>
                </a:ext>
              </a:extLst>
            </p:cNvPr>
            <p:cNvSpPr txBox="1"/>
            <p:nvPr/>
          </p:nvSpPr>
          <p:spPr>
            <a:xfrm>
              <a:off x="1702651" y="2813557"/>
              <a:ext cx="2309440" cy="400110"/>
            </a:xfrm>
            <a:prstGeom prst="rect">
              <a:avLst/>
            </a:prstGeom>
            <a:noFill/>
          </p:spPr>
          <p:txBody>
            <a:bodyPr wrap="square" rtlCol="0">
              <a:spAutoFit/>
            </a:bodyPr>
            <a:lstStyle/>
            <a:p>
              <a:pPr algn="ctr"/>
              <a:r>
                <a:rPr lang="en-US" sz="2000" dirty="0"/>
                <a:t>Mosquito Larvae</a:t>
              </a:r>
            </a:p>
          </p:txBody>
        </p:sp>
      </p:grpSp>
    </p:spTree>
    <p:extLst>
      <p:ext uri="{BB962C8B-B14F-4D97-AF65-F5344CB8AC3E}">
        <p14:creationId xmlns:p14="http://schemas.microsoft.com/office/powerpoint/2010/main" val="201288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ED15-B9FE-F6A3-2935-37B40C37E6F9}"/>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Temperature increase predicted for populations of </a:t>
            </a:r>
            <a:r>
              <a:rPr lang="en-US" sz="3600" i="1" dirty="0"/>
              <a:t>S. purpurea</a:t>
            </a:r>
          </a:p>
        </p:txBody>
      </p:sp>
      <p:pic>
        <p:nvPicPr>
          <p:cNvPr id="5122" name="Picture 2">
            <a:extLst>
              <a:ext uri="{FF2B5EF4-FFF2-40B4-BE49-F238E27FC236}">
                <a16:creationId xmlns:a16="http://schemas.microsoft.com/office/drawing/2014/main" id="{6D3B7B53-055B-4DA5-9E9F-E8134749D9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42" t="3579" r="8294" b="55773"/>
          <a:stretch/>
        </p:blipFill>
        <p:spPr bwMode="auto">
          <a:xfrm>
            <a:off x="6419749" y="951163"/>
            <a:ext cx="5645018" cy="258241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E2C16277-1AD3-D9D5-F3B9-CC4C225C5FF9}"/>
              </a:ext>
            </a:extLst>
          </p:cNvPr>
          <p:cNvSpPr txBox="1">
            <a:spLocks/>
          </p:cNvSpPr>
          <p:nvPr/>
        </p:nvSpPr>
        <p:spPr>
          <a:xfrm>
            <a:off x="6381540" y="3238684"/>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a:solidFill>
                  <a:schemeClr val="bg1"/>
                </a:solidFill>
                <a:latin typeface="Times New Roman" panose="02020603050405020304" pitchFamily="18" charset="0"/>
                <a:cs typeface="Times New Roman" panose="02020603050405020304" pitchFamily="18" charset="0"/>
              </a:rPr>
              <a:t>Rob Diaz De Villegas </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close up of a plant&#10;&#10;Description automatically generated">
            <a:extLst>
              <a:ext uri="{FF2B5EF4-FFF2-40B4-BE49-F238E27FC236}">
                <a16:creationId xmlns:a16="http://schemas.microsoft.com/office/drawing/2014/main" id="{A9B9A689-845D-9F6A-E9C8-B92A97CD8549}"/>
              </a:ext>
            </a:extLst>
          </p:cNvPr>
          <p:cNvPicPr>
            <a:picLocks noChangeAspect="1"/>
          </p:cNvPicPr>
          <p:nvPr/>
        </p:nvPicPr>
        <p:blipFill rotWithShape="1">
          <a:blip r:embed="rId3">
            <a:extLst>
              <a:ext uri="{28A0092B-C50C-407E-A947-70E740481C1C}">
                <a14:useLocalDpi xmlns:a14="http://schemas.microsoft.com/office/drawing/2010/main" val="0"/>
              </a:ext>
            </a:extLst>
          </a:blip>
          <a:srcRect l="25384" r="33974"/>
          <a:stretch/>
        </p:blipFill>
        <p:spPr>
          <a:xfrm>
            <a:off x="121296" y="951163"/>
            <a:ext cx="3514701" cy="5765346"/>
          </a:xfrm>
          <a:prstGeom prst="rect">
            <a:avLst/>
          </a:prstGeom>
        </p:spPr>
      </p:pic>
      <p:sp>
        <p:nvSpPr>
          <p:cNvPr id="7" name="Subtitle 2">
            <a:extLst>
              <a:ext uri="{FF2B5EF4-FFF2-40B4-BE49-F238E27FC236}">
                <a16:creationId xmlns:a16="http://schemas.microsoft.com/office/drawing/2014/main" id="{AC3A4835-2201-8E5D-C580-012B9E6EBD3E}"/>
              </a:ext>
            </a:extLst>
          </p:cNvPr>
          <p:cNvSpPr txBox="1">
            <a:spLocks/>
          </p:cNvSpPr>
          <p:nvPr/>
        </p:nvSpPr>
        <p:spPr>
          <a:xfrm>
            <a:off x="121296" y="6460181"/>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100" dirty="0" err="1">
                <a:solidFill>
                  <a:schemeClr val="bg1"/>
                </a:solidFill>
                <a:latin typeface="Times New Roman" panose="02020603050405020304" pitchFamily="18" charset="0"/>
                <a:cs typeface="Times New Roman" panose="02020603050405020304" pitchFamily="18" charset="0"/>
              </a:rPr>
              <a:t>Valemaxxx</a:t>
            </a:r>
            <a:r>
              <a:rPr lang="en-US" sz="1100" dirty="0">
                <a:solidFill>
                  <a:schemeClr val="bg1"/>
                </a:solidFill>
                <a:latin typeface="Times New Roman" panose="02020603050405020304" pitchFamily="18" charset="0"/>
                <a:cs typeface="Times New Roman" panose="02020603050405020304" pitchFamily="18" charset="0"/>
              </a:rPr>
              <a:t>, Adobe Stock</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F5361FA3-2DB7-7E38-B460-12CB124A6F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218" t="26712" r="21652" b="1711"/>
          <a:stretch/>
        </p:blipFill>
        <p:spPr bwMode="auto">
          <a:xfrm>
            <a:off x="3763230" y="951164"/>
            <a:ext cx="2535223" cy="5765346"/>
          </a:xfrm>
          <a:prstGeom prst="rect">
            <a:avLst/>
          </a:prstGeom>
          <a:noFill/>
          <a:extLst>
            <a:ext uri="{909E8E84-426E-40DD-AFC4-6F175D3DCCD1}">
              <a14:hiddenFill xmlns:a14="http://schemas.microsoft.com/office/drawing/2010/main">
                <a:solidFill>
                  <a:srgbClr val="FFFFFF"/>
                </a:solidFill>
              </a14:hiddenFill>
            </a:ext>
          </a:extLst>
        </p:spPr>
      </p:pic>
      <p:sp>
        <p:nvSpPr>
          <p:cNvPr id="9" name="Star: 5 Points 8">
            <a:extLst>
              <a:ext uri="{FF2B5EF4-FFF2-40B4-BE49-F238E27FC236}">
                <a16:creationId xmlns:a16="http://schemas.microsoft.com/office/drawing/2014/main" id="{4A0C55F9-196A-275C-6B6B-E41B0E1087EF}"/>
              </a:ext>
            </a:extLst>
          </p:cNvPr>
          <p:cNvSpPr/>
          <p:nvPr/>
        </p:nvSpPr>
        <p:spPr>
          <a:xfrm>
            <a:off x="4265838" y="5341621"/>
            <a:ext cx="365760" cy="365760"/>
          </a:xfrm>
          <a:prstGeom prst="star5">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FF979E-4652-4875-9200-6FE04AEB7F13}"/>
              </a:ext>
            </a:extLst>
          </p:cNvPr>
          <p:cNvPicPr>
            <a:picLocks noChangeAspect="1"/>
          </p:cNvPicPr>
          <p:nvPr/>
        </p:nvPicPr>
        <p:blipFill>
          <a:blip r:embed="rId5"/>
          <a:stretch>
            <a:fillRect/>
          </a:stretch>
        </p:blipFill>
        <p:spPr>
          <a:xfrm>
            <a:off x="6419749" y="4373137"/>
            <a:ext cx="5526802" cy="2087044"/>
          </a:xfrm>
          <a:prstGeom prst="rect">
            <a:avLst/>
          </a:prstGeom>
        </p:spPr>
      </p:pic>
      <p:sp>
        <p:nvSpPr>
          <p:cNvPr id="5" name="Subtitle 2">
            <a:extLst>
              <a:ext uri="{FF2B5EF4-FFF2-40B4-BE49-F238E27FC236}">
                <a16:creationId xmlns:a16="http://schemas.microsoft.com/office/drawing/2014/main" id="{2156C17F-2391-E11A-DA2B-C223D3CDF48B}"/>
              </a:ext>
            </a:extLst>
          </p:cNvPr>
          <p:cNvSpPr txBox="1">
            <a:spLocks/>
          </p:cNvSpPr>
          <p:nvPr/>
        </p:nvSpPr>
        <p:spPr>
          <a:xfrm>
            <a:off x="6419749" y="6083475"/>
            <a:ext cx="1737615" cy="197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latin typeface="Times New Roman" panose="02020603050405020304" pitchFamily="18" charset="0"/>
                <a:cs typeface="Times New Roman" panose="02020603050405020304" pitchFamily="18" charset="0"/>
              </a:rPr>
              <a:t>Chen et al., 2014</a:t>
            </a:r>
          </a:p>
        </p:txBody>
      </p:sp>
      <p:sp>
        <p:nvSpPr>
          <p:cNvPr id="11" name="Title 1">
            <a:extLst>
              <a:ext uri="{FF2B5EF4-FFF2-40B4-BE49-F238E27FC236}">
                <a16:creationId xmlns:a16="http://schemas.microsoft.com/office/drawing/2014/main" id="{11FDD116-A235-4059-1E0E-E2BC4F778911}"/>
              </a:ext>
            </a:extLst>
          </p:cNvPr>
          <p:cNvSpPr txBox="1">
            <a:spLocks/>
          </p:cNvSpPr>
          <p:nvPr/>
        </p:nvSpPr>
        <p:spPr>
          <a:xfrm>
            <a:off x="5463899" y="3533577"/>
            <a:ext cx="555752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Apalachicola National Forest</a:t>
            </a:r>
          </a:p>
        </p:txBody>
      </p:sp>
      <p:cxnSp>
        <p:nvCxnSpPr>
          <p:cNvPr id="13" name="Straight Arrow Connector 12">
            <a:extLst>
              <a:ext uri="{FF2B5EF4-FFF2-40B4-BE49-F238E27FC236}">
                <a16:creationId xmlns:a16="http://schemas.microsoft.com/office/drawing/2014/main" id="{F957A226-91A5-1041-728D-B17051794B55}"/>
              </a:ext>
            </a:extLst>
          </p:cNvPr>
          <p:cNvCxnSpPr/>
          <p:nvPr/>
        </p:nvCxnSpPr>
        <p:spPr>
          <a:xfrm flipH="1">
            <a:off x="4838700" y="4945380"/>
            <a:ext cx="1257300" cy="5029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925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58E8-F9C6-FF12-69B3-FBC35EA6CE4A}"/>
              </a:ext>
            </a:extLst>
          </p:cNvPr>
          <p:cNvSpPr txBox="1">
            <a:spLocks/>
          </p:cNvSpPr>
          <p:nvPr/>
        </p:nvSpPr>
        <p:spPr>
          <a:xfrm>
            <a:off x="3265845" y="0"/>
            <a:ext cx="4665306"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err="1"/>
              <a:t>Habrotrocha</a:t>
            </a:r>
            <a:r>
              <a:rPr lang="en-US" sz="3600" i="1" dirty="0"/>
              <a:t> rosa</a:t>
            </a:r>
          </a:p>
        </p:txBody>
      </p:sp>
      <p:pic>
        <p:nvPicPr>
          <p:cNvPr id="10242" name="Picture 2">
            <a:extLst>
              <a:ext uri="{FF2B5EF4-FFF2-40B4-BE49-F238E27FC236}">
                <a16:creationId xmlns:a16="http://schemas.microsoft.com/office/drawing/2014/main" id="{3813AF78-5692-6CBA-8789-56C44501DF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52"/>
          <a:stretch/>
        </p:blipFill>
        <p:spPr bwMode="auto">
          <a:xfrm>
            <a:off x="756850" y="3423085"/>
            <a:ext cx="2392796" cy="32750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17DE859-C90A-11AB-9E2A-8B820B375A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75" b="10067"/>
          <a:stretch/>
        </p:blipFill>
        <p:spPr bwMode="auto">
          <a:xfrm>
            <a:off x="747126" y="113890"/>
            <a:ext cx="2402520" cy="313014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FC364239-056F-C29B-0400-F4C60920F3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64" t="9936" r="9306" b="12339"/>
          <a:stretch/>
        </p:blipFill>
        <p:spPr bwMode="auto">
          <a:xfrm rot="16200000">
            <a:off x="2700684" y="1593061"/>
            <a:ext cx="5795630" cy="441450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3D2EFC2B-4053-48CF-39B3-A7F3230B9A20}"/>
              </a:ext>
            </a:extLst>
          </p:cNvPr>
          <p:cNvCxnSpPr/>
          <p:nvPr/>
        </p:nvCxnSpPr>
        <p:spPr>
          <a:xfrm>
            <a:off x="3554256" y="6520977"/>
            <a:ext cx="910168"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05AF571-DAB1-D1D4-2488-675BA9300F12}"/>
              </a:ext>
            </a:extLst>
          </p:cNvPr>
          <p:cNvSpPr txBox="1"/>
          <p:nvPr/>
        </p:nvSpPr>
        <p:spPr>
          <a:xfrm>
            <a:off x="3430919" y="6086330"/>
            <a:ext cx="1033505" cy="369332"/>
          </a:xfrm>
          <a:prstGeom prst="rect">
            <a:avLst/>
          </a:prstGeom>
          <a:noFill/>
        </p:spPr>
        <p:txBody>
          <a:bodyPr wrap="square" rtlCol="0">
            <a:spAutoFit/>
          </a:bodyPr>
          <a:lstStyle/>
          <a:p>
            <a:r>
              <a:rPr lang="en-US" b="1" dirty="0">
                <a:solidFill>
                  <a:schemeClr val="bg1"/>
                </a:solidFill>
              </a:rPr>
              <a:t>25 µm</a:t>
            </a:r>
          </a:p>
        </p:txBody>
      </p:sp>
      <p:grpSp>
        <p:nvGrpSpPr>
          <p:cNvPr id="9" name="Group 8">
            <a:extLst>
              <a:ext uri="{FF2B5EF4-FFF2-40B4-BE49-F238E27FC236}">
                <a16:creationId xmlns:a16="http://schemas.microsoft.com/office/drawing/2014/main" id="{964BE04F-4BFE-537B-FA45-12868DC6B851}"/>
              </a:ext>
            </a:extLst>
          </p:cNvPr>
          <p:cNvGrpSpPr/>
          <p:nvPr/>
        </p:nvGrpSpPr>
        <p:grpSpPr>
          <a:xfrm>
            <a:off x="8400543" y="3523558"/>
            <a:ext cx="3251200" cy="1201690"/>
            <a:chOff x="5283200" y="4117736"/>
            <a:chExt cx="3251200" cy="1201690"/>
          </a:xfrm>
        </p:grpSpPr>
        <p:pic>
          <p:nvPicPr>
            <p:cNvPr id="10" name="Picture 9" descr="A close up of blue bacteria&#10;&#10;Description automatically generated">
              <a:extLst>
                <a:ext uri="{FF2B5EF4-FFF2-40B4-BE49-F238E27FC236}">
                  <a16:creationId xmlns:a16="http://schemas.microsoft.com/office/drawing/2014/main" id="{FEBFEB0B-8E8B-237E-D2D3-0EF202A748F5}"/>
                </a:ext>
              </a:extLst>
            </p:cNvPr>
            <p:cNvPicPr>
              <a:picLocks noChangeAspect="1"/>
            </p:cNvPicPr>
            <p:nvPr/>
          </p:nvPicPr>
          <p:blipFill rotWithShape="1">
            <a:blip r:embed="rId5">
              <a:extLst>
                <a:ext uri="{28A0092B-C50C-407E-A947-70E740481C1C}">
                  <a14:useLocalDpi xmlns:a14="http://schemas.microsoft.com/office/drawing/2010/main" val="0"/>
                </a:ext>
              </a:extLst>
            </a:blip>
            <a:srcRect t="1" b="39678"/>
            <a:stretch/>
          </p:blipFill>
          <p:spPr>
            <a:xfrm flipV="1">
              <a:off x="5630321" y="4578634"/>
              <a:ext cx="1449569" cy="491853"/>
            </a:xfrm>
            <a:prstGeom prst="rect">
              <a:avLst/>
            </a:prstGeom>
          </p:spPr>
        </p:pic>
        <p:pic>
          <p:nvPicPr>
            <p:cNvPr id="11" name="Picture 10" descr="A close up of blue bacteria&#10;&#10;Description automatically generated">
              <a:extLst>
                <a:ext uri="{FF2B5EF4-FFF2-40B4-BE49-F238E27FC236}">
                  <a16:creationId xmlns:a16="http://schemas.microsoft.com/office/drawing/2014/main" id="{A3F46DB5-A0E6-7701-91CB-26E4DD395D43}"/>
                </a:ext>
              </a:extLst>
            </p:cNvPr>
            <p:cNvPicPr>
              <a:picLocks noChangeAspect="1"/>
            </p:cNvPicPr>
            <p:nvPr/>
          </p:nvPicPr>
          <p:blipFill rotWithShape="1">
            <a:blip r:embed="rId5">
              <a:extLst>
                <a:ext uri="{28A0092B-C50C-407E-A947-70E740481C1C}">
                  <a14:useLocalDpi xmlns:a14="http://schemas.microsoft.com/office/drawing/2010/main" val="0"/>
                </a:ext>
              </a:extLst>
            </a:blip>
            <a:srcRect t="1" b="39678"/>
            <a:stretch/>
          </p:blipFill>
          <p:spPr>
            <a:xfrm flipV="1">
              <a:off x="6963339" y="4571061"/>
              <a:ext cx="1449569" cy="491853"/>
            </a:xfrm>
            <a:prstGeom prst="rect">
              <a:avLst/>
            </a:prstGeom>
          </p:spPr>
        </p:pic>
        <p:sp>
          <p:nvSpPr>
            <p:cNvPr id="12" name="TextBox 11">
              <a:extLst>
                <a:ext uri="{FF2B5EF4-FFF2-40B4-BE49-F238E27FC236}">
                  <a16:creationId xmlns:a16="http://schemas.microsoft.com/office/drawing/2014/main" id="{9A8E59E2-1C3E-90BD-6DC7-A0A7E2AC57E2}"/>
                </a:ext>
              </a:extLst>
            </p:cNvPr>
            <p:cNvSpPr txBox="1"/>
            <p:nvPr/>
          </p:nvSpPr>
          <p:spPr>
            <a:xfrm>
              <a:off x="6033174" y="4155017"/>
              <a:ext cx="1860331" cy="400110"/>
            </a:xfrm>
            <a:prstGeom prst="rect">
              <a:avLst/>
            </a:prstGeom>
            <a:noFill/>
          </p:spPr>
          <p:txBody>
            <a:bodyPr wrap="square" rtlCol="0">
              <a:spAutoFit/>
            </a:bodyPr>
            <a:lstStyle/>
            <a:p>
              <a:pPr algn="ctr"/>
              <a:r>
                <a:rPr lang="en-US" sz="2000" b="1" dirty="0">
                  <a:solidFill>
                    <a:schemeClr val="accent1"/>
                  </a:solidFill>
                </a:rPr>
                <a:t>Microbes</a:t>
              </a:r>
            </a:p>
          </p:txBody>
        </p:sp>
        <p:sp>
          <p:nvSpPr>
            <p:cNvPr id="13" name="Rectangle 12">
              <a:extLst>
                <a:ext uri="{FF2B5EF4-FFF2-40B4-BE49-F238E27FC236}">
                  <a16:creationId xmlns:a16="http://schemas.microsoft.com/office/drawing/2014/main" id="{E4C91B84-B2A0-550B-02AF-5E7F23A11183}"/>
                </a:ext>
              </a:extLst>
            </p:cNvPr>
            <p:cNvSpPr/>
            <p:nvPr/>
          </p:nvSpPr>
          <p:spPr>
            <a:xfrm>
              <a:off x="5283200" y="4117736"/>
              <a:ext cx="3251200" cy="120169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4">
            <a:extLst>
              <a:ext uri="{FF2B5EF4-FFF2-40B4-BE49-F238E27FC236}">
                <a16:creationId xmlns:a16="http://schemas.microsoft.com/office/drawing/2014/main" id="{11B2D19A-E336-8041-AC1E-E1C2ACD2703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a:off x="8610575" y="1700483"/>
            <a:ext cx="993657" cy="9975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FFD2E620-5976-06AA-258B-B8612C1C966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3083275">
            <a:off x="10324657" y="1956865"/>
            <a:ext cx="513297" cy="3815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FDB54EE-F35A-7EAD-068E-CBD9E59B5FA5}"/>
              </a:ext>
            </a:extLst>
          </p:cNvPr>
          <p:cNvSpPr txBox="1"/>
          <p:nvPr/>
        </p:nvSpPr>
        <p:spPr>
          <a:xfrm>
            <a:off x="9150517" y="1203836"/>
            <a:ext cx="1860331" cy="400110"/>
          </a:xfrm>
          <a:prstGeom prst="rect">
            <a:avLst/>
          </a:prstGeom>
          <a:noFill/>
        </p:spPr>
        <p:txBody>
          <a:bodyPr wrap="square" rtlCol="0">
            <a:spAutoFit/>
          </a:bodyPr>
          <a:lstStyle/>
          <a:p>
            <a:pPr algn="ctr"/>
            <a:r>
              <a:rPr lang="en-US" sz="2000" b="1" dirty="0">
                <a:solidFill>
                  <a:schemeClr val="accent2"/>
                </a:solidFill>
              </a:rPr>
              <a:t>Bacterivores</a:t>
            </a:r>
          </a:p>
        </p:txBody>
      </p:sp>
      <p:sp>
        <p:nvSpPr>
          <p:cNvPr id="18" name="TextBox 17">
            <a:extLst>
              <a:ext uri="{FF2B5EF4-FFF2-40B4-BE49-F238E27FC236}">
                <a16:creationId xmlns:a16="http://schemas.microsoft.com/office/drawing/2014/main" id="{7C7F751D-CF0F-B79C-B412-3AB21B10D4E8}"/>
              </a:ext>
            </a:extLst>
          </p:cNvPr>
          <p:cNvSpPr txBox="1"/>
          <p:nvPr/>
        </p:nvSpPr>
        <p:spPr>
          <a:xfrm>
            <a:off x="8403856" y="2532783"/>
            <a:ext cx="1860331" cy="400110"/>
          </a:xfrm>
          <a:prstGeom prst="rect">
            <a:avLst/>
          </a:prstGeom>
          <a:noFill/>
        </p:spPr>
        <p:txBody>
          <a:bodyPr wrap="square" rtlCol="0">
            <a:spAutoFit/>
          </a:bodyPr>
          <a:lstStyle/>
          <a:p>
            <a:pPr algn="ctr"/>
            <a:r>
              <a:rPr lang="en-US" sz="2000" b="1" dirty="0">
                <a:highlight>
                  <a:srgbClr val="FFFF00"/>
                </a:highlight>
              </a:rPr>
              <a:t>Rotifers</a:t>
            </a:r>
          </a:p>
        </p:txBody>
      </p:sp>
      <p:sp>
        <p:nvSpPr>
          <p:cNvPr id="19" name="TextBox 18">
            <a:extLst>
              <a:ext uri="{FF2B5EF4-FFF2-40B4-BE49-F238E27FC236}">
                <a16:creationId xmlns:a16="http://schemas.microsoft.com/office/drawing/2014/main" id="{5C8AEB98-AC68-3051-0AEB-DB56AE065C27}"/>
              </a:ext>
            </a:extLst>
          </p:cNvPr>
          <p:cNvSpPr txBox="1"/>
          <p:nvPr/>
        </p:nvSpPr>
        <p:spPr>
          <a:xfrm>
            <a:off x="9832372" y="2532783"/>
            <a:ext cx="1860331" cy="400110"/>
          </a:xfrm>
          <a:prstGeom prst="rect">
            <a:avLst/>
          </a:prstGeom>
          <a:noFill/>
        </p:spPr>
        <p:txBody>
          <a:bodyPr wrap="square" rtlCol="0">
            <a:spAutoFit/>
          </a:bodyPr>
          <a:lstStyle/>
          <a:p>
            <a:pPr algn="ctr"/>
            <a:r>
              <a:rPr lang="en-US" sz="2000" dirty="0"/>
              <a:t>Protists</a:t>
            </a:r>
          </a:p>
        </p:txBody>
      </p:sp>
      <p:sp>
        <p:nvSpPr>
          <p:cNvPr id="20" name="Rectangle 19">
            <a:extLst>
              <a:ext uri="{FF2B5EF4-FFF2-40B4-BE49-F238E27FC236}">
                <a16:creationId xmlns:a16="http://schemas.microsoft.com/office/drawing/2014/main" id="{0CAFD46B-0A2E-5EEE-03B6-9F632139A956}"/>
              </a:ext>
            </a:extLst>
          </p:cNvPr>
          <p:cNvSpPr/>
          <p:nvPr/>
        </p:nvSpPr>
        <p:spPr>
          <a:xfrm>
            <a:off x="8400543" y="1144024"/>
            <a:ext cx="3251200"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a:extLst>
              <a:ext uri="{FF2B5EF4-FFF2-40B4-BE49-F238E27FC236}">
                <a16:creationId xmlns:a16="http://schemas.microsoft.com/office/drawing/2014/main" id="{E2D0EBF0-E836-4A55-1770-FE5680E6A33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8003868">
            <a:off x="10702921" y="1662767"/>
            <a:ext cx="615853" cy="4577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3224582D-8625-EDA1-9B59-1767DA63756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9534332">
            <a:off x="10782482" y="2141435"/>
            <a:ext cx="456731" cy="33947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09094A1-B3CB-3285-9230-D31DB0EA962B}"/>
              </a:ext>
            </a:extLst>
          </p:cNvPr>
          <p:cNvGrpSpPr/>
          <p:nvPr/>
        </p:nvGrpSpPr>
        <p:grpSpPr>
          <a:xfrm>
            <a:off x="8405276" y="5197689"/>
            <a:ext cx="3251200" cy="1220944"/>
            <a:chOff x="5276560" y="5450954"/>
            <a:chExt cx="3251200" cy="1220944"/>
          </a:xfrm>
        </p:grpSpPr>
        <p:pic>
          <p:nvPicPr>
            <p:cNvPr id="24" name="Picture 4" descr="Ant | Description, Taxonomy, Habitat, Species, Life Cycle, &amp; Facts |  Britannica">
              <a:extLst>
                <a:ext uri="{FF2B5EF4-FFF2-40B4-BE49-F238E27FC236}">
                  <a16:creationId xmlns:a16="http://schemas.microsoft.com/office/drawing/2014/main" id="{70365344-1EC0-230D-8A6C-DC434164CF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11679633">
              <a:off x="7720924" y="6132365"/>
              <a:ext cx="687324" cy="3476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nt | Description, Taxonomy, Habitat, Species, Life Cycle, &amp; Facts |  Britannica">
              <a:extLst>
                <a:ext uri="{FF2B5EF4-FFF2-40B4-BE49-F238E27FC236}">
                  <a16:creationId xmlns:a16="http://schemas.microsoft.com/office/drawing/2014/main" id="{0117DA39-C16C-FEC1-FEB0-A765635F27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10800000">
              <a:off x="5907086" y="6078637"/>
              <a:ext cx="903674" cy="4989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Ant | Description, Taxonomy, Habitat, Species, Life Cycle, &amp; Facts |  Britannica">
              <a:extLst>
                <a:ext uri="{FF2B5EF4-FFF2-40B4-BE49-F238E27FC236}">
                  <a16:creationId xmlns:a16="http://schemas.microsoft.com/office/drawing/2014/main" id="{B6E736A1-B4E0-7407-DF8C-618E6E21CE9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7214658">
              <a:off x="6794395" y="6160108"/>
              <a:ext cx="659480" cy="3640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Ant | Description, Taxonomy, Habitat, Species, Life Cycle, &amp; Facts |  Britannica">
              <a:extLst>
                <a:ext uri="{FF2B5EF4-FFF2-40B4-BE49-F238E27FC236}">
                  <a16:creationId xmlns:a16="http://schemas.microsoft.com/office/drawing/2014/main" id="{D63273DA-671A-697D-6AAD-D5EC1C14A96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18000000">
              <a:off x="7236799" y="6115208"/>
              <a:ext cx="687324" cy="37947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8A84B478-4B1A-CBFB-E41D-B68A0B9B6557}"/>
                </a:ext>
              </a:extLst>
            </p:cNvPr>
            <p:cNvSpPr/>
            <p:nvPr/>
          </p:nvSpPr>
          <p:spPr>
            <a:xfrm>
              <a:off x="5276560" y="5450954"/>
              <a:ext cx="3251200" cy="120169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4" descr="Ant | Description, Taxonomy, Habitat, Species, Life Cycle, &amp; Facts |  Britannica">
              <a:extLst>
                <a:ext uri="{FF2B5EF4-FFF2-40B4-BE49-F238E27FC236}">
                  <a16:creationId xmlns:a16="http://schemas.microsoft.com/office/drawing/2014/main" id="{364A1BF6-82CC-8C7E-1B37-99DB2DC700B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392"/>
            <a:stretch/>
          </p:blipFill>
          <p:spPr bwMode="auto">
            <a:xfrm rot="7569322">
              <a:off x="5311735" y="6098813"/>
              <a:ext cx="687324" cy="34761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71156087-16D4-6BAB-B2DA-C99B0F44F715}"/>
                </a:ext>
              </a:extLst>
            </p:cNvPr>
            <p:cNvSpPr txBox="1"/>
            <p:nvPr/>
          </p:nvSpPr>
          <p:spPr>
            <a:xfrm>
              <a:off x="6033173" y="5504552"/>
              <a:ext cx="1860331" cy="400110"/>
            </a:xfrm>
            <a:prstGeom prst="rect">
              <a:avLst/>
            </a:prstGeom>
            <a:noFill/>
          </p:spPr>
          <p:txBody>
            <a:bodyPr wrap="square" rtlCol="0">
              <a:spAutoFit/>
            </a:bodyPr>
            <a:lstStyle/>
            <a:p>
              <a:pPr algn="ctr"/>
              <a:r>
                <a:rPr lang="en-US" sz="2000" b="1" dirty="0">
                  <a:solidFill>
                    <a:schemeClr val="accent6"/>
                  </a:solidFill>
                </a:rPr>
                <a:t>Prey</a:t>
              </a:r>
            </a:p>
          </p:txBody>
        </p:sp>
      </p:grpSp>
      <p:cxnSp>
        <p:nvCxnSpPr>
          <p:cNvPr id="31" name="Straight Arrow Connector 30">
            <a:extLst>
              <a:ext uri="{FF2B5EF4-FFF2-40B4-BE49-F238E27FC236}">
                <a16:creationId xmlns:a16="http://schemas.microsoft.com/office/drawing/2014/main" id="{2E8260D7-1102-4F13-992C-EAF9734D1849}"/>
              </a:ext>
            </a:extLst>
          </p:cNvPr>
          <p:cNvCxnSpPr>
            <a:cxnSpLocks/>
          </p:cNvCxnSpPr>
          <p:nvPr/>
        </p:nvCxnSpPr>
        <p:spPr>
          <a:xfrm>
            <a:off x="10072485" y="4725248"/>
            <a:ext cx="0" cy="36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1A86830-9670-CA10-7B50-56BB29E65F70}"/>
              </a:ext>
            </a:extLst>
          </p:cNvPr>
          <p:cNvCxnSpPr>
            <a:cxnSpLocks/>
          </p:cNvCxnSpPr>
          <p:nvPr/>
        </p:nvCxnSpPr>
        <p:spPr>
          <a:xfrm>
            <a:off x="10026143" y="2992855"/>
            <a:ext cx="0" cy="36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Subtitle 2">
            <a:extLst>
              <a:ext uri="{FF2B5EF4-FFF2-40B4-BE49-F238E27FC236}">
                <a16:creationId xmlns:a16="http://schemas.microsoft.com/office/drawing/2014/main" id="{C769969C-62F5-6141-A49A-3103F1FB3864}"/>
              </a:ext>
            </a:extLst>
          </p:cNvPr>
          <p:cNvSpPr txBox="1">
            <a:spLocks/>
          </p:cNvSpPr>
          <p:nvPr/>
        </p:nvSpPr>
        <p:spPr>
          <a:xfrm>
            <a:off x="6609118" y="6377897"/>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Michael </a:t>
            </a:r>
            <a:r>
              <a:rPr lang="en-US" sz="1200" dirty="0" err="1">
                <a:solidFill>
                  <a:schemeClr val="bg1"/>
                </a:solidFill>
                <a:latin typeface="Times New Roman" panose="02020603050405020304" pitchFamily="18" charset="0"/>
                <a:cs typeface="Times New Roman" panose="02020603050405020304" pitchFamily="18" charset="0"/>
              </a:rPr>
              <a:t>Plewka</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4" name="Subtitle 2">
            <a:extLst>
              <a:ext uri="{FF2B5EF4-FFF2-40B4-BE49-F238E27FC236}">
                <a16:creationId xmlns:a16="http://schemas.microsoft.com/office/drawing/2014/main" id="{FD21BBCB-CA1D-D89A-CE90-DC0E7785FE55}"/>
              </a:ext>
            </a:extLst>
          </p:cNvPr>
          <p:cNvSpPr txBox="1">
            <a:spLocks/>
          </p:cNvSpPr>
          <p:nvPr/>
        </p:nvSpPr>
        <p:spPr>
          <a:xfrm>
            <a:off x="725993" y="6399380"/>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Michael </a:t>
            </a:r>
            <a:r>
              <a:rPr lang="en-US" sz="1200" dirty="0" err="1">
                <a:solidFill>
                  <a:schemeClr val="bg1"/>
                </a:solidFill>
                <a:latin typeface="Times New Roman" panose="02020603050405020304" pitchFamily="18" charset="0"/>
                <a:cs typeface="Times New Roman" panose="02020603050405020304" pitchFamily="18" charset="0"/>
              </a:rPr>
              <a:t>Plewka</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5" name="Subtitle 2">
            <a:extLst>
              <a:ext uri="{FF2B5EF4-FFF2-40B4-BE49-F238E27FC236}">
                <a16:creationId xmlns:a16="http://schemas.microsoft.com/office/drawing/2014/main" id="{24BB0C2D-76FC-734C-A091-E4CD7BFEB5F9}"/>
              </a:ext>
            </a:extLst>
          </p:cNvPr>
          <p:cNvSpPr txBox="1">
            <a:spLocks/>
          </p:cNvSpPr>
          <p:nvPr/>
        </p:nvSpPr>
        <p:spPr>
          <a:xfrm>
            <a:off x="747126" y="2967706"/>
            <a:ext cx="1814032" cy="256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Michael </a:t>
            </a:r>
            <a:r>
              <a:rPr lang="en-US" sz="1200" dirty="0" err="1">
                <a:solidFill>
                  <a:schemeClr val="bg1"/>
                </a:solidFill>
                <a:latin typeface="Times New Roman" panose="02020603050405020304" pitchFamily="18" charset="0"/>
                <a:cs typeface="Times New Roman" panose="02020603050405020304" pitchFamily="18" charset="0"/>
              </a:rPr>
              <a:t>Plewka</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7512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58E8-F9C6-FF12-69B3-FBC35EA6CE4A}"/>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err="1"/>
              <a:t>Habrotrocha</a:t>
            </a:r>
            <a:r>
              <a:rPr lang="en-US" sz="3600" i="1" dirty="0"/>
              <a:t> rosa</a:t>
            </a:r>
          </a:p>
        </p:txBody>
      </p:sp>
      <p:pic>
        <p:nvPicPr>
          <p:cNvPr id="8" name="Picture 7" descr="A close-up of a blue surface&#10;&#10;Description automatically generated">
            <a:extLst>
              <a:ext uri="{FF2B5EF4-FFF2-40B4-BE49-F238E27FC236}">
                <a16:creationId xmlns:a16="http://schemas.microsoft.com/office/drawing/2014/main" id="{FE3FC5E7-8417-1236-E88B-2D1506CB9573}"/>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7701282" y="2537927"/>
            <a:ext cx="4099358" cy="4099358"/>
          </a:xfrm>
          <a:prstGeom prst="rect">
            <a:avLst/>
          </a:prstGeom>
        </p:spPr>
      </p:pic>
      <p:pic>
        <p:nvPicPr>
          <p:cNvPr id="5" name="Picture 4" descr="A blue oval shaped object&#10;&#10;Description automatically generated">
            <a:extLst>
              <a:ext uri="{FF2B5EF4-FFF2-40B4-BE49-F238E27FC236}">
                <a16:creationId xmlns:a16="http://schemas.microsoft.com/office/drawing/2014/main" id="{BB2AD907-57C4-2A47-02CE-E7996E91B41D}"/>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21171" r="23193"/>
          <a:stretch/>
        </p:blipFill>
        <p:spPr>
          <a:xfrm>
            <a:off x="447344" y="2537927"/>
            <a:ext cx="2369976" cy="4099358"/>
          </a:xfrm>
          <a:prstGeom prst="rect">
            <a:avLst/>
          </a:prstGeom>
        </p:spPr>
      </p:pic>
      <p:pic>
        <p:nvPicPr>
          <p:cNvPr id="9" name="Picture 8" descr="A blue surface with a white circle&#10;&#10;Description automatically generated">
            <a:extLst>
              <a:ext uri="{FF2B5EF4-FFF2-40B4-BE49-F238E27FC236}">
                <a16:creationId xmlns:a16="http://schemas.microsoft.com/office/drawing/2014/main" id="{E0C204C9-AA80-31EA-EB37-E32934350DF7}"/>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209622" y="2537927"/>
            <a:ext cx="4099358" cy="4099358"/>
          </a:xfrm>
          <a:prstGeom prst="rect">
            <a:avLst/>
          </a:prstGeom>
        </p:spPr>
      </p:pic>
      <p:sp>
        <p:nvSpPr>
          <p:cNvPr id="11" name="Title 1">
            <a:extLst>
              <a:ext uri="{FF2B5EF4-FFF2-40B4-BE49-F238E27FC236}">
                <a16:creationId xmlns:a16="http://schemas.microsoft.com/office/drawing/2014/main" id="{DCD9FB9D-525F-AF99-FC05-0396EF4A21CD}"/>
              </a:ext>
            </a:extLst>
          </p:cNvPr>
          <p:cNvSpPr txBox="1">
            <a:spLocks/>
          </p:cNvSpPr>
          <p:nvPr/>
        </p:nvSpPr>
        <p:spPr>
          <a:xfrm>
            <a:off x="2686690" y="750368"/>
            <a:ext cx="6298689" cy="16382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Obligately parthenogenetic (apomixis)</a:t>
            </a:r>
            <a:br>
              <a:rPr lang="en-US" sz="2800" dirty="0"/>
            </a:br>
            <a:r>
              <a:rPr lang="en-US" sz="2800" i="1" dirty="0"/>
              <a:t>Offspring are clonal</a:t>
            </a:r>
            <a:endParaRPr lang="en-US" sz="2800" dirty="0"/>
          </a:p>
          <a:p>
            <a:pPr algn="ctr">
              <a:lnSpc>
                <a:spcPct val="150000"/>
              </a:lnSpc>
            </a:pPr>
            <a:r>
              <a:rPr lang="en-US" sz="2800" dirty="0"/>
              <a:t>Generation time 1–2 days</a:t>
            </a:r>
          </a:p>
        </p:txBody>
      </p:sp>
      <p:sp>
        <p:nvSpPr>
          <p:cNvPr id="13" name="TextBox 12">
            <a:extLst>
              <a:ext uri="{FF2B5EF4-FFF2-40B4-BE49-F238E27FC236}">
                <a16:creationId xmlns:a16="http://schemas.microsoft.com/office/drawing/2014/main" id="{C6DF71FE-75E0-04C4-6CFF-23DC4747D561}"/>
              </a:ext>
            </a:extLst>
          </p:cNvPr>
          <p:cNvSpPr txBox="1"/>
          <p:nvPr/>
        </p:nvSpPr>
        <p:spPr>
          <a:xfrm>
            <a:off x="722597" y="2565919"/>
            <a:ext cx="1819469" cy="400110"/>
          </a:xfrm>
          <a:prstGeom prst="rect">
            <a:avLst/>
          </a:prstGeom>
          <a:noFill/>
        </p:spPr>
        <p:txBody>
          <a:bodyPr wrap="square" rtlCol="0">
            <a:spAutoFit/>
          </a:bodyPr>
          <a:lstStyle/>
          <a:p>
            <a:pPr algn="ctr"/>
            <a:r>
              <a:rPr lang="en-US" sz="2000" b="1" dirty="0">
                <a:solidFill>
                  <a:schemeClr val="bg1"/>
                </a:solidFill>
              </a:rPr>
              <a:t>Egg </a:t>
            </a:r>
            <a:r>
              <a:rPr lang="en-US" sz="2000" dirty="0">
                <a:solidFill>
                  <a:schemeClr val="bg1"/>
                </a:solidFill>
              </a:rPr>
              <a:t>(~6 hours)</a:t>
            </a:r>
          </a:p>
        </p:txBody>
      </p:sp>
      <p:sp>
        <p:nvSpPr>
          <p:cNvPr id="14" name="TextBox 13">
            <a:extLst>
              <a:ext uri="{FF2B5EF4-FFF2-40B4-BE49-F238E27FC236}">
                <a16:creationId xmlns:a16="http://schemas.microsoft.com/office/drawing/2014/main" id="{5E83B7A9-4351-69E9-11A7-998F3F77996F}"/>
              </a:ext>
            </a:extLst>
          </p:cNvPr>
          <p:cNvSpPr txBox="1"/>
          <p:nvPr/>
        </p:nvSpPr>
        <p:spPr>
          <a:xfrm>
            <a:off x="3953765" y="2555483"/>
            <a:ext cx="2611071" cy="400110"/>
          </a:xfrm>
          <a:prstGeom prst="rect">
            <a:avLst/>
          </a:prstGeom>
          <a:noFill/>
        </p:spPr>
        <p:txBody>
          <a:bodyPr wrap="square" rtlCol="0">
            <a:spAutoFit/>
          </a:bodyPr>
          <a:lstStyle/>
          <a:p>
            <a:pPr algn="ctr"/>
            <a:r>
              <a:rPr lang="en-US" sz="2000" b="1" dirty="0">
                <a:solidFill>
                  <a:schemeClr val="bg1"/>
                </a:solidFill>
              </a:rPr>
              <a:t>Hatching </a:t>
            </a:r>
            <a:r>
              <a:rPr lang="en-US" sz="2000" dirty="0">
                <a:solidFill>
                  <a:schemeClr val="bg1"/>
                </a:solidFill>
              </a:rPr>
              <a:t>(~12 hours)</a:t>
            </a:r>
          </a:p>
        </p:txBody>
      </p:sp>
      <p:sp>
        <p:nvSpPr>
          <p:cNvPr id="15" name="TextBox 14">
            <a:extLst>
              <a:ext uri="{FF2B5EF4-FFF2-40B4-BE49-F238E27FC236}">
                <a16:creationId xmlns:a16="http://schemas.microsoft.com/office/drawing/2014/main" id="{ECC68175-5137-5E71-B3E9-A7E20ACBC86A}"/>
              </a:ext>
            </a:extLst>
          </p:cNvPr>
          <p:cNvSpPr txBox="1"/>
          <p:nvPr/>
        </p:nvSpPr>
        <p:spPr>
          <a:xfrm>
            <a:off x="8445425" y="2565919"/>
            <a:ext cx="2611071" cy="400110"/>
          </a:xfrm>
          <a:prstGeom prst="rect">
            <a:avLst/>
          </a:prstGeom>
          <a:noFill/>
        </p:spPr>
        <p:txBody>
          <a:bodyPr wrap="square" rtlCol="0">
            <a:spAutoFit/>
          </a:bodyPr>
          <a:lstStyle/>
          <a:p>
            <a:pPr algn="ctr"/>
            <a:r>
              <a:rPr lang="en-US" sz="2000" b="1" dirty="0">
                <a:solidFill>
                  <a:schemeClr val="bg1"/>
                </a:solidFill>
              </a:rPr>
              <a:t>Adult </a:t>
            </a:r>
            <a:r>
              <a:rPr lang="en-US" sz="2000" dirty="0">
                <a:solidFill>
                  <a:schemeClr val="bg1"/>
                </a:solidFill>
              </a:rPr>
              <a:t>(~24 hours)</a:t>
            </a:r>
          </a:p>
        </p:txBody>
      </p:sp>
    </p:spTree>
    <p:extLst>
      <p:ext uri="{BB962C8B-B14F-4D97-AF65-F5344CB8AC3E}">
        <p14:creationId xmlns:p14="http://schemas.microsoft.com/office/powerpoint/2010/main" val="999786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36C6D03F-F8F3-5957-C7F4-2D4A6A237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1173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A7286155-23D9-1EC2-07BE-9E46004B0879}"/>
              </a:ext>
            </a:extLst>
          </p:cNvPr>
          <p:cNvSpPr txBox="1">
            <a:spLocks/>
          </p:cNvSpPr>
          <p:nvPr/>
        </p:nvSpPr>
        <p:spPr>
          <a:xfrm>
            <a:off x="363794" y="6350154"/>
            <a:ext cx="2143432" cy="507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latin typeface="Times New Roman" panose="02020603050405020304" pitchFamily="18" charset="0"/>
                <a:cs typeface="Times New Roman" panose="02020603050405020304" pitchFamily="18" charset="0"/>
              </a:rPr>
              <a:t>earthtime.org</a:t>
            </a:r>
          </a:p>
        </p:txBody>
      </p:sp>
      <p:sp>
        <p:nvSpPr>
          <p:cNvPr id="7" name="Rectangle 6">
            <a:extLst>
              <a:ext uri="{FF2B5EF4-FFF2-40B4-BE49-F238E27FC236}">
                <a16:creationId xmlns:a16="http://schemas.microsoft.com/office/drawing/2014/main" id="{387ECD1F-F2C1-A1CC-52EA-2FA3FB82DC80}"/>
              </a:ext>
            </a:extLst>
          </p:cNvPr>
          <p:cNvSpPr/>
          <p:nvPr/>
        </p:nvSpPr>
        <p:spPr>
          <a:xfrm>
            <a:off x="0" y="0"/>
            <a:ext cx="228600" cy="6858000"/>
          </a:xfrm>
          <a:prstGeom prst="rect">
            <a:avLst/>
          </a:prstGeom>
          <a:solidFill>
            <a:srgbClr val="1313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833436-1FCF-B987-7FEE-9D1FB07129DA}"/>
              </a:ext>
            </a:extLst>
          </p:cNvPr>
          <p:cNvSpPr/>
          <p:nvPr/>
        </p:nvSpPr>
        <p:spPr>
          <a:xfrm>
            <a:off x="11965858" y="0"/>
            <a:ext cx="228600" cy="6858000"/>
          </a:xfrm>
          <a:prstGeom prst="rect">
            <a:avLst/>
          </a:prstGeom>
          <a:solidFill>
            <a:srgbClr val="1313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8A00C6-709F-86DD-6B44-B304753540B8}"/>
              </a:ext>
            </a:extLst>
          </p:cNvPr>
          <p:cNvSpPr/>
          <p:nvPr/>
        </p:nvSpPr>
        <p:spPr>
          <a:xfrm>
            <a:off x="0" y="0"/>
            <a:ext cx="12192000" cy="6858000"/>
          </a:xfrm>
          <a:prstGeom prst="rect">
            <a:avLst/>
          </a:prstGeom>
          <a:solidFill>
            <a:srgbClr val="00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A42085-5259-4A3A-787F-69B35D7B8CC1}"/>
              </a:ext>
            </a:extLst>
          </p:cNvPr>
          <p:cNvSpPr txBox="1"/>
          <p:nvPr/>
        </p:nvSpPr>
        <p:spPr>
          <a:xfrm>
            <a:off x="3608438" y="943897"/>
            <a:ext cx="4975123" cy="1323439"/>
          </a:xfrm>
          <a:prstGeom prst="rect">
            <a:avLst/>
          </a:prstGeom>
          <a:noFill/>
        </p:spPr>
        <p:txBody>
          <a:bodyPr wrap="square" rtlCol="0">
            <a:spAutoFit/>
          </a:bodyPr>
          <a:lstStyle/>
          <a:p>
            <a:pPr algn="ctr"/>
            <a:r>
              <a:rPr lang="en-US" sz="8000" b="1" dirty="0">
                <a:solidFill>
                  <a:schemeClr val="bg1"/>
                </a:solidFill>
                <a:latin typeface="Aptos Black" panose="020F0502020204030204" pitchFamily="34" charset="0"/>
                <a:ea typeface="ADLaM Display" panose="020F0502020204030204" pitchFamily="2" charset="0"/>
                <a:cs typeface="ADLaM Display" panose="020F0502020204030204" pitchFamily="2" charset="0"/>
              </a:rPr>
              <a:t>Move</a:t>
            </a:r>
          </a:p>
        </p:txBody>
      </p:sp>
      <p:sp>
        <p:nvSpPr>
          <p:cNvPr id="4" name="TextBox 3">
            <a:extLst>
              <a:ext uri="{FF2B5EF4-FFF2-40B4-BE49-F238E27FC236}">
                <a16:creationId xmlns:a16="http://schemas.microsoft.com/office/drawing/2014/main" id="{BA6A426D-14DB-9D9F-8202-86AA6AA9E353}"/>
              </a:ext>
            </a:extLst>
          </p:cNvPr>
          <p:cNvSpPr txBox="1"/>
          <p:nvPr/>
        </p:nvSpPr>
        <p:spPr>
          <a:xfrm>
            <a:off x="3608438" y="2105561"/>
            <a:ext cx="4975123" cy="1323439"/>
          </a:xfrm>
          <a:prstGeom prst="rect">
            <a:avLst/>
          </a:prstGeom>
          <a:noFill/>
        </p:spPr>
        <p:txBody>
          <a:bodyPr wrap="square" rtlCol="0">
            <a:spAutoFit/>
          </a:bodyPr>
          <a:lstStyle/>
          <a:p>
            <a:pPr algn="ctr"/>
            <a:r>
              <a:rPr lang="en-US" sz="8000" b="1" dirty="0">
                <a:solidFill>
                  <a:schemeClr val="bg1"/>
                </a:solidFill>
                <a:latin typeface="Aptos Black" panose="020F0502020204030204" pitchFamily="34" charset="0"/>
                <a:ea typeface="ADLaM Display" panose="020F0502020204030204" pitchFamily="2" charset="0"/>
                <a:cs typeface="ADLaM Display" panose="020F0502020204030204" pitchFamily="2" charset="0"/>
              </a:rPr>
              <a:t>Change</a:t>
            </a:r>
          </a:p>
        </p:txBody>
      </p:sp>
      <p:sp>
        <p:nvSpPr>
          <p:cNvPr id="5" name="TextBox 4">
            <a:extLst>
              <a:ext uri="{FF2B5EF4-FFF2-40B4-BE49-F238E27FC236}">
                <a16:creationId xmlns:a16="http://schemas.microsoft.com/office/drawing/2014/main" id="{55F3B9F7-B6A3-EBFE-252C-C83CA9CC70E7}"/>
              </a:ext>
            </a:extLst>
          </p:cNvPr>
          <p:cNvSpPr txBox="1"/>
          <p:nvPr/>
        </p:nvSpPr>
        <p:spPr>
          <a:xfrm>
            <a:off x="3605980" y="3424891"/>
            <a:ext cx="4975123" cy="1323439"/>
          </a:xfrm>
          <a:prstGeom prst="rect">
            <a:avLst/>
          </a:prstGeom>
          <a:noFill/>
        </p:spPr>
        <p:txBody>
          <a:bodyPr wrap="square" rtlCol="0">
            <a:spAutoFit/>
          </a:bodyPr>
          <a:lstStyle/>
          <a:p>
            <a:pPr algn="ctr"/>
            <a:r>
              <a:rPr lang="en-US" sz="8000" b="1" dirty="0">
                <a:solidFill>
                  <a:schemeClr val="bg1"/>
                </a:solidFill>
                <a:latin typeface="Aptos Black" panose="020F0502020204030204" pitchFamily="34" charset="0"/>
                <a:ea typeface="ADLaM Display" panose="020F0502020204030204" pitchFamily="2" charset="0"/>
                <a:cs typeface="ADLaM Display" panose="020F0502020204030204" pitchFamily="2" charset="0"/>
              </a:rPr>
              <a:t>Die</a:t>
            </a:r>
          </a:p>
        </p:txBody>
      </p:sp>
    </p:spTree>
    <p:extLst>
      <p:ext uri="{BB962C8B-B14F-4D97-AF65-F5344CB8AC3E}">
        <p14:creationId xmlns:p14="http://schemas.microsoft.com/office/powerpoint/2010/main" val="350026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7C45FB-16CD-E4AB-3FCA-71ED8520DE87}"/>
              </a:ext>
            </a:extLst>
          </p:cNvPr>
          <p:cNvGrpSpPr/>
          <p:nvPr/>
        </p:nvGrpSpPr>
        <p:grpSpPr>
          <a:xfrm>
            <a:off x="1082257" y="4239470"/>
            <a:ext cx="3251200" cy="1201690"/>
            <a:chOff x="5283200" y="4117736"/>
            <a:chExt cx="3251200" cy="1201690"/>
          </a:xfrm>
        </p:grpSpPr>
        <p:pic>
          <p:nvPicPr>
            <p:cNvPr id="3" name="Picture 2" descr="A close up of blue bacteria&#10;&#10;Description automatically generated">
              <a:extLst>
                <a:ext uri="{FF2B5EF4-FFF2-40B4-BE49-F238E27FC236}">
                  <a16:creationId xmlns:a16="http://schemas.microsoft.com/office/drawing/2014/main" id="{7FFA0E5B-8236-1B05-650E-B44A31B393E3}"/>
                </a:ext>
              </a:extLst>
            </p:cNvPr>
            <p:cNvPicPr>
              <a:picLocks noChangeAspect="1"/>
            </p:cNvPicPr>
            <p:nvPr/>
          </p:nvPicPr>
          <p:blipFill rotWithShape="1">
            <a:blip r:embed="rId3">
              <a:extLst>
                <a:ext uri="{28A0092B-C50C-407E-A947-70E740481C1C}">
                  <a14:useLocalDpi xmlns:a14="http://schemas.microsoft.com/office/drawing/2010/main" val="0"/>
                </a:ext>
              </a:extLst>
            </a:blip>
            <a:srcRect t="1" b="39678"/>
            <a:stretch/>
          </p:blipFill>
          <p:spPr>
            <a:xfrm flipV="1">
              <a:off x="5630321" y="4578634"/>
              <a:ext cx="1449569" cy="491853"/>
            </a:xfrm>
            <a:prstGeom prst="rect">
              <a:avLst/>
            </a:prstGeom>
          </p:spPr>
        </p:pic>
        <p:pic>
          <p:nvPicPr>
            <p:cNvPr id="4" name="Picture 3" descr="A close up of blue bacteria&#10;&#10;Description automatically generated">
              <a:extLst>
                <a:ext uri="{FF2B5EF4-FFF2-40B4-BE49-F238E27FC236}">
                  <a16:creationId xmlns:a16="http://schemas.microsoft.com/office/drawing/2014/main" id="{9492922B-0890-CA65-F440-10C82C5E7028}"/>
                </a:ext>
              </a:extLst>
            </p:cNvPr>
            <p:cNvPicPr>
              <a:picLocks noChangeAspect="1"/>
            </p:cNvPicPr>
            <p:nvPr/>
          </p:nvPicPr>
          <p:blipFill rotWithShape="1">
            <a:blip r:embed="rId3">
              <a:extLst>
                <a:ext uri="{28A0092B-C50C-407E-A947-70E740481C1C}">
                  <a14:useLocalDpi xmlns:a14="http://schemas.microsoft.com/office/drawing/2010/main" val="0"/>
                </a:ext>
              </a:extLst>
            </a:blip>
            <a:srcRect t="1" b="39678"/>
            <a:stretch/>
          </p:blipFill>
          <p:spPr>
            <a:xfrm flipV="1">
              <a:off x="6963339" y="4571061"/>
              <a:ext cx="1449569" cy="491853"/>
            </a:xfrm>
            <a:prstGeom prst="rect">
              <a:avLst/>
            </a:prstGeom>
          </p:spPr>
        </p:pic>
        <p:sp>
          <p:nvSpPr>
            <p:cNvPr id="5" name="TextBox 4">
              <a:extLst>
                <a:ext uri="{FF2B5EF4-FFF2-40B4-BE49-F238E27FC236}">
                  <a16:creationId xmlns:a16="http://schemas.microsoft.com/office/drawing/2014/main" id="{64CA0187-130D-9967-0888-78F5D7FC6351}"/>
                </a:ext>
              </a:extLst>
            </p:cNvPr>
            <p:cNvSpPr txBox="1"/>
            <p:nvPr/>
          </p:nvSpPr>
          <p:spPr>
            <a:xfrm>
              <a:off x="6033174" y="4155017"/>
              <a:ext cx="1860331" cy="400110"/>
            </a:xfrm>
            <a:prstGeom prst="rect">
              <a:avLst/>
            </a:prstGeom>
            <a:noFill/>
          </p:spPr>
          <p:txBody>
            <a:bodyPr wrap="square" rtlCol="0">
              <a:spAutoFit/>
            </a:bodyPr>
            <a:lstStyle/>
            <a:p>
              <a:pPr algn="ctr"/>
              <a:r>
                <a:rPr lang="en-US" sz="2000" b="1" dirty="0">
                  <a:solidFill>
                    <a:schemeClr val="accent1"/>
                  </a:solidFill>
                </a:rPr>
                <a:t>Microbes</a:t>
              </a:r>
            </a:p>
          </p:txBody>
        </p:sp>
        <p:sp>
          <p:nvSpPr>
            <p:cNvPr id="6" name="Rectangle 5">
              <a:extLst>
                <a:ext uri="{FF2B5EF4-FFF2-40B4-BE49-F238E27FC236}">
                  <a16:creationId xmlns:a16="http://schemas.microsoft.com/office/drawing/2014/main" id="{13254440-4285-EDC2-0403-DF429529FA11}"/>
                </a:ext>
              </a:extLst>
            </p:cNvPr>
            <p:cNvSpPr/>
            <p:nvPr/>
          </p:nvSpPr>
          <p:spPr>
            <a:xfrm>
              <a:off x="5283200" y="4117736"/>
              <a:ext cx="3251200" cy="120169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4">
            <a:extLst>
              <a:ext uri="{FF2B5EF4-FFF2-40B4-BE49-F238E27FC236}">
                <a16:creationId xmlns:a16="http://schemas.microsoft.com/office/drawing/2014/main" id="{AE49A1B3-394E-11BE-BB4B-D569FE3427A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a:off x="878990" y="2116135"/>
            <a:ext cx="993657" cy="9975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09C2529F-8C5B-6BD3-2459-5FA359A48B2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3083275">
            <a:off x="3498033" y="2411516"/>
            <a:ext cx="513297" cy="3815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ED5022-78EB-0093-62EF-0AEA59DDEC5E}"/>
              </a:ext>
            </a:extLst>
          </p:cNvPr>
          <p:cNvSpPr txBox="1"/>
          <p:nvPr/>
        </p:nvSpPr>
        <p:spPr>
          <a:xfrm>
            <a:off x="1848096" y="1656575"/>
            <a:ext cx="1860331" cy="400110"/>
          </a:xfrm>
          <a:prstGeom prst="rect">
            <a:avLst/>
          </a:prstGeom>
          <a:noFill/>
        </p:spPr>
        <p:txBody>
          <a:bodyPr wrap="square" rtlCol="0">
            <a:spAutoFit/>
          </a:bodyPr>
          <a:lstStyle/>
          <a:p>
            <a:pPr algn="ctr"/>
            <a:r>
              <a:rPr lang="en-US" sz="2000" b="1" dirty="0">
                <a:solidFill>
                  <a:schemeClr val="accent2"/>
                </a:solidFill>
              </a:rPr>
              <a:t>Bacterivores</a:t>
            </a:r>
          </a:p>
        </p:txBody>
      </p:sp>
      <p:sp>
        <p:nvSpPr>
          <p:cNvPr id="10" name="TextBox 9">
            <a:extLst>
              <a:ext uri="{FF2B5EF4-FFF2-40B4-BE49-F238E27FC236}">
                <a16:creationId xmlns:a16="http://schemas.microsoft.com/office/drawing/2014/main" id="{60961D8B-708F-B649-3E88-52E2B8AF7588}"/>
              </a:ext>
            </a:extLst>
          </p:cNvPr>
          <p:cNvSpPr txBox="1"/>
          <p:nvPr/>
        </p:nvSpPr>
        <p:spPr>
          <a:xfrm>
            <a:off x="672271" y="2948435"/>
            <a:ext cx="1860331" cy="400110"/>
          </a:xfrm>
          <a:prstGeom prst="rect">
            <a:avLst/>
          </a:prstGeom>
          <a:noFill/>
        </p:spPr>
        <p:txBody>
          <a:bodyPr wrap="square" rtlCol="0">
            <a:spAutoFit/>
          </a:bodyPr>
          <a:lstStyle/>
          <a:p>
            <a:pPr algn="ctr"/>
            <a:r>
              <a:rPr lang="en-US" sz="2000" dirty="0"/>
              <a:t>Rotifers</a:t>
            </a:r>
          </a:p>
        </p:txBody>
      </p:sp>
      <p:sp>
        <p:nvSpPr>
          <p:cNvPr id="11" name="TextBox 10">
            <a:extLst>
              <a:ext uri="{FF2B5EF4-FFF2-40B4-BE49-F238E27FC236}">
                <a16:creationId xmlns:a16="http://schemas.microsoft.com/office/drawing/2014/main" id="{E466054D-2F5D-948D-9B4F-4981DB2C4570}"/>
              </a:ext>
            </a:extLst>
          </p:cNvPr>
          <p:cNvSpPr txBox="1"/>
          <p:nvPr/>
        </p:nvSpPr>
        <p:spPr>
          <a:xfrm>
            <a:off x="3005748" y="2987434"/>
            <a:ext cx="1860331" cy="400110"/>
          </a:xfrm>
          <a:prstGeom prst="rect">
            <a:avLst/>
          </a:prstGeom>
          <a:noFill/>
        </p:spPr>
        <p:txBody>
          <a:bodyPr wrap="square" rtlCol="0">
            <a:spAutoFit/>
          </a:bodyPr>
          <a:lstStyle/>
          <a:p>
            <a:pPr algn="ctr"/>
            <a:r>
              <a:rPr lang="en-US" sz="2000" dirty="0"/>
              <a:t>Protists</a:t>
            </a:r>
          </a:p>
        </p:txBody>
      </p:sp>
      <p:sp>
        <p:nvSpPr>
          <p:cNvPr id="12" name="Rectangle 11">
            <a:extLst>
              <a:ext uri="{FF2B5EF4-FFF2-40B4-BE49-F238E27FC236}">
                <a16:creationId xmlns:a16="http://schemas.microsoft.com/office/drawing/2014/main" id="{C5AF9B3E-9C0D-0367-D99E-2450EAD5121F}"/>
              </a:ext>
            </a:extLst>
          </p:cNvPr>
          <p:cNvSpPr/>
          <p:nvPr/>
        </p:nvSpPr>
        <p:spPr>
          <a:xfrm>
            <a:off x="672271" y="1664995"/>
            <a:ext cx="4112141" cy="18479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a:extLst>
              <a:ext uri="{FF2B5EF4-FFF2-40B4-BE49-F238E27FC236}">
                <a16:creationId xmlns:a16="http://schemas.microsoft.com/office/drawing/2014/main" id="{5D0FDD7E-8D33-22BE-28B0-8A27D183CE9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18003868">
            <a:off x="3876297" y="2117418"/>
            <a:ext cx="615853" cy="4577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F9DCA99C-320E-7A86-35FD-7D9BA9C5582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26" b="89926" l="5000" r="96556">
                        <a14:foregroundMark x1="88667" y1="39111" x2="87444" y2="56741"/>
                        <a14:foregroundMark x1="90778" y1="55259" x2="89556" y2="38074"/>
                        <a14:foregroundMark x1="92556" y1="34519" x2="92111" y2="52296"/>
                        <a14:foregroundMark x1="96333" y1="49037" x2="93556" y2="36889"/>
                        <a14:foregroundMark x1="95222" y1="36444" x2="96333" y2="35852"/>
                        <a14:foregroundMark x1="96556" y1="49333" x2="93889" y2="54370"/>
                        <a14:foregroundMark x1="64815" y1="80333" x2="67000" y2="83111"/>
                        <a14:foregroundMark x1="56241" y1="80747" x2="56000" y2="82815"/>
                        <a14:foregroundMark x1="56778" y1="76148" x2="56596" y2="77706"/>
                        <a14:foregroundMark x1="48584" y1="81185" x2="51049" y2="83842"/>
                        <a14:foregroundMark x1="47766" y1="80303" x2="48584" y2="81185"/>
                        <a14:foregroundMark x1="46111" y1="78519" x2="46834" y2="79298"/>
                        <a14:foregroundMark x1="46019" y1="82882" x2="46222" y2="83111"/>
                        <a14:foregroundMark x1="44510" y1="81185" x2="45104" y2="81853"/>
                        <a14:foregroundMark x1="42667" y1="79111" x2="44510" y2="81185"/>
                        <a14:foregroundMark x1="10889" y1="52593" x2="5000" y2="49778"/>
                        <a14:foregroundMark x1="60205" y1="13616" x2="60444" y2="12296"/>
                        <a14:foregroundMark x1="59667" y1="16593" x2="59839" y2="15641"/>
                        <a14:foregroundMark x1="77961" y1="19605" x2="76222" y2="15259"/>
                        <a14:backgroundMark x1="77889" y1="19704" x2="79556" y2="21037"/>
                        <a14:backgroundMark x1="66778" y1="79111" x2="65111" y2="78519"/>
                        <a14:backgroundMark x1="64444" y1="77630" x2="62667" y2="77778"/>
                        <a14:backgroundMark x1="46667" y1="81185" x2="46667" y2="81185"/>
                        <a14:backgroundMark x1="46889" y1="81481" x2="46111" y2="80741"/>
                        <a14:backgroundMark x1="45556" y1="81185" x2="46667" y2="81926"/>
                        <a14:backgroundMark x1="6222" y1="47259" x2="5667" y2="47111"/>
                        <a14:backgroundMark x1="11111" y1="49778" x2="9667" y2="49333"/>
                        <a14:backgroundMark x1="13667" y1="66815" x2="12778" y2="66667"/>
                        <a14:backgroundMark x1="29444" y1="77926" x2="28333" y2="77926"/>
                        <a14:backgroundMark x1="50556" y1="81333" x2="50000" y2="80889"/>
                        <a14:backgroundMark x1="57556" y1="79556" x2="55778" y2="79852"/>
                        <a14:backgroundMark x1="67333" y1="73630" x2="66667" y2="73630"/>
                        <a14:backgroundMark x1="60778" y1="14815" x2="59444" y2="14815"/>
                        <a14:backgroundMark x1="34222" y1="14370" x2="32889" y2="14370"/>
                        <a14:backgroundMark x1="10667" y1="38074" x2="8889" y2="38370"/>
                        <a14:backgroundMark x1="13444" y1="34370" x2="12222" y2="34370"/>
                        <a14:backgroundMark x1="15667" y1="28593" x2="15667" y2="28593"/>
                        <a14:backgroundMark x1="30333" y1="17630" x2="30333" y2="17630"/>
                        <a14:backgroundMark x1="71333" y1="21926" x2="69778" y2="21630"/>
                        <a14:backgroundMark x1="59667" y1="17630" x2="59667" y2="17630"/>
                      </a14:backgroundRemoval>
                    </a14:imgEffect>
                  </a14:imgLayer>
                </a14:imgProps>
              </a:ext>
              <a:ext uri="{28A0092B-C50C-407E-A947-70E740481C1C}">
                <a14:useLocalDpi xmlns:a14="http://schemas.microsoft.com/office/drawing/2010/main" val="0"/>
              </a:ext>
            </a:extLst>
          </a:blip>
          <a:srcRect/>
          <a:stretch>
            <a:fillRect/>
          </a:stretch>
        </p:blipFill>
        <p:spPr bwMode="auto">
          <a:xfrm rot="9534332">
            <a:off x="3955858" y="2596086"/>
            <a:ext cx="456731" cy="33947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CA6BAD8A-9A7C-46CB-20FC-C24C1768F208}"/>
              </a:ext>
            </a:extLst>
          </p:cNvPr>
          <p:cNvCxnSpPr>
            <a:cxnSpLocks/>
          </p:cNvCxnSpPr>
          <p:nvPr/>
        </p:nvCxnSpPr>
        <p:spPr>
          <a:xfrm>
            <a:off x="2680400" y="3512976"/>
            <a:ext cx="0" cy="5640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FB82506-E37A-D5AD-35E7-FEF30B6B577F}"/>
              </a:ext>
            </a:extLst>
          </p:cNvPr>
          <p:cNvCxnSpPr>
            <a:cxnSpLocks/>
          </p:cNvCxnSpPr>
          <p:nvPr/>
        </p:nvCxnSpPr>
        <p:spPr>
          <a:xfrm>
            <a:off x="2090057" y="2909955"/>
            <a:ext cx="1344948" cy="725"/>
          </a:xfrm>
          <a:prstGeom prst="straightConnector1">
            <a:avLst/>
          </a:prstGeom>
          <a:ln w="57150">
            <a:solidFill>
              <a:schemeClr val="accent5"/>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79CE894-07B5-7B6B-A4C0-B4C6A82C2021}"/>
              </a:ext>
            </a:extLst>
          </p:cNvPr>
          <p:cNvSpPr txBox="1"/>
          <p:nvPr/>
        </p:nvSpPr>
        <p:spPr>
          <a:xfrm>
            <a:off x="1846805" y="2422893"/>
            <a:ext cx="1860331" cy="400110"/>
          </a:xfrm>
          <a:prstGeom prst="rect">
            <a:avLst/>
          </a:prstGeom>
          <a:noFill/>
        </p:spPr>
        <p:txBody>
          <a:bodyPr wrap="square" rtlCol="0">
            <a:spAutoFit/>
          </a:bodyPr>
          <a:lstStyle/>
          <a:p>
            <a:pPr algn="ctr"/>
            <a:r>
              <a:rPr lang="en-US" sz="2000" dirty="0">
                <a:solidFill>
                  <a:schemeClr val="accent5"/>
                </a:solidFill>
              </a:rPr>
              <a:t>Competition</a:t>
            </a:r>
          </a:p>
        </p:txBody>
      </p:sp>
      <p:sp>
        <p:nvSpPr>
          <p:cNvPr id="33" name="Title 1">
            <a:extLst>
              <a:ext uri="{FF2B5EF4-FFF2-40B4-BE49-F238E27FC236}">
                <a16:creationId xmlns:a16="http://schemas.microsoft.com/office/drawing/2014/main" id="{E62AD884-B003-97A7-409E-6B9AC09F2903}"/>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Natural Competitor: </a:t>
            </a:r>
            <a:r>
              <a:rPr lang="en-US" sz="3600" i="1" dirty="0"/>
              <a:t>Tetrahymena </a:t>
            </a:r>
            <a:r>
              <a:rPr lang="en-US" sz="3600" dirty="0"/>
              <a:t>sp.</a:t>
            </a:r>
          </a:p>
        </p:txBody>
      </p:sp>
      <p:sp>
        <p:nvSpPr>
          <p:cNvPr id="35" name="Rectangle 34">
            <a:extLst>
              <a:ext uri="{FF2B5EF4-FFF2-40B4-BE49-F238E27FC236}">
                <a16:creationId xmlns:a16="http://schemas.microsoft.com/office/drawing/2014/main" id="{267217B7-1F5A-C21F-EDE3-08709DFAD5E9}"/>
              </a:ext>
            </a:extLst>
          </p:cNvPr>
          <p:cNvSpPr/>
          <p:nvPr/>
        </p:nvSpPr>
        <p:spPr>
          <a:xfrm>
            <a:off x="5378564" y="1664995"/>
            <a:ext cx="2937787" cy="2937787"/>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6">
            <a:extLst>
              <a:ext uri="{FF2B5EF4-FFF2-40B4-BE49-F238E27FC236}">
                <a16:creationId xmlns:a16="http://schemas.microsoft.com/office/drawing/2014/main" id="{21A845E6-AE42-48EE-F0D0-F0C7B4E965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5405626" y="2046510"/>
            <a:ext cx="2919460" cy="2189596"/>
          </a:xfrm>
          <a:prstGeom prst="rect">
            <a:avLst/>
          </a:prstGeom>
          <a:noFill/>
          <a:extLst>
            <a:ext uri="{909E8E84-426E-40DD-AFC4-6F175D3DCCD1}">
              <a14:hiddenFill xmlns:a14="http://schemas.microsoft.com/office/drawing/2010/main">
                <a:solidFill>
                  <a:srgbClr val="FFFFFF"/>
                </a:solidFill>
              </a14:hiddenFill>
            </a:ext>
          </a:extLst>
        </p:spPr>
      </p:pic>
      <p:sp>
        <p:nvSpPr>
          <p:cNvPr id="37" name="Subtitle 2">
            <a:extLst>
              <a:ext uri="{FF2B5EF4-FFF2-40B4-BE49-F238E27FC236}">
                <a16:creationId xmlns:a16="http://schemas.microsoft.com/office/drawing/2014/main" id="{633D779D-1072-32FA-F6C9-C93283E169D6}"/>
              </a:ext>
            </a:extLst>
          </p:cNvPr>
          <p:cNvSpPr txBox="1">
            <a:spLocks/>
          </p:cNvSpPr>
          <p:nvPr/>
        </p:nvSpPr>
        <p:spPr>
          <a:xfrm>
            <a:off x="5362699" y="4262216"/>
            <a:ext cx="2658363" cy="375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Brian Farley</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117DD50C-8C0C-F956-EA3A-DCE73A5FA2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7305" y="1646171"/>
            <a:ext cx="2845982" cy="2937788"/>
          </a:xfrm>
          <a:prstGeom prst="rect">
            <a:avLst/>
          </a:prstGeom>
          <a:noFill/>
          <a:extLst>
            <a:ext uri="{909E8E84-426E-40DD-AFC4-6F175D3DCCD1}">
              <a14:hiddenFill xmlns:a14="http://schemas.microsoft.com/office/drawing/2010/main">
                <a:solidFill>
                  <a:srgbClr val="FFFFFF"/>
                </a:solidFill>
              </a14:hiddenFill>
            </a:ext>
          </a:extLst>
        </p:spPr>
      </p:pic>
      <p:sp>
        <p:nvSpPr>
          <p:cNvPr id="38" name="Subtitle 2">
            <a:extLst>
              <a:ext uri="{FF2B5EF4-FFF2-40B4-BE49-F238E27FC236}">
                <a16:creationId xmlns:a16="http://schemas.microsoft.com/office/drawing/2014/main" id="{0AF7FC85-F618-00C5-14E8-1D7C3100EBBA}"/>
              </a:ext>
            </a:extLst>
          </p:cNvPr>
          <p:cNvSpPr txBox="1">
            <a:spLocks/>
          </p:cNvSpPr>
          <p:nvPr/>
        </p:nvSpPr>
        <p:spPr>
          <a:xfrm>
            <a:off x="8547305" y="4239470"/>
            <a:ext cx="2658363" cy="3756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bg1"/>
                </a:solidFill>
                <a:latin typeface="Times New Roman" panose="02020603050405020304" pitchFamily="18" charset="0"/>
                <a:cs typeface="Times New Roman" panose="02020603050405020304" pitchFamily="18" charset="0"/>
              </a:rPr>
              <a:t>Y. </a:t>
            </a:r>
            <a:r>
              <a:rPr lang="en-US" sz="1200" dirty="0" err="1">
                <a:solidFill>
                  <a:schemeClr val="bg1"/>
                </a:solidFill>
                <a:latin typeface="Times New Roman" panose="02020603050405020304" pitchFamily="18" charset="0"/>
                <a:cs typeface="Times New Roman" panose="02020603050405020304" pitchFamily="18" charset="0"/>
              </a:rPr>
              <a:t>Tsukii</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8750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978597-58AB-77D1-F4E5-B649B4F6630C}"/>
              </a:ext>
            </a:extLst>
          </p:cNvPr>
          <p:cNvSpPr txBox="1">
            <a:spLocks/>
          </p:cNvSpPr>
          <p:nvPr/>
        </p:nvSpPr>
        <p:spPr>
          <a:xfrm>
            <a:off x="580831" y="846175"/>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sp>
        <p:nvSpPr>
          <p:cNvPr id="5" name="Title 1">
            <a:extLst>
              <a:ext uri="{FF2B5EF4-FFF2-40B4-BE49-F238E27FC236}">
                <a16:creationId xmlns:a16="http://schemas.microsoft.com/office/drawing/2014/main" id="{7CBD2F44-FCCB-76C3-4282-79FB7F6083F4}"/>
              </a:ext>
            </a:extLst>
          </p:cNvPr>
          <p:cNvSpPr txBox="1">
            <a:spLocks/>
          </p:cNvSpPr>
          <p:nvPr/>
        </p:nvSpPr>
        <p:spPr>
          <a:xfrm>
            <a:off x="580831" y="1703388"/>
            <a:ext cx="11453125" cy="947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3"/>
                </a:solidFill>
              </a:rPr>
              <a:t>Q</a:t>
            </a:r>
            <a:r>
              <a:rPr lang="en-US" sz="3200" b="1" baseline="-25000" dirty="0">
                <a:solidFill>
                  <a:schemeClr val="accent3"/>
                </a:solidFill>
              </a:rPr>
              <a:t>1</a:t>
            </a:r>
            <a:r>
              <a:rPr lang="en-US" sz="3200" b="1" dirty="0">
                <a:solidFill>
                  <a:schemeClr val="accent3"/>
                </a:solidFill>
              </a:rPr>
              <a:t>:</a:t>
            </a:r>
            <a:r>
              <a:rPr lang="en-US" sz="3200" dirty="0">
                <a:solidFill>
                  <a:schemeClr val="accent3"/>
                </a:solidFill>
              </a:rPr>
              <a:t> At what spatial scale does variation in </a:t>
            </a:r>
            <a:r>
              <a:rPr lang="en-US" sz="3200" i="1" dirty="0">
                <a:solidFill>
                  <a:schemeClr val="accent3"/>
                </a:solidFill>
              </a:rPr>
              <a:t>H. rosa</a:t>
            </a:r>
            <a:r>
              <a:rPr lang="en-US" sz="3200" dirty="0">
                <a:solidFill>
                  <a:schemeClr val="accent3"/>
                </a:solidFill>
              </a:rPr>
              <a:t> response to stressful temperature exist? </a:t>
            </a:r>
          </a:p>
        </p:txBody>
      </p:sp>
      <p:sp>
        <p:nvSpPr>
          <p:cNvPr id="4" name="Oval 3">
            <a:extLst>
              <a:ext uri="{FF2B5EF4-FFF2-40B4-BE49-F238E27FC236}">
                <a16:creationId xmlns:a16="http://schemas.microsoft.com/office/drawing/2014/main" id="{94ACD9A0-3847-7726-0159-AA90D9409CC4}"/>
              </a:ext>
            </a:extLst>
          </p:cNvPr>
          <p:cNvSpPr/>
          <p:nvPr/>
        </p:nvSpPr>
        <p:spPr>
          <a:xfrm>
            <a:off x="6671734" y="2650912"/>
            <a:ext cx="4066824" cy="4066824"/>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3E7F50-F2A1-B9D3-6A46-02655D317D45}"/>
              </a:ext>
            </a:extLst>
          </p:cNvPr>
          <p:cNvSpPr/>
          <p:nvPr/>
        </p:nvSpPr>
        <p:spPr>
          <a:xfrm>
            <a:off x="7154332" y="3258166"/>
            <a:ext cx="2079978" cy="207997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599AB0-3EFE-FF58-827B-4A618F9656B9}"/>
              </a:ext>
            </a:extLst>
          </p:cNvPr>
          <p:cNvSpPr/>
          <p:nvPr/>
        </p:nvSpPr>
        <p:spPr>
          <a:xfrm>
            <a:off x="7507108" y="3936910"/>
            <a:ext cx="993425" cy="99342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84BBF1-6F19-58DB-FE16-7DEABCBF4832}"/>
              </a:ext>
            </a:extLst>
          </p:cNvPr>
          <p:cNvSpPr txBox="1"/>
          <p:nvPr/>
        </p:nvSpPr>
        <p:spPr>
          <a:xfrm>
            <a:off x="8304144" y="2940598"/>
            <a:ext cx="1860331" cy="400110"/>
          </a:xfrm>
          <a:prstGeom prst="rect">
            <a:avLst/>
          </a:prstGeom>
          <a:noFill/>
          <a:ln>
            <a:noFill/>
          </a:ln>
        </p:spPr>
        <p:txBody>
          <a:bodyPr wrap="square" rtlCol="0">
            <a:spAutoFit/>
          </a:bodyPr>
          <a:lstStyle/>
          <a:p>
            <a:pPr algn="ctr"/>
            <a:r>
              <a:rPr lang="en-US" sz="2000" b="1" dirty="0"/>
              <a:t>Site</a:t>
            </a:r>
          </a:p>
        </p:txBody>
      </p:sp>
      <p:sp>
        <p:nvSpPr>
          <p:cNvPr id="10" name="TextBox 9">
            <a:extLst>
              <a:ext uri="{FF2B5EF4-FFF2-40B4-BE49-F238E27FC236}">
                <a16:creationId xmlns:a16="http://schemas.microsoft.com/office/drawing/2014/main" id="{3CDEC1AD-F0F1-CC8B-43F4-37CEAFD1990E}"/>
              </a:ext>
            </a:extLst>
          </p:cNvPr>
          <p:cNvSpPr txBox="1"/>
          <p:nvPr/>
        </p:nvSpPr>
        <p:spPr>
          <a:xfrm>
            <a:off x="7264155" y="3378016"/>
            <a:ext cx="1860331" cy="400110"/>
          </a:xfrm>
          <a:prstGeom prst="rect">
            <a:avLst/>
          </a:prstGeom>
          <a:noFill/>
          <a:ln>
            <a:noFill/>
          </a:ln>
        </p:spPr>
        <p:txBody>
          <a:bodyPr wrap="square" rtlCol="0">
            <a:spAutoFit/>
          </a:bodyPr>
          <a:lstStyle/>
          <a:p>
            <a:pPr algn="ctr"/>
            <a:r>
              <a:rPr lang="en-US" sz="2000" b="1" dirty="0"/>
              <a:t>Plant</a:t>
            </a:r>
          </a:p>
        </p:txBody>
      </p:sp>
      <p:sp>
        <p:nvSpPr>
          <p:cNvPr id="11" name="TextBox 10">
            <a:extLst>
              <a:ext uri="{FF2B5EF4-FFF2-40B4-BE49-F238E27FC236}">
                <a16:creationId xmlns:a16="http://schemas.microsoft.com/office/drawing/2014/main" id="{50008FF6-3F32-636F-AC99-3C7B831A42FC}"/>
              </a:ext>
            </a:extLst>
          </p:cNvPr>
          <p:cNvSpPr txBox="1"/>
          <p:nvPr/>
        </p:nvSpPr>
        <p:spPr>
          <a:xfrm>
            <a:off x="7073654" y="4053917"/>
            <a:ext cx="1860331" cy="400110"/>
          </a:xfrm>
          <a:prstGeom prst="rect">
            <a:avLst/>
          </a:prstGeom>
          <a:noFill/>
          <a:ln>
            <a:noFill/>
          </a:ln>
        </p:spPr>
        <p:txBody>
          <a:bodyPr wrap="square" rtlCol="0">
            <a:spAutoFit/>
          </a:bodyPr>
          <a:lstStyle/>
          <a:p>
            <a:pPr algn="ctr"/>
            <a:r>
              <a:rPr lang="en-US" sz="2000" b="1" dirty="0"/>
              <a:t>Leaf</a:t>
            </a:r>
          </a:p>
        </p:txBody>
      </p:sp>
      <p:sp>
        <p:nvSpPr>
          <p:cNvPr id="12" name="Title 1">
            <a:extLst>
              <a:ext uri="{FF2B5EF4-FFF2-40B4-BE49-F238E27FC236}">
                <a16:creationId xmlns:a16="http://schemas.microsoft.com/office/drawing/2014/main" id="{47358F21-D3A7-4669-28E0-8FE0FCD833A8}"/>
              </a:ext>
            </a:extLst>
          </p:cNvPr>
          <p:cNvSpPr txBox="1">
            <a:spLocks/>
          </p:cNvSpPr>
          <p:nvPr/>
        </p:nvSpPr>
        <p:spPr>
          <a:xfrm>
            <a:off x="580831" y="96622"/>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Aims</a:t>
            </a:r>
          </a:p>
        </p:txBody>
      </p:sp>
    </p:spTree>
    <p:extLst>
      <p:ext uri="{BB962C8B-B14F-4D97-AF65-F5344CB8AC3E}">
        <p14:creationId xmlns:p14="http://schemas.microsoft.com/office/powerpoint/2010/main" val="22786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8" grpId="0" animBg="1"/>
      <p:bldP spid="7" grpId="0" animBg="1"/>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978597-58AB-77D1-F4E5-B649B4F6630C}"/>
              </a:ext>
            </a:extLst>
          </p:cNvPr>
          <p:cNvSpPr txBox="1">
            <a:spLocks/>
          </p:cNvSpPr>
          <p:nvPr/>
        </p:nvSpPr>
        <p:spPr>
          <a:xfrm>
            <a:off x="580831" y="846175"/>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sp>
        <p:nvSpPr>
          <p:cNvPr id="5" name="Title 1">
            <a:extLst>
              <a:ext uri="{FF2B5EF4-FFF2-40B4-BE49-F238E27FC236}">
                <a16:creationId xmlns:a16="http://schemas.microsoft.com/office/drawing/2014/main" id="{7CBD2F44-FCCB-76C3-4282-79FB7F6083F4}"/>
              </a:ext>
            </a:extLst>
          </p:cNvPr>
          <p:cNvSpPr txBox="1">
            <a:spLocks/>
          </p:cNvSpPr>
          <p:nvPr/>
        </p:nvSpPr>
        <p:spPr>
          <a:xfrm>
            <a:off x="580831" y="1703388"/>
            <a:ext cx="11453125" cy="947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3"/>
                </a:solidFill>
              </a:rPr>
              <a:t>Q</a:t>
            </a:r>
            <a:r>
              <a:rPr lang="en-US" sz="3200" b="1" baseline="-25000" dirty="0">
                <a:solidFill>
                  <a:schemeClr val="accent3"/>
                </a:solidFill>
              </a:rPr>
              <a:t>1</a:t>
            </a:r>
            <a:r>
              <a:rPr lang="en-US" sz="3200" b="1" dirty="0">
                <a:solidFill>
                  <a:schemeClr val="accent3"/>
                </a:solidFill>
              </a:rPr>
              <a:t>:</a:t>
            </a:r>
            <a:r>
              <a:rPr lang="en-US" sz="3200" dirty="0">
                <a:solidFill>
                  <a:schemeClr val="accent3"/>
                </a:solidFill>
              </a:rPr>
              <a:t> At what spatial scale does variation in </a:t>
            </a:r>
            <a:r>
              <a:rPr lang="en-US" sz="3200" i="1" dirty="0">
                <a:solidFill>
                  <a:schemeClr val="accent3"/>
                </a:solidFill>
              </a:rPr>
              <a:t>H. rosa</a:t>
            </a:r>
            <a:r>
              <a:rPr lang="en-US" sz="3200" dirty="0">
                <a:solidFill>
                  <a:schemeClr val="accent3"/>
                </a:solidFill>
              </a:rPr>
              <a:t> response to stressful temperature exist? </a:t>
            </a:r>
          </a:p>
        </p:txBody>
      </p:sp>
      <p:sp>
        <p:nvSpPr>
          <p:cNvPr id="4" name="Oval 3">
            <a:extLst>
              <a:ext uri="{FF2B5EF4-FFF2-40B4-BE49-F238E27FC236}">
                <a16:creationId xmlns:a16="http://schemas.microsoft.com/office/drawing/2014/main" id="{94ACD9A0-3847-7726-0159-AA90D9409CC4}"/>
              </a:ext>
            </a:extLst>
          </p:cNvPr>
          <p:cNvSpPr/>
          <p:nvPr/>
        </p:nvSpPr>
        <p:spPr>
          <a:xfrm>
            <a:off x="6671734" y="2650912"/>
            <a:ext cx="4066824" cy="406682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3E7F50-F2A1-B9D3-6A46-02655D317D45}"/>
              </a:ext>
            </a:extLst>
          </p:cNvPr>
          <p:cNvSpPr/>
          <p:nvPr/>
        </p:nvSpPr>
        <p:spPr>
          <a:xfrm>
            <a:off x="7154332" y="3258166"/>
            <a:ext cx="2079978" cy="2079978"/>
          </a:xfrm>
          <a:prstGeom prst="ellipse">
            <a:avLst/>
          </a:pr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599AB0-3EFE-FF58-827B-4A618F9656B9}"/>
              </a:ext>
            </a:extLst>
          </p:cNvPr>
          <p:cNvSpPr/>
          <p:nvPr/>
        </p:nvSpPr>
        <p:spPr>
          <a:xfrm>
            <a:off x="7507108" y="3936910"/>
            <a:ext cx="993425" cy="99342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84BBF1-6F19-58DB-FE16-7DEABCBF4832}"/>
              </a:ext>
            </a:extLst>
          </p:cNvPr>
          <p:cNvSpPr txBox="1"/>
          <p:nvPr/>
        </p:nvSpPr>
        <p:spPr>
          <a:xfrm>
            <a:off x="8304144" y="2940598"/>
            <a:ext cx="1860331" cy="400110"/>
          </a:xfrm>
          <a:prstGeom prst="rect">
            <a:avLst/>
          </a:prstGeom>
          <a:noFill/>
          <a:ln>
            <a:noFill/>
          </a:ln>
        </p:spPr>
        <p:txBody>
          <a:bodyPr wrap="square" rtlCol="0">
            <a:spAutoFit/>
          </a:bodyPr>
          <a:lstStyle/>
          <a:p>
            <a:pPr algn="ctr"/>
            <a:r>
              <a:rPr lang="en-US" sz="2000" b="1" dirty="0"/>
              <a:t>Site</a:t>
            </a:r>
          </a:p>
        </p:txBody>
      </p:sp>
      <p:sp>
        <p:nvSpPr>
          <p:cNvPr id="10" name="TextBox 9">
            <a:extLst>
              <a:ext uri="{FF2B5EF4-FFF2-40B4-BE49-F238E27FC236}">
                <a16:creationId xmlns:a16="http://schemas.microsoft.com/office/drawing/2014/main" id="{3CDEC1AD-F0F1-CC8B-43F4-37CEAFD1990E}"/>
              </a:ext>
            </a:extLst>
          </p:cNvPr>
          <p:cNvSpPr txBox="1"/>
          <p:nvPr/>
        </p:nvSpPr>
        <p:spPr>
          <a:xfrm>
            <a:off x="7264155" y="3378016"/>
            <a:ext cx="1860331" cy="400110"/>
          </a:xfrm>
          <a:prstGeom prst="rect">
            <a:avLst/>
          </a:prstGeom>
          <a:noFill/>
          <a:ln>
            <a:noFill/>
          </a:ln>
        </p:spPr>
        <p:txBody>
          <a:bodyPr wrap="square" rtlCol="0">
            <a:spAutoFit/>
          </a:bodyPr>
          <a:lstStyle/>
          <a:p>
            <a:pPr algn="ctr"/>
            <a:r>
              <a:rPr lang="en-US" sz="2000" b="1" dirty="0"/>
              <a:t>Plant</a:t>
            </a:r>
          </a:p>
        </p:txBody>
      </p:sp>
      <p:sp>
        <p:nvSpPr>
          <p:cNvPr id="11" name="TextBox 10">
            <a:extLst>
              <a:ext uri="{FF2B5EF4-FFF2-40B4-BE49-F238E27FC236}">
                <a16:creationId xmlns:a16="http://schemas.microsoft.com/office/drawing/2014/main" id="{50008FF6-3F32-636F-AC99-3C7B831A42FC}"/>
              </a:ext>
            </a:extLst>
          </p:cNvPr>
          <p:cNvSpPr txBox="1"/>
          <p:nvPr/>
        </p:nvSpPr>
        <p:spPr>
          <a:xfrm>
            <a:off x="7073654" y="4053917"/>
            <a:ext cx="1860331" cy="400110"/>
          </a:xfrm>
          <a:prstGeom prst="rect">
            <a:avLst/>
          </a:prstGeom>
          <a:noFill/>
          <a:ln>
            <a:noFill/>
          </a:ln>
        </p:spPr>
        <p:txBody>
          <a:bodyPr wrap="square" rtlCol="0">
            <a:spAutoFit/>
          </a:bodyPr>
          <a:lstStyle/>
          <a:p>
            <a:pPr algn="ctr"/>
            <a:r>
              <a:rPr lang="en-US" sz="2000" b="1" dirty="0"/>
              <a:t>Leaf</a:t>
            </a:r>
          </a:p>
        </p:txBody>
      </p:sp>
      <p:sp>
        <p:nvSpPr>
          <p:cNvPr id="2" name="Title 1">
            <a:extLst>
              <a:ext uri="{FF2B5EF4-FFF2-40B4-BE49-F238E27FC236}">
                <a16:creationId xmlns:a16="http://schemas.microsoft.com/office/drawing/2014/main" id="{C07F778E-11E4-A0F2-B49B-DEAAD6155818}"/>
              </a:ext>
            </a:extLst>
          </p:cNvPr>
          <p:cNvSpPr txBox="1">
            <a:spLocks/>
          </p:cNvSpPr>
          <p:nvPr/>
        </p:nvSpPr>
        <p:spPr>
          <a:xfrm>
            <a:off x="580831" y="96622"/>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Aims</a:t>
            </a:r>
          </a:p>
        </p:txBody>
      </p:sp>
    </p:spTree>
    <p:extLst>
      <p:ext uri="{BB962C8B-B14F-4D97-AF65-F5344CB8AC3E}">
        <p14:creationId xmlns:p14="http://schemas.microsoft.com/office/powerpoint/2010/main" val="2687295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978597-58AB-77D1-F4E5-B649B4F6630C}"/>
              </a:ext>
            </a:extLst>
          </p:cNvPr>
          <p:cNvSpPr txBox="1">
            <a:spLocks/>
          </p:cNvSpPr>
          <p:nvPr/>
        </p:nvSpPr>
        <p:spPr>
          <a:xfrm>
            <a:off x="580831" y="846175"/>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sp>
        <p:nvSpPr>
          <p:cNvPr id="5" name="Title 1">
            <a:extLst>
              <a:ext uri="{FF2B5EF4-FFF2-40B4-BE49-F238E27FC236}">
                <a16:creationId xmlns:a16="http://schemas.microsoft.com/office/drawing/2014/main" id="{7CBD2F44-FCCB-76C3-4282-79FB7F6083F4}"/>
              </a:ext>
            </a:extLst>
          </p:cNvPr>
          <p:cNvSpPr txBox="1">
            <a:spLocks/>
          </p:cNvSpPr>
          <p:nvPr/>
        </p:nvSpPr>
        <p:spPr>
          <a:xfrm>
            <a:off x="580831" y="1703388"/>
            <a:ext cx="11453125" cy="947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3"/>
                </a:solidFill>
              </a:rPr>
              <a:t>Q</a:t>
            </a:r>
            <a:r>
              <a:rPr lang="en-US" sz="3200" b="1" baseline="-25000" dirty="0">
                <a:solidFill>
                  <a:schemeClr val="accent3"/>
                </a:solidFill>
              </a:rPr>
              <a:t>1</a:t>
            </a:r>
            <a:r>
              <a:rPr lang="en-US" sz="3200" b="1" dirty="0">
                <a:solidFill>
                  <a:schemeClr val="accent3"/>
                </a:solidFill>
              </a:rPr>
              <a:t>:</a:t>
            </a:r>
            <a:r>
              <a:rPr lang="en-US" sz="3200" dirty="0">
                <a:solidFill>
                  <a:schemeClr val="accent3"/>
                </a:solidFill>
              </a:rPr>
              <a:t> At what spatial scale does variation in </a:t>
            </a:r>
            <a:r>
              <a:rPr lang="en-US" sz="3200" i="1" dirty="0">
                <a:solidFill>
                  <a:schemeClr val="accent3"/>
                </a:solidFill>
              </a:rPr>
              <a:t>H. rosa</a:t>
            </a:r>
            <a:r>
              <a:rPr lang="en-US" sz="3200" dirty="0">
                <a:solidFill>
                  <a:schemeClr val="accent3"/>
                </a:solidFill>
              </a:rPr>
              <a:t> response to stressful temperature exist? </a:t>
            </a:r>
          </a:p>
        </p:txBody>
      </p:sp>
      <p:sp>
        <p:nvSpPr>
          <p:cNvPr id="4" name="Oval 3">
            <a:extLst>
              <a:ext uri="{FF2B5EF4-FFF2-40B4-BE49-F238E27FC236}">
                <a16:creationId xmlns:a16="http://schemas.microsoft.com/office/drawing/2014/main" id="{94ACD9A0-3847-7726-0159-AA90D9409CC4}"/>
              </a:ext>
            </a:extLst>
          </p:cNvPr>
          <p:cNvSpPr/>
          <p:nvPr/>
        </p:nvSpPr>
        <p:spPr>
          <a:xfrm>
            <a:off x="6671734" y="2650912"/>
            <a:ext cx="4066824" cy="406682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3E7F50-F2A1-B9D3-6A46-02655D317D45}"/>
              </a:ext>
            </a:extLst>
          </p:cNvPr>
          <p:cNvSpPr/>
          <p:nvPr/>
        </p:nvSpPr>
        <p:spPr>
          <a:xfrm>
            <a:off x="7154332" y="3258166"/>
            <a:ext cx="2079978" cy="207997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599AB0-3EFE-FF58-827B-4A618F9656B9}"/>
              </a:ext>
            </a:extLst>
          </p:cNvPr>
          <p:cNvSpPr/>
          <p:nvPr/>
        </p:nvSpPr>
        <p:spPr>
          <a:xfrm>
            <a:off x="7507108" y="3936910"/>
            <a:ext cx="993425" cy="99342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84BBF1-6F19-58DB-FE16-7DEABCBF4832}"/>
              </a:ext>
            </a:extLst>
          </p:cNvPr>
          <p:cNvSpPr txBox="1"/>
          <p:nvPr/>
        </p:nvSpPr>
        <p:spPr>
          <a:xfrm>
            <a:off x="8304144" y="2940598"/>
            <a:ext cx="1860331" cy="400110"/>
          </a:xfrm>
          <a:prstGeom prst="rect">
            <a:avLst/>
          </a:prstGeom>
          <a:noFill/>
          <a:ln>
            <a:noFill/>
          </a:ln>
        </p:spPr>
        <p:txBody>
          <a:bodyPr wrap="square" rtlCol="0">
            <a:spAutoFit/>
          </a:bodyPr>
          <a:lstStyle/>
          <a:p>
            <a:pPr algn="ctr"/>
            <a:r>
              <a:rPr lang="en-US" sz="2000" b="1" dirty="0"/>
              <a:t>Site</a:t>
            </a:r>
          </a:p>
        </p:txBody>
      </p:sp>
      <p:sp>
        <p:nvSpPr>
          <p:cNvPr id="10" name="TextBox 9">
            <a:extLst>
              <a:ext uri="{FF2B5EF4-FFF2-40B4-BE49-F238E27FC236}">
                <a16:creationId xmlns:a16="http://schemas.microsoft.com/office/drawing/2014/main" id="{3CDEC1AD-F0F1-CC8B-43F4-37CEAFD1990E}"/>
              </a:ext>
            </a:extLst>
          </p:cNvPr>
          <p:cNvSpPr txBox="1"/>
          <p:nvPr/>
        </p:nvSpPr>
        <p:spPr>
          <a:xfrm>
            <a:off x="7264155" y="3378016"/>
            <a:ext cx="1860331" cy="400110"/>
          </a:xfrm>
          <a:prstGeom prst="rect">
            <a:avLst/>
          </a:prstGeom>
          <a:noFill/>
          <a:ln>
            <a:noFill/>
          </a:ln>
        </p:spPr>
        <p:txBody>
          <a:bodyPr wrap="square" rtlCol="0">
            <a:spAutoFit/>
          </a:bodyPr>
          <a:lstStyle/>
          <a:p>
            <a:pPr algn="ctr"/>
            <a:r>
              <a:rPr lang="en-US" sz="2000" b="1" dirty="0"/>
              <a:t>Plant</a:t>
            </a:r>
          </a:p>
        </p:txBody>
      </p:sp>
      <p:sp>
        <p:nvSpPr>
          <p:cNvPr id="11" name="TextBox 10">
            <a:extLst>
              <a:ext uri="{FF2B5EF4-FFF2-40B4-BE49-F238E27FC236}">
                <a16:creationId xmlns:a16="http://schemas.microsoft.com/office/drawing/2014/main" id="{50008FF6-3F32-636F-AC99-3C7B831A42FC}"/>
              </a:ext>
            </a:extLst>
          </p:cNvPr>
          <p:cNvSpPr txBox="1"/>
          <p:nvPr/>
        </p:nvSpPr>
        <p:spPr>
          <a:xfrm>
            <a:off x="7073654" y="4053917"/>
            <a:ext cx="1860331" cy="400110"/>
          </a:xfrm>
          <a:prstGeom prst="rect">
            <a:avLst/>
          </a:prstGeom>
          <a:noFill/>
          <a:ln>
            <a:noFill/>
          </a:ln>
        </p:spPr>
        <p:txBody>
          <a:bodyPr wrap="square" rtlCol="0">
            <a:spAutoFit/>
          </a:bodyPr>
          <a:lstStyle/>
          <a:p>
            <a:pPr algn="ctr"/>
            <a:r>
              <a:rPr lang="en-US" sz="2000" b="1" dirty="0"/>
              <a:t>Leaf</a:t>
            </a:r>
          </a:p>
        </p:txBody>
      </p:sp>
      <p:sp>
        <p:nvSpPr>
          <p:cNvPr id="2" name="Title 1">
            <a:extLst>
              <a:ext uri="{FF2B5EF4-FFF2-40B4-BE49-F238E27FC236}">
                <a16:creationId xmlns:a16="http://schemas.microsoft.com/office/drawing/2014/main" id="{C699B3A7-05F2-1082-54C9-9F2CF52B354D}"/>
              </a:ext>
            </a:extLst>
          </p:cNvPr>
          <p:cNvSpPr txBox="1">
            <a:spLocks/>
          </p:cNvSpPr>
          <p:nvPr/>
        </p:nvSpPr>
        <p:spPr>
          <a:xfrm>
            <a:off x="580831" y="96622"/>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Aims</a:t>
            </a:r>
          </a:p>
        </p:txBody>
      </p:sp>
    </p:spTree>
    <p:extLst>
      <p:ext uri="{BB962C8B-B14F-4D97-AF65-F5344CB8AC3E}">
        <p14:creationId xmlns:p14="http://schemas.microsoft.com/office/powerpoint/2010/main" val="34838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978597-58AB-77D1-F4E5-B649B4F6630C}"/>
              </a:ext>
            </a:extLst>
          </p:cNvPr>
          <p:cNvSpPr txBox="1">
            <a:spLocks/>
          </p:cNvSpPr>
          <p:nvPr/>
        </p:nvSpPr>
        <p:spPr>
          <a:xfrm>
            <a:off x="580831" y="846175"/>
            <a:ext cx="11030338" cy="9475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2.1: </a:t>
            </a:r>
            <a:r>
              <a:rPr lang="en-US" sz="3200" dirty="0"/>
              <a:t>Measure </a:t>
            </a:r>
            <a:r>
              <a:rPr lang="en-US" sz="3200" i="1" dirty="0"/>
              <a:t>H. rosa </a:t>
            </a:r>
            <a:r>
              <a:rPr lang="en-US" sz="3200" dirty="0"/>
              <a:t>evolution in response to stressful temperature</a:t>
            </a:r>
          </a:p>
        </p:txBody>
      </p:sp>
      <p:sp>
        <p:nvSpPr>
          <p:cNvPr id="5" name="Title 1">
            <a:extLst>
              <a:ext uri="{FF2B5EF4-FFF2-40B4-BE49-F238E27FC236}">
                <a16:creationId xmlns:a16="http://schemas.microsoft.com/office/drawing/2014/main" id="{7CBD2F44-FCCB-76C3-4282-79FB7F6083F4}"/>
              </a:ext>
            </a:extLst>
          </p:cNvPr>
          <p:cNvSpPr txBox="1">
            <a:spLocks/>
          </p:cNvSpPr>
          <p:nvPr/>
        </p:nvSpPr>
        <p:spPr>
          <a:xfrm>
            <a:off x="580831" y="1703387"/>
            <a:ext cx="11453125" cy="15816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3"/>
                </a:solidFill>
              </a:rPr>
              <a:t>Q</a:t>
            </a:r>
            <a:r>
              <a:rPr lang="en-US" sz="3200" b="1" baseline="-25000" dirty="0">
                <a:solidFill>
                  <a:schemeClr val="accent3"/>
                </a:solidFill>
              </a:rPr>
              <a:t>2.1</a:t>
            </a:r>
            <a:r>
              <a:rPr lang="en-US" sz="3200" b="1" dirty="0">
                <a:solidFill>
                  <a:schemeClr val="accent3"/>
                </a:solidFill>
              </a:rPr>
              <a:t>:</a:t>
            </a:r>
            <a:r>
              <a:rPr lang="en-US" sz="3200" dirty="0">
                <a:solidFill>
                  <a:schemeClr val="accent3"/>
                </a:solidFill>
              </a:rPr>
              <a:t> Do diverse populations of </a:t>
            </a:r>
            <a:r>
              <a:rPr lang="en-US" sz="3200" i="1" dirty="0">
                <a:solidFill>
                  <a:schemeClr val="accent3"/>
                </a:solidFill>
              </a:rPr>
              <a:t>H. rosa </a:t>
            </a:r>
            <a:r>
              <a:rPr lang="en-US" sz="3200" dirty="0">
                <a:solidFill>
                  <a:schemeClr val="accent3"/>
                </a:solidFill>
              </a:rPr>
              <a:t>evolve changes in size, respiration rate, or population growth rate in response to stressful temperature? </a:t>
            </a:r>
          </a:p>
        </p:txBody>
      </p:sp>
      <p:sp>
        <p:nvSpPr>
          <p:cNvPr id="2" name="Title 1">
            <a:extLst>
              <a:ext uri="{FF2B5EF4-FFF2-40B4-BE49-F238E27FC236}">
                <a16:creationId xmlns:a16="http://schemas.microsoft.com/office/drawing/2014/main" id="{C699B3A7-05F2-1082-54C9-9F2CF52B354D}"/>
              </a:ext>
            </a:extLst>
          </p:cNvPr>
          <p:cNvSpPr txBox="1">
            <a:spLocks/>
          </p:cNvSpPr>
          <p:nvPr/>
        </p:nvSpPr>
        <p:spPr>
          <a:xfrm>
            <a:off x="580831" y="96622"/>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Aims</a:t>
            </a:r>
          </a:p>
        </p:txBody>
      </p:sp>
      <p:sp>
        <p:nvSpPr>
          <p:cNvPr id="6" name="Title 1">
            <a:extLst>
              <a:ext uri="{FF2B5EF4-FFF2-40B4-BE49-F238E27FC236}">
                <a16:creationId xmlns:a16="http://schemas.microsoft.com/office/drawing/2014/main" id="{98E1B5CC-2DF3-2D02-7C6D-87D4A7E69750}"/>
              </a:ext>
            </a:extLst>
          </p:cNvPr>
          <p:cNvSpPr txBox="1">
            <a:spLocks/>
          </p:cNvSpPr>
          <p:nvPr/>
        </p:nvSpPr>
        <p:spPr>
          <a:xfrm>
            <a:off x="580831" y="3405464"/>
            <a:ext cx="11326689" cy="1077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2.2:</a:t>
            </a:r>
            <a:r>
              <a:rPr lang="en-US" sz="3200" dirty="0"/>
              <a:t> Identify evolution-mediated indirect effects of temperature on competition</a:t>
            </a:r>
          </a:p>
        </p:txBody>
      </p:sp>
      <p:sp>
        <p:nvSpPr>
          <p:cNvPr id="12" name="Title 1">
            <a:extLst>
              <a:ext uri="{FF2B5EF4-FFF2-40B4-BE49-F238E27FC236}">
                <a16:creationId xmlns:a16="http://schemas.microsoft.com/office/drawing/2014/main" id="{45A37847-F74D-2679-6609-42DF56AAD609}"/>
              </a:ext>
            </a:extLst>
          </p:cNvPr>
          <p:cNvSpPr txBox="1">
            <a:spLocks/>
          </p:cNvSpPr>
          <p:nvPr/>
        </p:nvSpPr>
        <p:spPr>
          <a:xfrm>
            <a:off x="580831" y="4603548"/>
            <a:ext cx="11030338" cy="12469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3"/>
                </a:solidFill>
              </a:rPr>
              <a:t>Q</a:t>
            </a:r>
            <a:r>
              <a:rPr lang="en-US" sz="3200" b="1" baseline="-25000" dirty="0">
                <a:solidFill>
                  <a:schemeClr val="accent3"/>
                </a:solidFill>
              </a:rPr>
              <a:t>2.2</a:t>
            </a:r>
            <a:r>
              <a:rPr lang="en-US" sz="3200" b="1" dirty="0">
                <a:solidFill>
                  <a:schemeClr val="accent3"/>
                </a:solidFill>
              </a:rPr>
              <a:t>:</a:t>
            </a:r>
            <a:r>
              <a:rPr lang="en-US" sz="3200" dirty="0">
                <a:solidFill>
                  <a:schemeClr val="accent3"/>
                </a:solidFill>
              </a:rPr>
              <a:t> Do diverse populations of </a:t>
            </a:r>
            <a:r>
              <a:rPr lang="en-US" sz="3200" i="1" dirty="0">
                <a:solidFill>
                  <a:schemeClr val="accent3"/>
                </a:solidFill>
              </a:rPr>
              <a:t>H. rosa</a:t>
            </a:r>
            <a:r>
              <a:rPr lang="en-US" sz="3200" dirty="0">
                <a:solidFill>
                  <a:schemeClr val="accent3"/>
                </a:solidFill>
              </a:rPr>
              <a:t>, when left to evolve in different temperatures, exhibit changes—good or bad—in the way they interact with a natural competitor (</a:t>
            </a:r>
            <a:r>
              <a:rPr lang="en-US" sz="3200" i="1" dirty="0">
                <a:solidFill>
                  <a:schemeClr val="accent3"/>
                </a:solidFill>
              </a:rPr>
              <a:t>Tetrahymena</a:t>
            </a:r>
            <a:r>
              <a:rPr lang="en-US" sz="3200" dirty="0">
                <a:solidFill>
                  <a:schemeClr val="accent3"/>
                </a:solidFill>
              </a:rPr>
              <a:t>)</a:t>
            </a:r>
            <a:r>
              <a:rPr lang="en-US" sz="3200" i="1" dirty="0">
                <a:solidFill>
                  <a:schemeClr val="accent3"/>
                </a:solidFill>
              </a:rPr>
              <a:t>?</a:t>
            </a:r>
            <a:r>
              <a:rPr lang="en-US" sz="3200" dirty="0">
                <a:solidFill>
                  <a:schemeClr val="accent3"/>
                </a:solidFill>
              </a:rPr>
              <a:t> </a:t>
            </a:r>
          </a:p>
        </p:txBody>
      </p:sp>
    </p:spTree>
    <p:extLst>
      <p:ext uri="{BB962C8B-B14F-4D97-AF65-F5344CB8AC3E}">
        <p14:creationId xmlns:p14="http://schemas.microsoft.com/office/powerpoint/2010/main" val="207038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978597-58AB-77D1-F4E5-B649B4F6630C}"/>
              </a:ext>
            </a:extLst>
          </p:cNvPr>
          <p:cNvSpPr txBox="1">
            <a:spLocks/>
          </p:cNvSpPr>
          <p:nvPr/>
        </p:nvSpPr>
        <p:spPr>
          <a:xfrm>
            <a:off x="580831" y="846175"/>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tx1">
                    <a:lumMod val="50000"/>
                    <a:lumOff val="50000"/>
                  </a:schemeClr>
                </a:solidFill>
              </a:rPr>
              <a:t>Aim 2.1: </a:t>
            </a:r>
            <a:r>
              <a:rPr lang="en-US" sz="3200" dirty="0">
                <a:solidFill>
                  <a:schemeClr val="tx1">
                    <a:lumMod val="50000"/>
                    <a:lumOff val="50000"/>
                  </a:schemeClr>
                </a:solidFill>
              </a:rPr>
              <a:t>Measure evolution in response to stressful temperature</a:t>
            </a:r>
          </a:p>
        </p:txBody>
      </p:sp>
      <p:sp>
        <p:nvSpPr>
          <p:cNvPr id="2" name="Title 1">
            <a:extLst>
              <a:ext uri="{FF2B5EF4-FFF2-40B4-BE49-F238E27FC236}">
                <a16:creationId xmlns:a16="http://schemas.microsoft.com/office/drawing/2014/main" id="{C699B3A7-05F2-1082-54C9-9F2CF52B354D}"/>
              </a:ext>
            </a:extLst>
          </p:cNvPr>
          <p:cNvSpPr txBox="1">
            <a:spLocks/>
          </p:cNvSpPr>
          <p:nvPr/>
        </p:nvSpPr>
        <p:spPr>
          <a:xfrm>
            <a:off x="580831" y="96622"/>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Aims</a:t>
            </a:r>
          </a:p>
        </p:txBody>
      </p:sp>
      <p:sp>
        <p:nvSpPr>
          <p:cNvPr id="6" name="Title 1">
            <a:extLst>
              <a:ext uri="{FF2B5EF4-FFF2-40B4-BE49-F238E27FC236}">
                <a16:creationId xmlns:a16="http://schemas.microsoft.com/office/drawing/2014/main" id="{98E1B5CC-2DF3-2D02-7C6D-87D4A7E69750}"/>
              </a:ext>
            </a:extLst>
          </p:cNvPr>
          <p:cNvSpPr txBox="1">
            <a:spLocks/>
          </p:cNvSpPr>
          <p:nvPr/>
        </p:nvSpPr>
        <p:spPr>
          <a:xfrm>
            <a:off x="580831" y="2004409"/>
            <a:ext cx="11326689" cy="1077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tx1">
                    <a:lumMod val="50000"/>
                    <a:lumOff val="50000"/>
                  </a:schemeClr>
                </a:solidFill>
              </a:rPr>
              <a:t>Aim 2.2:</a:t>
            </a:r>
            <a:r>
              <a:rPr lang="en-US" sz="3200" dirty="0">
                <a:solidFill>
                  <a:schemeClr val="tx1">
                    <a:lumMod val="50000"/>
                    <a:lumOff val="50000"/>
                  </a:schemeClr>
                </a:solidFill>
              </a:rPr>
              <a:t> Identify evolution-mediated indirect effects of temperature on competition</a:t>
            </a:r>
          </a:p>
        </p:txBody>
      </p:sp>
      <p:sp>
        <p:nvSpPr>
          <p:cNvPr id="4" name="Title 1">
            <a:extLst>
              <a:ext uri="{FF2B5EF4-FFF2-40B4-BE49-F238E27FC236}">
                <a16:creationId xmlns:a16="http://schemas.microsoft.com/office/drawing/2014/main" id="{2E2B4C0C-02E1-DD24-1FEC-A73E4A9CFC32}"/>
              </a:ext>
            </a:extLst>
          </p:cNvPr>
          <p:cNvSpPr txBox="1">
            <a:spLocks/>
          </p:cNvSpPr>
          <p:nvPr/>
        </p:nvSpPr>
        <p:spPr>
          <a:xfrm>
            <a:off x="580831" y="3237063"/>
            <a:ext cx="11326689" cy="1077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2.3:</a:t>
            </a:r>
            <a:r>
              <a:rPr lang="en-US" sz="3200" dirty="0"/>
              <a:t> Investigate mechanisms behind change in competitive ability</a:t>
            </a:r>
          </a:p>
        </p:txBody>
      </p:sp>
      <p:sp>
        <p:nvSpPr>
          <p:cNvPr id="7" name="Title 1">
            <a:extLst>
              <a:ext uri="{FF2B5EF4-FFF2-40B4-BE49-F238E27FC236}">
                <a16:creationId xmlns:a16="http://schemas.microsoft.com/office/drawing/2014/main" id="{7FD43BEE-875D-7FBD-B201-85E46AD87723}"/>
              </a:ext>
            </a:extLst>
          </p:cNvPr>
          <p:cNvSpPr txBox="1">
            <a:spLocks/>
          </p:cNvSpPr>
          <p:nvPr/>
        </p:nvSpPr>
        <p:spPr>
          <a:xfrm>
            <a:off x="580831" y="4314749"/>
            <a:ext cx="11030338" cy="1077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3"/>
                </a:solidFill>
              </a:rPr>
              <a:t>Q</a:t>
            </a:r>
            <a:r>
              <a:rPr lang="en-US" sz="3200" b="1" baseline="-25000" dirty="0">
                <a:solidFill>
                  <a:schemeClr val="accent3"/>
                </a:solidFill>
              </a:rPr>
              <a:t>2.3</a:t>
            </a:r>
            <a:r>
              <a:rPr lang="en-US" sz="3200" b="1" dirty="0">
                <a:solidFill>
                  <a:schemeClr val="accent3"/>
                </a:solidFill>
              </a:rPr>
              <a:t>:</a:t>
            </a:r>
            <a:r>
              <a:rPr lang="en-US" sz="3200" dirty="0">
                <a:solidFill>
                  <a:schemeClr val="accent3"/>
                </a:solidFill>
              </a:rPr>
              <a:t> Do underlying mechanisms of </a:t>
            </a:r>
            <a:r>
              <a:rPr lang="en-US" sz="3200" i="1" dirty="0">
                <a:solidFill>
                  <a:schemeClr val="accent3"/>
                </a:solidFill>
              </a:rPr>
              <a:t>H. rosa </a:t>
            </a:r>
            <a:r>
              <a:rPr lang="en-US" sz="3200" dirty="0">
                <a:solidFill>
                  <a:schemeClr val="accent3"/>
                </a:solidFill>
              </a:rPr>
              <a:t>competitive ability evolve in response to stressful temperature?</a:t>
            </a:r>
          </a:p>
        </p:txBody>
      </p:sp>
    </p:spTree>
    <p:extLst>
      <p:ext uri="{BB962C8B-B14F-4D97-AF65-F5344CB8AC3E}">
        <p14:creationId xmlns:p14="http://schemas.microsoft.com/office/powerpoint/2010/main" val="290884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978597-58AB-77D1-F4E5-B649B4F6630C}"/>
              </a:ext>
            </a:extLst>
          </p:cNvPr>
          <p:cNvSpPr txBox="1">
            <a:spLocks/>
          </p:cNvSpPr>
          <p:nvPr/>
        </p:nvSpPr>
        <p:spPr>
          <a:xfrm>
            <a:off x="580831" y="2087285"/>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2.1: </a:t>
            </a:r>
            <a:r>
              <a:rPr lang="en-US" sz="3200" dirty="0"/>
              <a:t>Measure evolution in response to stressful temperature</a:t>
            </a:r>
          </a:p>
        </p:txBody>
      </p:sp>
      <p:sp>
        <p:nvSpPr>
          <p:cNvPr id="2" name="Title 1">
            <a:extLst>
              <a:ext uri="{FF2B5EF4-FFF2-40B4-BE49-F238E27FC236}">
                <a16:creationId xmlns:a16="http://schemas.microsoft.com/office/drawing/2014/main" id="{C699B3A7-05F2-1082-54C9-9F2CF52B354D}"/>
              </a:ext>
            </a:extLst>
          </p:cNvPr>
          <p:cNvSpPr txBox="1">
            <a:spLocks/>
          </p:cNvSpPr>
          <p:nvPr/>
        </p:nvSpPr>
        <p:spPr>
          <a:xfrm>
            <a:off x="580831" y="96622"/>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Aims</a:t>
            </a:r>
          </a:p>
        </p:txBody>
      </p:sp>
      <p:sp>
        <p:nvSpPr>
          <p:cNvPr id="6" name="Title 1">
            <a:extLst>
              <a:ext uri="{FF2B5EF4-FFF2-40B4-BE49-F238E27FC236}">
                <a16:creationId xmlns:a16="http://schemas.microsoft.com/office/drawing/2014/main" id="{98E1B5CC-2DF3-2D02-7C6D-87D4A7E69750}"/>
              </a:ext>
            </a:extLst>
          </p:cNvPr>
          <p:cNvSpPr txBox="1">
            <a:spLocks/>
          </p:cNvSpPr>
          <p:nvPr/>
        </p:nvSpPr>
        <p:spPr>
          <a:xfrm>
            <a:off x="580831" y="3245519"/>
            <a:ext cx="11326689" cy="1077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2.2:</a:t>
            </a:r>
            <a:r>
              <a:rPr lang="en-US" sz="3200" dirty="0"/>
              <a:t> Identify evolution-mediated indirect effects of temperature on competition</a:t>
            </a:r>
          </a:p>
        </p:txBody>
      </p:sp>
      <p:sp>
        <p:nvSpPr>
          <p:cNvPr id="4" name="Title 1">
            <a:extLst>
              <a:ext uri="{FF2B5EF4-FFF2-40B4-BE49-F238E27FC236}">
                <a16:creationId xmlns:a16="http://schemas.microsoft.com/office/drawing/2014/main" id="{2E2B4C0C-02E1-DD24-1FEC-A73E4A9CFC32}"/>
              </a:ext>
            </a:extLst>
          </p:cNvPr>
          <p:cNvSpPr txBox="1">
            <a:spLocks/>
          </p:cNvSpPr>
          <p:nvPr/>
        </p:nvSpPr>
        <p:spPr>
          <a:xfrm>
            <a:off x="580831" y="4478173"/>
            <a:ext cx="11326689" cy="1077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2.3:</a:t>
            </a:r>
            <a:r>
              <a:rPr lang="en-US" sz="3200" dirty="0"/>
              <a:t> Investigate mechanisms behind change in competitive ability</a:t>
            </a:r>
          </a:p>
        </p:txBody>
      </p:sp>
      <p:sp>
        <p:nvSpPr>
          <p:cNvPr id="8" name="Title 1">
            <a:extLst>
              <a:ext uri="{FF2B5EF4-FFF2-40B4-BE49-F238E27FC236}">
                <a16:creationId xmlns:a16="http://schemas.microsoft.com/office/drawing/2014/main" id="{2A26F123-55CB-0184-1468-DB25B486D94E}"/>
              </a:ext>
            </a:extLst>
          </p:cNvPr>
          <p:cNvSpPr txBox="1">
            <a:spLocks/>
          </p:cNvSpPr>
          <p:nvPr/>
        </p:nvSpPr>
        <p:spPr>
          <a:xfrm>
            <a:off x="580831" y="1062277"/>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spTree>
    <p:extLst>
      <p:ext uri="{BB962C8B-B14F-4D97-AF65-F5344CB8AC3E}">
        <p14:creationId xmlns:p14="http://schemas.microsoft.com/office/powerpoint/2010/main" val="1794345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932B5D8-C4EF-D77B-D296-B0FCAE2E3B7D}"/>
              </a:ext>
            </a:extLst>
          </p:cNvPr>
          <p:cNvGrpSpPr/>
          <p:nvPr/>
        </p:nvGrpSpPr>
        <p:grpSpPr>
          <a:xfrm>
            <a:off x="7275521" y="886724"/>
            <a:ext cx="4762500" cy="3810000"/>
            <a:chOff x="7204400" y="224251"/>
            <a:chExt cx="4762500" cy="3810000"/>
          </a:xfrm>
        </p:grpSpPr>
        <p:pic>
          <p:nvPicPr>
            <p:cNvPr id="14338" name="Picture 2" descr="Apalachicola National Forest – Travel guide at Wikivoyage">
              <a:extLst>
                <a:ext uri="{FF2B5EF4-FFF2-40B4-BE49-F238E27FC236}">
                  <a16:creationId xmlns:a16="http://schemas.microsoft.com/office/drawing/2014/main" id="{550D16DD-9DE9-70CE-8365-9B5CE1DDF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400" y="224251"/>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289925-8F87-52FF-C241-96572CC402AB}"/>
                </a:ext>
              </a:extLst>
            </p:cNvPr>
            <p:cNvSpPr/>
            <p:nvPr/>
          </p:nvSpPr>
          <p:spPr>
            <a:xfrm>
              <a:off x="8901405" y="739308"/>
              <a:ext cx="475861" cy="3710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82C7591-477E-5A74-DC5D-8928A61F7168}"/>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Field Sampling and Isolation</a:t>
            </a:r>
          </a:p>
        </p:txBody>
      </p:sp>
      <p:pic>
        <p:nvPicPr>
          <p:cNvPr id="5" name="Picture 4" descr="A close up of a plant&#10;&#10;Description automatically generated">
            <a:extLst>
              <a:ext uri="{FF2B5EF4-FFF2-40B4-BE49-F238E27FC236}">
                <a16:creationId xmlns:a16="http://schemas.microsoft.com/office/drawing/2014/main" id="{1B19D087-BC8D-8C54-C0D8-080EF3E82540}"/>
              </a:ext>
            </a:extLst>
          </p:cNvPr>
          <p:cNvPicPr>
            <a:picLocks noChangeAspect="1"/>
          </p:cNvPicPr>
          <p:nvPr/>
        </p:nvPicPr>
        <p:blipFill rotWithShape="1">
          <a:blip r:embed="rId3">
            <a:extLst>
              <a:ext uri="{28A0092B-C50C-407E-A947-70E740481C1C}">
                <a14:useLocalDpi xmlns:a14="http://schemas.microsoft.com/office/drawing/2010/main" val="0"/>
              </a:ext>
            </a:extLst>
          </a:blip>
          <a:srcRect l="25384" r="33974"/>
          <a:stretch/>
        </p:blipFill>
        <p:spPr>
          <a:xfrm>
            <a:off x="348926" y="1270058"/>
            <a:ext cx="2620736" cy="4298929"/>
          </a:xfrm>
          <a:prstGeom prst="rect">
            <a:avLst/>
          </a:prstGeom>
        </p:spPr>
      </p:pic>
      <p:sp>
        <p:nvSpPr>
          <p:cNvPr id="8" name="TextBox 7">
            <a:extLst>
              <a:ext uri="{FF2B5EF4-FFF2-40B4-BE49-F238E27FC236}">
                <a16:creationId xmlns:a16="http://schemas.microsoft.com/office/drawing/2014/main" id="{CBBE46A0-25AB-1B39-2487-537B5C850523}"/>
              </a:ext>
            </a:extLst>
          </p:cNvPr>
          <p:cNvSpPr txBox="1"/>
          <p:nvPr/>
        </p:nvSpPr>
        <p:spPr>
          <a:xfrm>
            <a:off x="5578129" y="3115969"/>
            <a:ext cx="3786695" cy="1323439"/>
          </a:xfrm>
          <a:prstGeom prst="rect">
            <a:avLst/>
          </a:prstGeom>
          <a:noFill/>
        </p:spPr>
        <p:txBody>
          <a:bodyPr wrap="square" rtlCol="0">
            <a:spAutoFit/>
          </a:bodyPr>
          <a:lstStyle/>
          <a:p>
            <a:r>
              <a:rPr lang="en-US" sz="2000" dirty="0"/>
              <a:t>At each of 2 sites:</a:t>
            </a:r>
          </a:p>
          <a:p>
            <a:endParaRPr lang="en-US" sz="2000" dirty="0"/>
          </a:p>
          <a:p>
            <a:r>
              <a:rPr lang="en-US" sz="2000" dirty="0"/>
              <a:t>Sample 5 leaves of different plants that contain </a:t>
            </a:r>
            <a:r>
              <a:rPr lang="en-US" sz="2000" i="1" dirty="0"/>
              <a:t>H. rosa</a:t>
            </a:r>
            <a:endParaRPr lang="en-US" sz="2000" dirty="0"/>
          </a:p>
        </p:txBody>
      </p:sp>
      <p:pic>
        <p:nvPicPr>
          <p:cNvPr id="11" name="Picture 4" descr="Falcon® Conical Tubes, 50 mL | STEMCELL Technologies">
            <a:extLst>
              <a:ext uri="{FF2B5EF4-FFF2-40B4-BE49-F238E27FC236}">
                <a16:creationId xmlns:a16="http://schemas.microsoft.com/office/drawing/2014/main" id="{819512A0-2D8E-5805-CAA1-42C57546D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66" t="1349" r="35677" b="12410"/>
          <a:stretch/>
        </p:blipFill>
        <p:spPr bwMode="auto">
          <a:xfrm>
            <a:off x="3899828" y="2275911"/>
            <a:ext cx="1412034" cy="2701213"/>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FED7E2FB-7CBA-47F6-8E68-BA8E407E74F4}"/>
              </a:ext>
            </a:extLst>
          </p:cNvPr>
          <p:cNvSpPr/>
          <p:nvPr/>
        </p:nvSpPr>
        <p:spPr>
          <a:xfrm>
            <a:off x="2852856" y="1537388"/>
            <a:ext cx="1859319" cy="1973437"/>
          </a:xfrm>
          <a:prstGeom prst="arc">
            <a:avLst>
              <a:gd name="adj1" fmla="val 14204873"/>
              <a:gd name="adj2" fmla="val 20582030"/>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76C7015-5EA3-3CB5-A913-9197DC207388}"/>
              </a:ext>
            </a:extLst>
          </p:cNvPr>
          <p:cNvSpPr txBox="1"/>
          <p:nvPr/>
        </p:nvSpPr>
        <p:spPr>
          <a:xfrm>
            <a:off x="2969662" y="1070003"/>
            <a:ext cx="1860331" cy="400110"/>
          </a:xfrm>
          <a:prstGeom prst="rect">
            <a:avLst/>
          </a:prstGeom>
          <a:noFill/>
        </p:spPr>
        <p:txBody>
          <a:bodyPr wrap="square" rtlCol="0">
            <a:spAutoFit/>
          </a:bodyPr>
          <a:lstStyle/>
          <a:p>
            <a:pPr algn="ctr"/>
            <a:r>
              <a:rPr lang="en-US" sz="2000" dirty="0"/>
              <a:t>Leaf water</a:t>
            </a:r>
          </a:p>
        </p:txBody>
      </p:sp>
    </p:spTree>
    <p:extLst>
      <p:ext uri="{BB962C8B-B14F-4D97-AF65-F5344CB8AC3E}">
        <p14:creationId xmlns:p14="http://schemas.microsoft.com/office/powerpoint/2010/main" val="298034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1B19D087-BC8D-8C54-C0D8-080EF3E82540}"/>
              </a:ext>
            </a:extLst>
          </p:cNvPr>
          <p:cNvPicPr>
            <a:picLocks noChangeAspect="1"/>
          </p:cNvPicPr>
          <p:nvPr/>
        </p:nvPicPr>
        <p:blipFill rotWithShape="1">
          <a:blip r:embed="rId2">
            <a:extLst>
              <a:ext uri="{28A0092B-C50C-407E-A947-70E740481C1C}">
                <a14:useLocalDpi xmlns:a14="http://schemas.microsoft.com/office/drawing/2010/main" val="0"/>
              </a:ext>
            </a:extLst>
          </a:blip>
          <a:srcRect l="25384" r="33974"/>
          <a:stretch/>
        </p:blipFill>
        <p:spPr>
          <a:xfrm>
            <a:off x="348926" y="1270058"/>
            <a:ext cx="2620736" cy="4298929"/>
          </a:xfrm>
          <a:prstGeom prst="rect">
            <a:avLst/>
          </a:prstGeom>
        </p:spPr>
      </p:pic>
      <p:pic>
        <p:nvPicPr>
          <p:cNvPr id="14340" name="Picture 4" descr="Falcon® Conical Tubes, 50 mL | STEMCELL Technologies">
            <a:extLst>
              <a:ext uri="{FF2B5EF4-FFF2-40B4-BE49-F238E27FC236}">
                <a16:creationId xmlns:a16="http://schemas.microsoft.com/office/drawing/2014/main" id="{F624F42C-0D6F-AD21-7960-2D72B3D992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66" t="1349" r="35677" b="12410"/>
          <a:stretch/>
        </p:blipFill>
        <p:spPr bwMode="auto">
          <a:xfrm>
            <a:off x="3899828" y="2275911"/>
            <a:ext cx="1412034" cy="2701213"/>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9D7DC68E-324D-08DE-F8C7-9DAD9E5C5AF4}"/>
              </a:ext>
            </a:extLst>
          </p:cNvPr>
          <p:cNvSpPr/>
          <p:nvPr/>
        </p:nvSpPr>
        <p:spPr>
          <a:xfrm>
            <a:off x="2852856" y="1537388"/>
            <a:ext cx="1859319" cy="1973437"/>
          </a:xfrm>
          <a:prstGeom prst="arc">
            <a:avLst>
              <a:gd name="adj1" fmla="val 14204873"/>
              <a:gd name="adj2" fmla="val 20582030"/>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3AD4258-8BEA-6B5E-2663-48E6261886F8}"/>
              </a:ext>
            </a:extLst>
          </p:cNvPr>
          <p:cNvSpPr txBox="1"/>
          <p:nvPr/>
        </p:nvSpPr>
        <p:spPr>
          <a:xfrm>
            <a:off x="2969662" y="1070003"/>
            <a:ext cx="1860331" cy="400110"/>
          </a:xfrm>
          <a:prstGeom prst="rect">
            <a:avLst/>
          </a:prstGeom>
          <a:noFill/>
        </p:spPr>
        <p:txBody>
          <a:bodyPr wrap="square" rtlCol="0">
            <a:spAutoFit/>
          </a:bodyPr>
          <a:lstStyle/>
          <a:p>
            <a:pPr algn="ctr"/>
            <a:r>
              <a:rPr lang="en-US" sz="2000" dirty="0"/>
              <a:t>Leaf water</a:t>
            </a:r>
          </a:p>
        </p:txBody>
      </p:sp>
      <p:sp>
        <p:nvSpPr>
          <p:cNvPr id="3" name="Title 1">
            <a:extLst>
              <a:ext uri="{FF2B5EF4-FFF2-40B4-BE49-F238E27FC236}">
                <a16:creationId xmlns:a16="http://schemas.microsoft.com/office/drawing/2014/main" id="{B24D0B5B-CB30-48BA-A100-BF6A8FBF39E1}"/>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Field Sampling and Isolation</a:t>
            </a:r>
          </a:p>
        </p:txBody>
      </p:sp>
      <p:sp>
        <p:nvSpPr>
          <p:cNvPr id="10" name="Arc 9">
            <a:extLst>
              <a:ext uri="{FF2B5EF4-FFF2-40B4-BE49-F238E27FC236}">
                <a16:creationId xmlns:a16="http://schemas.microsoft.com/office/drawing/2014/main" id="{BA5E0BAA-798A-DBB8-90B2-E969C0A7558E}"/>
              </a:ext>
            </a:extLst>
          </p:cNvPr>
          <p:cNvSpPr/>
          <p:nvPr/>
        </p:nvSpPr>
        <p:spPr>
          <a:xfrm rot="20268291">
            <a:off x="4768320" y="1790394"/>
            <a:ext cx="1859319" cy="1973437"/>
          </a:xfrm>
          <a:prstGeom prst="arc">
            <a:avLst>
              <a:gd name="adj1" fmla="val 14062064"/>
              <a:gd name="adj2" fmla="val 1974263"/>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6386" name="Picture 2" descr="Petri Dish - 2.9&quot; Diameter, 0.5&quot; Depth - Polypropylene Plastic — Eisco Labs">
            <a:extLst>
              <a:ext uri="{FF2B5EF4-FFF2-40B4-BE49-F238E27FC236}">
                <a16:creationId xmlns:a16="http://schemas.microsoft.com/office/drawing/2014/main" id="{A9AABCB5-D317-EE68-BF1B-0DF3E69961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36" t="15268" r="12936" b="20526"/>
          <a:stretch/>
        </p:blipFill>
        <p:spPr bwMode="auto">
          <a:xfrm>
            <a:off x="5896321" y="3145566"/>
            <a:ext cx="1512983" cy="89634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1B37D2BC-37E3-007C-5185-6A07150261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907" t="14514" r="9992"/>
          <a:stretch/>
        </p:blipFill>
        <p:spPr bwMode="auto">
          <a:xfrm>
            <a:off x="9489233" y="1270058"/>
            <a:ext cx="2353841" cy="43756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etri Dish - 2.9&quot; Diameter, 0.5&quot; Depth - Polypropylene Plastic — Eisco Labs">
            <a:extLst>
              <a:ext uri="{FF2B5EF4-FFF2-40B4-BE49-F238E27FC236}">
                <a16:creationId xmlns:a16="http://schemas.microsoft.com/office/drawing/2014/main" id="{8FAF82F3-84C9-6E73-A0EC-B1CBE817BB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36" t="15268" r="12936" b="20526"/>
          <a:stretch/>
        </p:blipFill>
        <p:spPr bwMode="auto">
          <a:xfrm>
            <a:off x="7603995" y="3145566"/>
            <a:ext cx="1512983" cy="896343"/>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2F3D5DBC-842F-FB6B-C4ED-97359867F3BF}"/>
              </a:ext>
            </a:extLst>
          </p:cNvPr>
          <p:cNvSpPr/>
          <p:nvPr/>
        </p:nvSpPr>
        <p:spPr>
          <a:xfrm rot="19191331">
            <a:off x="6856469" y="2335606"/>
            <a:ext cx="1381747" cy="1397223"/>
          </a:xfrm>
          <a:prstGeom prst="arc">
            <a:avLst>
              <a:gd name="adj1" fmla="val 14062064"/>
              <a:gd name="adj2" fmla="val 1974263"/>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94563A5-20A4-83E0-E3DE-7790673EAEC9}"/>
              </a:ext>
            </a:extLst>
          </p:cNvPr>
          <p:cNvSpPr txBox="1"/>
          <p:nvPr/>
        </p:nvSpPr>
        <p:spPr>
          <a:xfrm>
            <a:off x="4829993" y="1374419"/>
            <a:ext cx="1860331" cy="400110"/>
          </a:xfrm>
          <a:prstGeom prst="rect">
            <a:avLst/>
          </a:prstGeom>
          <a:noFill/>
        </p:spPr>
        <p:txBody>
          <a:bodyPr wrap="square" rtlCol="0">
            <a:spAutoFit/>
          </a:bodyPr>
          <a:lstStyle/>
          <a:p>
            <a:pPr algn="ctr"/>
            <a:r>
              <a:rPr lang="en-US" sz="2000" dirty="0"/>
              <a:t>1st Isolation</a:t>
            </a:r>
          </a:p>
        </p:txBody>
      </p:sp>
      <p:sp>
        <p:nvSpPr>
          <p:cNvPr id="14" name="TextBox 13">
            <a:extLst>
              <a:ext uri="{FF2B5EF4-FFF2-40B4-BE49-F238E27FC236}">
                <a16:creationId xmlns:a16="http://schemas.microsoft.com/office/drawing/2014/main" id="{C66BDECD-1DB8-DE37-B359-13C36014F9EB}"/>
              </a:ext>
            </a:extLst>
          </p:cNvPr>
          <p:cNvSpPr txBox="1"/>
          <p:nvPr/>
        </p:nvSpPr>
        <p:spPr>
          <a:xfrm>
            <a:off x="6690324" y="1859883"/>
            <a:ext cx="2038045" cy="400110"/>
          </a:xfrm>
          <a:prstGeom prst="rect">
            <a:avLst/>
          </a:prstGeom>
          <a:noFill/>
        </p:spPr>
        <p:txBody>
          <a:bodyPr wrap="square" rtlCol="0">
            <a:spAutoFit/>
          </a:bodyPr>
          <a:lstStyle/>
          <a:p>
            <a:pPr algn="ctr"/>
            <a:r>
              <a:rPr lang="en-US" sz="2000" dirty="0"/>
              <a:t>2nd Isolation</a:t>
            </a:r>
          </a:p>
        </p:txBody>
      </p:sp>
      <p:sp>
        <p:nvSpPr>
          <p:cNvPr id="15" name="Rectangle 14">
            <a:extLst>
              <a:ext uri="{FF2B5EF4-FFF2-40B4-BE49-F238E27FC236}">
                <a16:creationId xmlns:a16="http://schemas.microsoft.com/office/drawing/2014/main" id="{7D22D7A8-79A6-AF77-2BBC-4D600F59461A}"/>
              </a:ext>
            </a:extLst>
          </p:cNvPr>
          <p:cNvSpPr/>
          <p:nvPr/>
        </p:nvSpPr>
        <p:spPr>
          <a:xfrm>
            <a:off x="4090317" y="4176759"/>
            <a:ext cx="1243715" cy="1243715"/>
          </a:xfrm>
          <a:prstGeom prst="rect">
            <a:avLst/>
          </a:prstGeom>
          <a:solidFill>
            <a:srgbClr val="FFFFFF">
              <a:alpha val="6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9B24B9-1C78-94E6-974E-7991E17E21A4}"/>
              </a:ext>
            </a:extLst>
          </p:cNvPr>
          <p:cNvSpPr/>
          <p:nvPr/>
        </p:nvSpPr>
        <p:spPr>
          <a:xfrm>
            <a:off x="7738628" y="4176760"/>
            <a:ext cx="1243715" cy="1243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413C65-52BB-262A-53D2-F63F8891A626}"/>
              </a:ext>
            </a:extLst>
          </p:cNvPr>
          <p:cNvSpPr/>
          <p:nvPr/>
        </p:nvSpPr>
        <p:spPr>
          <a:xfrm rot="593538">
            <a:off x="4282067" y="5320709"/>
            <a:ext cx="342900" cy="75184"/>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114B04F-F9A7-E843-8824-0CF8FB190949}"/>
              </a:ext>
            </a:extLst>
          </p:cNvPr>
          <p:cNvSpPr/>
          <p:nvPr/>
        </p:nvSpPr>
        <p:spPr>
          <a:xfrm rot="1009816">
            <a:off x="4408985" y="5259983"/>
            <a:ext cx="342900" cy="9621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BF21F8B-733A-3C75-0161-559E366FF697}"/>
              </a:ext>
            </a:extLst>
          </p:cNvPr>
          <p:cNvSpPr/>
          <p:nvPr/>
        </p:nvSpPr>
        <p:spPr>
          <a:xfrm rot="20267691">
            <a:off x="4669426" y="5216323"/>
            <a:ext cx="342900" cy="180476"/>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0EB8816-5604-F986-21B2-80475F7A7D82}"/>
              </a:ext>
            </a:extLst>
          </p:cNvPr>
          <p:cNvSpPr/>
          <p:nvPr/>
        </p:nvSpPr>
        <p:spPr>
          <a:xfrm rot="738642">
            <a:off x="4894965" y="5252413"/>
            <a:ext cx="233900" cy="14015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E654947-ABE0-EDF1-71FA-1954C44A968B}"/>
              </a:ext>
            </a:extLst>
          </p:cNvPr>
          <p:cNvSpPr/>
          <p:nvPr/>
        </p:nvSpPr>
        <p:spPr>
          <a:xfrm rot="20911114">
            <a:off x="5073513" y="5246386"/>
            <a:ext cx="233900" cy="14015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E2A67A8-B59C-B8D0-CBB4-E4D30D9D6B79}"/>
              </a:ext>
            </a:extLst>
          </p:cNvPr>
          <p:cNvSpPr/>
          <p:nvPr/>
        </p:nvSpPr>
        <p:spPr>
          <a:xfrm rot="20348142">
            <a:off x="4099379" y="5201574"/>
            <a:ext cx="342900" cy="180476"/>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8155848-582A-2760-9CC4-E7C0D03469D9}"/>
              </a:ext>
            </a:extLst>
          </p:cNvPr>
          <p:cNvSpPr/>
          <p:nvPr/>
        </p:nvSpPr>
        <p:spPr>
          <a:xfrm rot="20911114">
            <a:off x="4905314" y="491063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813A88E-0AD4-3333-2DF4-E9C6524EEDC8}"/>
              </a:ext>
            </a:extLst>
          </p:cNvPr>
          <p:cNvSpPr/>
          <p:nvPr/>
        </p:nvSpPr>
        <p:spPr>
          <a:xfrm rot="3199562">
            <a:off x="4543138" y="485098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4E5704-BD4A-C31A-2BC7-601B1419E4B9}"/>
              </a:ext>
            </a:extLst>
          </p:cNvPr>
          <p:cNvSpPr/>
          <p:nvPr/>
        </p:nvSpPr>
        <p:spPr>
          <a:xfrm rot="548053">
            <a:off x="4886026" y="4542988"/>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FC1B107-F83B-BC5D-69D1-B79865185991}"/>
              </a:ext>
            </a:extLst>
          </p:cNvPr>
          <p:cNvSpPr/>
          <p:nvPr/>
        </p:nvSpPr>
        <p:spPr>
          <a:xfrm rot="19446037">
            <a:off x="4715331" y="502097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2C1867-4F24-DD27-A8AF-4F6ED8969FE9}"/>
              </a:ext>
            </a:extLst>
          </p:cNvPr>
          <p:cNvSpPr/>
          <p:nvPr/>
        </p:nvSpPr>
        <p:spPr>
          <a:xfrm rot="19446037">
            <a:off x="4321485" y="4992215"/>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E7E80C-8B62-99CE-D93C-DB86AD8DB811}"/>
              </a:ext>
            </a:extLst>
          </p:cNvPr>
          <p:cNvSpPr/>
          <p:nvPr/>
        </p:nvSpPr>
        <p:spPr>
          <a:xfrm rot="2905502">
            <a:off x="4321484" y="461419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EF2B5B9-B6B0-892B-C033-E211F57B47C3}"/>
              </a:ext>
            </a:extLst>
          </p:cNvPr>
          <p:cNvSpPr/>
          <p:nvPr/>
        </p:nvSpPr>
        <p:spPr>
          <a:xfrm rot="1626068">
            <a:off x="4438504" y="4767218"/>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FEA7A-9BCA-F845-6588-3D0DAD64E4E5}"/>
              </a:ext>
            </a:extLst>
          </p:cNvPr>
          <p:cNvSpPr/>
          <p:nvPr/>
        </p:nvSpPr>
        <p:spPr>
          <a:xfrm rot="1626068">
            <a:off x="5153166" y="435827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4574A28-3782-7655-619C-4B53245CAB75}"/>
              </a:ext>
            </a:extLst>
          </p:cNvPr>
          <p:cNvSpPr/>
          <p:nvPr/>
        </p:nvSpPr>
        <p:spPr>
          <a:xfrm rot="19077477">
            <a:off x="5057009" y="5006795"/>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4D777BC-E4D4-83D3-436C-3468BE69DF6C}"/>
              </a:ext>
            </a:extLst>
          </p:cNvPr>
          <p:cNvSpPr/>
          <p:nvPr/>
        </p:nvSpPr>
        <p:spPr>
          <a:xfrm rot="302628">
            <a:off x="4278477" y="429389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F09D7BA-535C-26B9-E626-8E05443DF6C9}"/>
              </a:ext>
            </a:extLst>
          </p:cNvPr>
          <p:cNvSpPr/>
          <p:nvPr/>
        </p:nvSpPr>
        <p:spPr>
          <a:xfrm rot="20132300">
            <a:off x="4577616" y="446494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a:extLst>
              <a:ext uri="{FF2B5EF4-FFF2-40B4-BE49-F238E27FC236}">
                <a16:creationId xmlns:a16="http://schemas.microsoft.com/office/drawing/2014/main" id="{1075C586-B0BB-E338-658E-26EBE9E2409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9187640">
            <a:off x="4501705" y="4354697"/>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Shape 37">
            <a:extLst>
              <a:ext uri="{FF2B5EF4-FFF2-40B4-BE49-F238E27FC236}">
                <a16:creationId xmlns:a16="http://schemas.microsoft.com/office/drawing/2014/main" id="{85E997A9-279F-474E-3D05-3F1BA14B7E94}"/>
              </a:ext>
            </a:extLst>
          </p:cNvPr>
          <p:cNvSpPr/>
          <p:nvPr/>
        </p:nvSpPr>
        <p:spPr>
          <a:xfrm>
            <a:off x="4386466" y="5095240"/>
            <a:ext cx="589549" cy="132080"/>
          </a:xfrm>
          <a:custGeom>
            <a:avLst/>
            <a:gdLst>
              <a:gd name="connsiteX0" fmla="*/ 2654 w 589549"/>
              <a:gd name="connsiteY0" fmla="*/ 132080 h 132080"/>
              <a:gd name="connsiteX1" fmla="*/ 114 w 589549"/>
              <a:gd name="connsiteY1" fmla="*/ 119380 h 132080"/>
              <a:gd name="connsiteX2" fmla="*/ 7734 w 589549"/>
              <a:gd name="connsiteY2" fmla="*/ 99060 h 132080"/>
              <a:gd name="connsiteX3" fmla="*/ 73774 w 589549"/>
              <a:gd name="connsiteY3" fmla="*/ 78740 h 132080"/>
              <a:gd name="connsiteX4" fmla="*/ 111874 w 589549"/>
              <a:gd name="connsiteY4" fmla="*/ 88900 h 132080"/>
              <a:gd name="connsiteX5" fmla="*/ 137274 w 589549"/>
              <a:gd name="connsiteY5" fmla="*/ 99060 h 132080"/>
              <a:gd name="connsiteX6" fmla="*/ 180454 w 589549"/>
              <a:gd name="connsiteY6" fmla="*/ 96520 h 132080"/>
              <a:gd name="connsiteX7" fmla="*/ 208394 w 589549"/>
              <a:gd name="connsiteY7" fmla="*/ 53340 h 132080"/>
              <a:gd name="connsiteX8" fmla="*/ 216014 w 589549"/>
              <a:gd name="connsiteY8" fmla="*/ 35560 h 132080"/>
              <a:gd name="connsiteX9" fmla="*/ 241414 w 589549"/>
              <a:gd name="connsiteY9" fmla="*/ 10160 h 132080"/>
              <a:gd name="connsiteX10" fmla="*/ 251574 w 589549"/>
              <a:gd name="connsiteY10" fmla="*/ 12700 h 132080"/>
              <a:gd name="connsiteX11" fmla="*/ 292214 w 589549"/>
              <a:gd name="connsiteY11" fmla="*/ 45720 h 132080"/>
              <a:gd name="connsiteX12" fmla="*/ 348094 w 589549"/>
              <a:gd name="connsiteY12" fmla="*/ 63500 h 132080"/>
              <a:gd name="connsiteX13" fmla="*/ 464934 w 589549"/>
              <a:gd name="connsiteY13" fmla="*/ 50800 h 132080"/>
              <a:gd name="connsiteX14" fmla="*/ 477634 w 589549"/>
              <a:gd name="connsiteY14" fmla="*/ 27940 h 132080"/>
              <a:gd name="connsiteX15" fmla="*/ 503034 w 589549"/>
              <a:gd name="connsiteY15" fmla="*/ 2540 h 132080"/>
              <a:gd name="connsiteX16" fmla="*/ 525894 w 589549"/>
              <a:gd name="connsiteY16" fmla="*/ 0 h 132080"/>
              <a:gd name="connsiteX17" fmla="*/ 553834 w 589549"/>
              <a:gd name="connsiteY17" fmla="*/ 7620 h 132080"/>
              <a:gd name="connsiteX18" fmla="*/ 586854 w 589549"/>
              <a:gd name="connsiteY18" fmla="*/ 43180 h 132080"/>
              <a:gd name="connsiteX19" fmla="*/ 581774 w 589549"/>
              <a:gd name="connsiteY19" fmla="*/ 88900 h 132080"/>
              <a:gd name="connsiteX20" fmla="*/ 569074 w 589549"/>
              <a:gd name="connsiteY20" fmla="*/ 93980 h 132080"/>
              <a:gd name="connsiteX21" fmla="*/ 543674 w 589549"/>
              <a:gd name="connsiteY21" fmla="*/ 101600 h 132080"/>
              <a:gd name="connsiteX22" fmla="*/ 528434 w 589549"/>
              <a:gd name="connsiteY22" fmla="*/ 109220 h 132080"/>
              <a:gd name="connsiteX23" fmla="*/ 523354 w 589549"/>
              <a:gd name="connsiteY23" fmla="*/ 132080 h 1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49" h="132080">
                <a:moveTo>
                  <a:pt x="2654" y="132080"/>
                </a:moveTo>
                <a:cubicBezTo>
                  <a:pt x="1807" y="127847"/>
                  <a:pt x="-542" y="123647"/>
                  <a:pt x="114" y="119380"/>
                </a:cubicBezTo>
                <a:cubicBezTo>
                  <a:pt x="1214" y="112230"/>
                  <a:pt x="2619" y="104175"/>
                  <a:pt x="7734" y="99060"/>
                </a:cubicBezTo>
                <a:cubicBezTo>
                  <a:pt x="26369" y="80425"/>
                  <a:pt x="49981" y="81912"/>
                  <a:pt x="73774" y="78740"/>
                </a:cubicBezTo>
                <a:cubicBezTo>
                  <a:pt x="86474" y="82127"/>
                  <a:pt x="99356" y="84894"/>
                  <a:pt x="111874" y="88900"/>
                </a:cubicBezTo>
                <a:cubicBezTo>
                  <a:pt x="120559" y="91679"/>
                  <a:pt x="128211" y="98053"/>
                  <a:pt x="137274" y="99060"/>
                </a:cubicBezTo>
                <a:cubicBezTo>
                  <a:pt x="151604" y="100652"/>
                  <a:pt x="166061" y="97367"/>
                  <a:pt x="180454" y="96520"/>
                </a:cubicBezTo>
                <a:cubicBezTo>
                  <a:pt x="192527" y="79618"/>
                  <a:pt x="198037" y="72903"/>
                  <a:pt x="208394" y="53340"/>
                </a:cubicBezTo>
                <a:cubicBezTo>
                  <a:pt x="211411" y="47641"/>
                  <a:pt x="212097" y="40682"/>
                  <a:pt x="216014" y="35560"/>
                </a:cubicBezTo>
                <a:cubicBezTo>
                  <a:pt x="223287" y="26049"/>
                  <a:pt x="241414" y="10160"/>
                  <a:pt x="241414" y="10160"/>
                </a:cubicBezTo>
                <a:cubicBezTo>
                  <a:pt x="244801" y="11007"/>
                  <a:pt x="248559" y="10941"/>
                  <a:pt x="251574" y="12700"/>
                </a:cubicBezTo>
                <a:cubicBezTo>
                  <a:pt x="286828" y="33265"/>
                  <a:pt x="257301" y="22445"/>
                  <a:pt x="292214" y="45720"/>
                </a:cubicBezTo>
                <a:cubicBezTo>
                  <a:pt x="315289" y="61103"/>
                  <a:pt x="320831" y="58956"/>
                  <a:pt x="348094" y="63500"/>
                </a:cubicBezTo>
                <a:cubicBezTo>
                  <a:pt x="372424" y="62486"/>
                  <a:pt x="440751" y="62444"/>
                  <a:pt x="464934" y="50800"/>
                </a:cubicBezTo>
                <a:cubicBezTo>
                  <a:pt x="472788" y="47018"/>
                  <a:pt x="472799" y="35193"/>
                  <a:pt x="477634" y="27940"/>
                </a:cubicBezTo>
                <a:cubicBezTo>
                  <a:pt x="481117" y="22716"/>
                  <a:pt x="495573" y="5205"/>
                  <a:pt x="503034" y="2540"/>
                </a:cubicBezTo>
                <a:cubicBezTo>
                  <a:pt x="510254" y="-39"/>
                  <a:pt x="518274" y="847"/>
                  <a:pt x="525894" y="0"/>
                </a:cubicBezTo>
                <a:cubicBezTo>
                  <a:pt x="535207" y="2540"/>
                  <a:pt x="545375" y="2968"/>
                  <a:pt x="553834" y="7620"/>
                </a:cubicBezTo>
                <a:cubicBezTo>
                  <a:pt x="571475" y="17322"/>
                  <a:pt x="576897" y="28244"/>
                  <a:pt x="586854" y="43180"/>
                </a:cubicBezTo>
                <a:cubicBezTo>
                  <a:pt x="589409" y="61067"/>
                  <a:pt x="593146" y="70421"/>
                  <a:pt x="581774" y="88900"/>
                </a:cubicBezTo>
                <a:cubicBezTo>
                  <a:pt x="579384" y="92783"/>
                  <a:pt x="573152" y="91941"/>
                  <a:pt x="569074" y="93980"/>
                </a:cubicBezTo>
                <a:cubicBezTo>
                  <a:pt x="550592" y="103221"/>
                  <a:pt x="576009" y="96981"/>
                  <a:pt x="543674" y="101600"/>
                </a:cubicBezTo>
                <a:cubicBezTo>
                  <a:pt x="538594" y="104140"/>
                  <a:pt x="532450" y="105204"/>
                  <a:pt x="528434" y="109220"/>
                </a:cubicBezTo>
                <a:cubicBezTo>
                  <a:pt x="522096" y="115558"/>
                  <a:pt x="523354" y="124422"/>
                  <a:pt x="523354" y="132080"/>
                </a:cubicBezTo>
              </a:path>
            </a:pathLst>
          </a:custGeom>
          <a:noFill/>
          <a:ln>
            <a:solidFill>
              <a:srgbClr val="524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BCDE133-6A74-4B34-4CF2-368E3CFEFFE4}"/>
              </a:ext>
            </a:extLst>
          </p:cNvPr>
          <p:cNvSpPr/>
          <p:nvPr/>
        </p:nvSpPr>
        <p:spPr>
          <a:xfrm rot="7261827">
            <a:off x="4799289" y="5035222"/>
            <a:ext cx="589549" cy="132080"/>
          </a:xfrm>
          <a:custGeom>
            <a:avLst/>
            <a:gdLst>
              <a:gd name="connsiteX0" fmla="*/ 2654 w 589549"/>
              <a:gd name="connsiteY0" fmla="*/ 132080 h 132080"/>
              <a:gd name="connsiteX1" fmla="*/ 114 w 589549"/>
              <a:gd name="connsiteY1" fmla="*/ 119380 h 132080"/>
              <a:gd name="connsiteX2" fmla="*/ 7734 w 589549"/>
              <a:gd name="connsiteY2" fmla="*/ 99060 h 132080"/>
              <a:gd name="connsiteX3" fmla="*/ 73774 w 589549"/>
              <a:gd name="connsiteY3" fmla="*/ 78740 h 132080"/>
              <a:gd name="connsiteX4" fmla="*/ 111874 w 589549"/>
              <a:gd name="connsiteY4" fmla="*/ 88900 h 132080"/>
              <a:gd name="connsiteX5" fmla="*/ 137274 w 589549"/>
              <a:gd name="connsiteY5" fmla="*/ 99060 h 132080"/>
              <a:gd name="connsiteX6" fmla="*/ 180454 w 589549"/>
              <a:gd name="connsiteY6" fmla="*/ 96520 h 132080"/>
              <a:gd name="connsiteX7" fmla="*/ 208394 w 589549"/>
              <a:gd name="connsiteY7" fmla="*/ 53340 h 132080"/>
              <a:gd name="connsiteX8" fmla="*/ 216014 w 589549"/>
              <a:gd name="connsiteY8" fmla="*/ 35560 h 132080"/>
              <a:gd name="connsiteX9" fmla="*/ 241414 w 589549"/>
              <a:gd name="connsiteY9" fmla="*/ 10160 h 132080"/>
              <a:gd name="connsiteX10" fmla="*/ 251574 w 589549"/>
              <a:gd name="connsiteY10" fmla="*/ 12700 h 132080"/>
              <a:gd name="connsiteX11" fmla="*/ 292214 w 589549"/>
              <a:gd name="connsiteY11" fmla="*/ 45720 h 132080"/>
              <a:gd name="connsiteX12" fmla="*/ 348094 w 589549"/>
              <a:gd name="connsiteY12" fmla="*/ 63500 h 132080"/>
              <a:gd name="connsiteX13" fmla="*/ 464934 w 589549"/>
              <a:gd name="connsiteY13" fmla="*/ 50800 h 132080"/>
              <a:gd name="connsiteX14" fmla="*/ 477634 w 589549"/>
              <a:gd name="connsiteY14" fmla="*/ 27940 h 132080"/>
              <a:gd name="connsiteX15" fmla="*/ 503034 w 589549"/>
              <a:gd name="connsiteY15" fmla="*/ 2540 h 132080"/>
              <a:gd name="connsiteX16" fmla="*/ 525894 w 589549"/>
              <a:gd name="connsiteY16" fmla="*/ 0 h 132080"/>
              <a:gd name="connsiteX17" fmla="*/ 553834 w 589549"/>
              <a:gd name="connsiteY17" fmla="*/ 7620 h 132080"/>
              <a:gd name="connsiteX18" fmla="*/ 586854 w 589549"/>
              <a:gd name="connsiteY18" fmla="*/ 43180 h 132080"/>
              <a:gd name="connsiteX19" fmla="*/ 581774 w 589549"/>
              <a:gd name="connsiteY19" fmla="*/ 88900 h 132080"/>
              <a:gd name="connsiteX20" fmla="*/ 569074 w 589549"/>
              <a:gd name="connsiteY20" fmla="*/ 93980 h 132080"/>
              <a:gd name="connsiteX21" fmla="*/ 543674 w 589549"/>
              <a:gd name="connsiteY21" fmla="*/ 101600 h 132080"/>
              <a:gd name="connsiteX22" fmla="*/ 528434 w 589549"/>
              <a:gd name="connsiteY22" fmla="*/ 109220 h 132080"/>
              <a:gd name="connsiteX23" fmla="*/ 523354 w 589549"/>
              <a:gd name="connsiteY23" fmla="*/ 132080 h 1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49" h="132080">
                <a:moveTo>
                  <a:pt x="2654" y="132080"/>
                </a:moveTo>
                <a:cubicBezTo>
                  <a:pt x="1807" y="127847"/>
                  <a:pt x="-542" y="123647"/>
                  <a:pt x="114" y="119380"/>
                </a:cubicBezTo>
                <a:cubicBezTo>
                  <a:pt x="1214" y="112230"/>
                  <a:pt x="2619" y="104175"/>
                  <a:pt x="7734" y="99060"/>
                </a:cubicBezTo>
                <a:cubicBezTo>
                  <a:pt x="26369" y="80425"/>
                  <a:pt x="49981" y="81912"/>
                  <a:pt x="73774" y="78740"/>
                </a:cubicBezTo>
                <a:cubicBezTo>
                  <a:pt x="86474" y="82127"/>
                  <a:pt x="99356" y="84894"/>
                  <a:pt x="111874" y="88900"/>
                </a:cubicBezTo>
                <a:cubicBezTo>
                  <a:pt x="120559" y="91679"/>
                  <a:pt x="128211" y="98053"/>
                  <a:pt x="137274" y="99060"/>
                </a:cubicBezTo>
                <a:cubicBezTo>
                  <a:pt x="151604" y="100652"/>
                  <a:pt x="166061" y="97367"/>
                  <a:pt x="180454" y="96520"/>
                </a:cubicBezTo>
                <a:cubicBezTo>
                  <a:pt x="192527" y="79618"/>
                  <a:pt x="198037" y="72903"/>
                  <a:pt x="208394" y="53340"/>
                </a:cubicBezTo>
                <a:cubicBezTo>
                  <a:pt x="211411" y="47641"/>
                  <a:pt x="212097" y="40682"/>
                  <a:pt x="216014" y="35560"/>
                </a:cubicBezTo>
                <a:cubicBezTo>
                  <a:pt x="223287" y="26049"/>
                  <a:pt x="241414" y="10160"/>
                  <a:pt x="241414" y="10160"/>
                </a:cubicBezTo>
                <a:cubicBezTo>
                  <a:pt x="244801" y="11007"/>
                  <a:pt x="248559" y="10941"/>
                  <a:pt x="251574" y="12700"/>
                </a:cubicBezTo>
                <a:cubicBezTo>
                  <a:pt x="286828" y="33265"/>
                  <a:pt x="257301" y="22445"/>
                  <a:pt x="292214" y="45720"/>
                </a:cubicBezTo>
                <a:cubicBezTo>
                  <a:pt x="315289" y="61103"/>
                  <a:pt x="320831" y="58956"/>
                  <a:pt x="348094" y="63500"/>
                </a:cubicBezTo>
                <a:cubicBezTo>
                  <a:pt x="372424" y="62486"/>
                  <a:pt x="440751" y="62444"/>
                  <a:pt x="464934" y="50800"/>
                </a:cubicBezTo>
                <a:cubicBezTo>
                  <a:pt x="472788" y="47018"/>
                  <a:pt x="472799" y="35193"/>
                  <a:pt x="477634" y="27940"/>
                </a:cubicBezTo>
                <a:cubicBezTo>
                  <a:pt x="481117" y="22716"/>
                  <a:pt x="495573" y="5205"/>
                  <a:pt x="503034" y="2540"/>
                </a:cubicBezTo>
                <a:cubicBezTo>
                  <a:pt x="510254" y="-39"/>
                  <a:pt x="518274" y="847"/>
                  <a:pt x="525894" y="0"/>
                </a:cubicBezTo>
                <a:cubicBezTo>
                  <a:pt x="535207" y="2540"/>
                  <a:pt x="545375" y="2968"/>
                  <a:pt x="553834" y="7620"/>
                </a:cubicBezTo>
                <a:cubicBezTo>
                  <a:pt x="571475" y="17322"/>
                  <a:pt x="576897" y="28244"/>
                  <a:pt x="586854" y="43180"/>
                </a:cubicBezTo>
                <a:cubicBezTo>
                  <a:pt x="589409" y="61067"/>
                  <a:pt x="593146" y="70421"/>
                  <a:pt x="581774" y="88900"/>
                </a:cubicBezTo>
                <a:cubicBezTo>
                  <a:pt x="579384" y="92783"/>
                  <a:pt x="573152" y="91941"/>
                  <a:pt x="569074" y="93980"/>
                </a:cubicBezTo>
                <a:cubicBezTo>
                  <a:pt x="550592" y="103221"/>
                  <a:pt x="576009" y="96981"/>
                  <a:pt x="543674" y="101600"/>
                </a:cubicBezTo>
                <a:cubicBezTo>
                  <a:pt x="538594" y="104140"/>
                  <a:pt x="532450" y="105204"/>
                  <a:pt x="528434" y="109220"/>
                </a:cubicBezTo>
                <a:cubicBezTo>
                  <a:pt x="522096" y="115558"/>
                  <a:pt x="523354" y="124422"/>
                  <a:pt x="523354" y="132080"/>
                </a:cubicBezTo>
              </a:path>
            </a:pathLst>
          </a:custGeom>
          <a:noFill/>
          <a:ln>
            <a:solidFill>
              <a:srgbClr val="524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CD7A8BD-2FEC-DDC6-4383-D173F8114ECD}"/>
              </a:ext>
            </a:extLst>
          </p:cNvPr>
          <p:cNvSpPr/>
          <p:nvPr/>
        </p:nvSpPr>
        <p:spPr>
          <a:xfrm rot="1455210">
            <a:off x="4214234" y="4474377"/>
            <a:ext cx="53340" cy="320040"/>
          </a:xfrm>
          <a:custGeom>
            <a:avLst/>
            <a:gdLst>
              <a:gd name="connsiteX0" fmla="*/ 27940 w 53340"/>
              <a:gd name="connsiteY0" fmla="*/ 320040 h 320040"/>
              <a:gd name="connsiteX1" fmla="*/ 20320 w 53340"/>
              <a:gd name="connsiteY1" fmla="*/ 307340 h 320040"/>
              <a:gd name="connsiteX2" fmla="*/ 17780 w 53340"/>
              <a:gd name="connsiteY2" fmla="*/ 297180 h 320040"/>
              <a:gd name="connsiteX3" fmla="*/ 12700 w 53340"/>
              <a:gd name="connsiteY3" fmla="*/ 284480 h 320040"/>
              <a:gd name="connsiteX4" fmla="*/ 0 w 53340"/>
              <a:gd name="connsiteY4" fmla="*/ 254000 h 320040"/>
              <a:gd name="connsiteX5" fmla="*/ 7620 w 53340"/>
              <a:gd name="connsiteY5" fmla="*/ 210820 h 320040"/>
              <a:gd name="connsiteX6" fmla="*/ 10160 w 53340"/>
              <a:gd name="connsiteY6" fmla="*/ 203200 h 320040"/>
              <a:gd name="connsiteX7" fmla="*/ 22860 w 53340"/>
              <a:gd name="connsiteY7" fmla="*/ 193040 h 320040"/>
              <a:gd name="connsiteX8" fmla="*/ 33020 w 53340"/>
              <a:gd name="connsiteY8" fmla="*/ 172720 h 320040"/>
              <a:gd name="connsiteX9" fmla="*/ 38100 w 53340"/>
              <a:gd name="connsiteY9" fmla="*/ 162560 h 320040"/>
              <a:gd name="connsiteX10" fmla="*/ 43180 w 53340"/>
              <a:gd name="connsiteY10" fmla="*/ 154940 h 320040"/>
              <a:gd name="connsiteX11" fmla="*/ 48260 w 53340"/>
              <a:gd name="connsiteY11" fmla="*/ 132080 h 320040"/>
              <a:gd name="connsiteX12" fmla="*/ 53340 w 53340"/>
              <a:gd name="connsiteY12" fmla="*/ 114300 h 320040"/>
              <a:gd name="connsiteX13" fmla="*/ 50800 w 53340"/>
              <a:gd name="connsiteY13" fmla="*/ 17780 h 320040"/>
              <a:gd name="connsiteX14" fmla="*/ 48260 w 53340"/>
              <a:gd name="connsiteY14" fmla="*/ 10160 h 320040"/>
              <a:gd name="connsiteX15" fmla="*/ 45720 w 53340"/>
              <a:gd name="connsiteY1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 h="320040">
                <a:moveTo>
                  <a:pt x="27940" y="320040"/>
                </a:moveTo>
                <a:cubicBezTo>
                  <a:pt x="25400" y="315807"/>
                  <a:pt x="22325" y="311851"/>
                  <a:pt x="20320" y="307340"/>
                </a:cubicBezTo>
                <a:cubicBezTo>
                  <a:pt x="18902" y="304150"/>
                  <a:pt x="18884" y="300492"/>
                  <a:pt x="17780" y="297180"/>
                </a:cubicBezTo>
                <a:cubicBezTo>
                  <a:pt x="16338" y="292855"/>
                  <a:pt x="14587" y="288631"/>
                  <a:pt x="12700" y="284480"/>
                </a:cubicBezTo>
                <a:cubicBezTo>
                  <a:pt x="182" y="256939"/>
                  <a:pt x="9237" y="281710"/>
                  <a:pt x="0" y="254000"/>
                </a:cubicBezTo>
                <a:cubicBezTo>
                  <a:pt x="4651" y="188891"/>
                  <a:pt x="-4538" y="235136"/>
                  <a:pt x="7620" y="210820"/>
                </a:cubicBezTo>
                <a:cubicBezTo>
                  <a:pt x="8817" y="208425"/>
                  <a:pt x="8418" y="205233"/>
                  <a:pt x="10160" y="203200"/>
                </a:cubicBezTo>
                <a:cubicBezTo>
                  <a:pt x="13688" y="199084"/>
                  <a:pt x="18627" y="196427"/>
                  <a:pt x="22860" y="193040"/>
                </a:cubicBezTo>
                <a:lnTo>
                  <a:pt x="33020" y="172720"/>
                </a:lnTo>
                <a:cubicBezTo>
                  <a:pt x="34713" y="169333"/>
                  <a:pt x="36000" y="165710"/>
                  <a:pt x="38100" y="162560"/>
                </a:cubicBezTo>
                <a:lnTo>
                  <a:pt x="43180" y="154940"/>
                </a:lnTo>
                <a:cubicBezTo>
                  <a:pt x="44926" y="146210"/>
                  <a:pt x="45869" y="140450"/>
                  <a:pt x="48260" y="132080"/>
                </a:cubicBezTo>
                <a:cubicBezTo>
                  <a:pt x="55548" y="106573"/>
                  <a:pt x="45400" y="146062"/>
                  <a:pt x="53340" y="114300"/>
                </a:cubicBezTo>
                <a:cubicBezTo>
                  <a:pt x="52493" y="82127"/>
                  <a:pt x="52368" y="49926"/>
                  <a:pt x="50800" y="17780"/>
                </a:cubicBezTo>
                <a:cubicBezTo>
                  <a:pt x="50670" y="15106"/>
                  <a:pt x="48996" y="12734"/>
                  <a:pt x="48260" y="10160"/>
                </a:cubicBezTo>
                <a:cubicBezTo>
                  <a:pt x="47301" y="6803"/>
                  <a:pt x="45720" y="0"/>
                  <a:pt x="45720" y="0"/>
                </a:cubicBezTo>
              </a:path>
            </a:pathLst>
          </a:custGeom>
          <a:noFill/>
          <a:ln>
            <a:solidFill>
              <a:srgbClr val="D2B8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7222C1DC-55E1-8E61-9D5A-EA569538EFCD}"/>
              </a:ext>
            </a:extLst>
          </p:cNvPr>
          <p:cNvSpPr/>
          <p:nvPr/>
        </p:nvSpPr>
        <p:spPr>
          <a:xfrm rot="9442893">
            <a:off x="5034568" y="4241958"/>
            <a:ext cx="73479" cy="516512"/>
          </a:xfrm>
          <a:custGeom>
            <a:avLst/>
            <a:gdLst>
              <a:gd name="connsiteX0" fmla="*/ 27940 w 53340"/>
              <a:gd name="connsiteY0" fmla="*/ 320040 h 320040"/>
              <a:gd name="connsiteX1" fmla="*/ 20320 w 53340"/>
              <a:gd name="connsiteY1" fmla="*/ 307340 h 320040"/>
              <a:gd name="connsiteX2" fmla="*/ 17780 w 53340"/>
              <a:gd name="connsiteY2" fmla="*/ 297180 h 320040"/>
              <a:gd name="connsiteX3" fmla="*/ 12700 w 53340"/>
              <a:gd name="connsiteY3" fmla="*/ 284480 h 320040"/>
              <a:gd name="connsiteX4" fmla="*/ 0 w 53340"/>
              <a:gd name="connsiteY4" fmla="*/ 254000 h 320040"/>
              <a:gd name="connsiteX5" fmla="*/ 7620 w 53340"/>
              <a:gd name="connsiteY5" fmla="*/ 210820 h 320040"/>
              <a:gd name="connsiteX6" fmla="*/ 10160 w 53340"/>
              <a:gd name="connsiteY6" fmla="*/ 203200 h 320040"/>
              <a:gd name="connsiteX7" fmla="*/ 22860 w 53340"/>
              <a:gd name="connsiteY7" fmla="*/ 193040 h 320040"/>
              <a:gd name="connsiteX8" fmla="*/ 33020 w 53340"/>
              <a:gd name="connsiteY8" fmla="*/ 172720 h 320040"/>
              <a:gd name="connsiteX9" fmla="*/ 38100 w 53340"/>
              <a:gd name="connsiteY9" fmla="*/ 162560 h 320040"/>
              <a:gd name="connsiteX10" fmla="*/ 43180 w 53340"/>
              <a:gd name="connsiteY10" fmla="*/ 154940 h 320040"/>
              <a:gd name="connsiteX11" fmla="*/ 48260 w 53340"/>
              <a:gd name="connsiteY11" fmla="*/ 132080 h 320040"/>
              <a:gd name="connsiteX12" fmla="*/ 53340 w 53340"/>
              <a:gd name="connsiteY12" fmla="*/ 114300 h 320040"/>
              <a:gd name="connsiteX13" fmla="*/ 50800 w 53340"/>
              <a:gd name="connsiteY13" fmla="*/ 17780 h 320040"/>
              <a:gd name="connsiteX14" fmla="*/ 48260 w 53340"/>
              <a:gd name="connsiteY14" fmla="*/ 10160 h 320040"/>
              <a:gd name="connsiteX15" fmla="*/ 45720 w 53340"/>
              <a:gd name="connsiteY1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 h="320040">
                <a:moveTo>
                  <a:pt x="27940" y="320040"/>
                </a:moveTo>
                <a:cubicBezTo>
                  <a:pt x="25400" y="315807"/>
                  <a:pt x="22325" y="311851"/>
                  <a:pt x="20320" y="307340"/>
                </a:cubicBezTo>
                <a:cubicBezTo>
                  <a:pt x="18902" y="304150"/>
                  <a:pt x="18884" y="300492"/>
                  <a:pt x="17780" y="297180"/>
                </a:cubicBezTo>
                <a:cubicBezTo>
                  <a:pt x="16338" y="292855"/>
                  <a:pt x="14587" y="288631"/>
                  <a:pt x="12700" y="284480"/>
                </a:cubicBezTo>
                <a:cubicBezTo>
                  <a:pt x="182" y="256939"/>
                  <a:pt x="9237" y="281710"/>
                  <a:pt x="0" y="254000"/>
                </a:cubicBezTo>
                <a:cubicBezTo>
                  <a:pt x="4651" y="188891"/>
                  <a:pt x="-4538" y="235136"/>
                  <a:pt x="7620" y="210820"/>
                </a:cubicBezTo>
                <a:cubicBezTo>
                  <a:pt x="8817" y="208425"/>
                  <a:pt x="8418" y="205233"/>
                  <a:pt x="10160" y="203200"/>
                </a:cubicBezTo>
                <a:cubicBezTo>
                  <a:pt x="13688" y="199084"/>
                  <a:pt x="18627" y="196427"/>
                  <a:pt x="22860" y="193040"/>
                </a:cubicBezTo>
                <a:lnTo>
                  <a:pt x="33020" y="172720"/>
                </a:lnTo>
                <a:cubicBezTo>
                  <a:pt x="34713" y="169333"/>
                  <a:pt x="36000" y="165710"/>
                  <a:pt x="38100" y="162560"/>
                </a:cubicBezTo>
                <a:lnTo>
                  <a:pt x="43180" y="154940"/>
                </a:lnTo>
                <a:cubicBezTo>
                  <a:pt x="44926" y="146210"/>
                  <a:pt x="45869" y="140450"/>
                  <a:pt x="48260" y="132080"/>
                </a:cubicBezTo>
                <a:cubicBezTo>
                  <a:pt x="55548" y="106573"/>
                  <a:pt x="45400" y="146062"/>
                  <a:pt x="53340" y="114300"/>
                </a:cubicBezTo>
                <a:cubicBezTo>
                  <a:pt x="52493" y="82127"/>
                  <a:pt x="52368" y="49926"/>
                  <a:pt x="50800" y="17780"/>
                </a:cubicBezTo>
                <a:cubicBezTo>
                  <a:pt x="50670" y="15106"/>
                  <a:pt x="48996" y="12734"/>
                  <a:pt x="48260" y="10160"/>
                </a:cubicBezTo>
                <a:cubicBezTo>
                  <a:pt x="47301" y="6803"/>
                  <a:pt x="45720" y="0"/>
                  <a:pt x="45720" y="0"/>
                </a:cubicBezTo>
              </a:path>
            </a:pathLst>
          </a:custGeom>
          <a:noFill/>
          <a:ln>
            <a:solidFill>
              <a:srgbClr val="D2B8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5177323-A93D-BE7C-2B5E-73D051228E44}"/>
              </a:ext>
            </a:extLst>
          </p:cNvPr>
          <p:cNvSpPr/>
          <p:nvPr/>
        </p:nvSpPr>
        <p:spPr>
          <a:xfrm rot="16567757">
            <a:off x="4265794" y="4874098"/>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80A55DB-AA30-6210-AC25-1D0EEC290FEB}"/>
              </a:ext>
            </a:extLst>
          </p:cNvPr>
          <p:cNvSpPr/>
          <p:nvPr/>
        </p:nvSpPr>
        <p:spPr>
          <a:xfrm rot="16567757">
            <a:off x="4465133" y="498999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59A94F-B012-2D4D-1792-3F8908C37A81}"/>
              </a:ext>
            </a:extLst>
          </p:cNvPr>
          <p:cNvSpPr/>
          <p:nvPr/>
        </p:nvSpPr>
        <p:spPr>
          <a:xfrm rot="16567757">
            <a:off x="4205813" y="5049483"/>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4133264-1315-F607-7904-BBCD6AAA85B4}"/>
              </a:ext>
            </a:extLst>
          </p:cNvPr>
          <p:cNvSpPr/>
          <p:nvPr/>
        </p:nvSpPr>
        <p:spPr>
          <a:xfrm rot="302628">
            <a:off x="4831859" y="4783622"/>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99B6389-C85E-B0DF-AAC1-BBF8C315B9CB}"/>
              </a:ext>
            </a:extLst>
          </p:cNvPr>
          <p:cNvSpPr/>
          <p:nvPr/>
        </p:nvSpPr>
        <p:spPr>
          <a:xfrm rot="18902427">
            <a:off x="4973131" y="4750094"/>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36D2EAE-309B-4517-BDF7-82544DDC33C4}"/>
              </a:ext>
            </a:extLst>
          </p:cNvPr>
          <p:cNvSpPr/>
          <p:nvPr/>
        </p:nvSpPr>
        <p:spPr>
          <a:xfrm rot="18902427">
            <a:off x="4667610" y="4260319"/>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A5B9887-6AF7-A308-867B-F509AA9BDC8E}"/>
              </a:ext>
            </a:extLst>
          </p:cNvPr>
          <p:cNvSpPr/>
          <p:nvPr/>
        </p:nvSpPr>
        <p:spPr>
          <a:xfrm rot="1626068">
            <a:off x="5189763" y="4603092"/>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233D03B-5849-1D46-9450-425929865D01}"/>
              </a:ext>
            </a:extLst>
          </p:cNvPr>
          <p:cNvGrpSpPr/>
          <p:nvPr/>
        </p:nvGrpSpPr>
        <p:grpSpPr>
          <a:xfrm>
            <a:off x="5946959" y="4179806"/>
            <a:ext cx="1243715" cy="1243715"/>
            <a:chOff x="5946959" y="4179806"/>
            <a:chExt cx="1243715" cy="1243715"/>
          </a:xfrm>
        </p:grpSpPr>
        <p:sp>
          <p:nvSpPr>
            <p:cNvPr id="16" name="Rectangle 15">
              <a:extLst>
                <a:ext uri="{FF2B5EF4-FFF2-40B4-BE49-F238E27FC236}">
                  <a16:creationId xmlns:a16="http://schemas.microsoft.com/office/drawing/2014/main" id="{407C4FD5-832E-86C2-F5C0-A2DFE42399BC}"/>
                </a:ext>
              </a:extLst>
            </p:cNvPr>
            <p:cNvSpPr/>
            <p:nvPr/>
          </p:nvSpPr>
          <p:spPr>
            <a:xfrm>
              <a:off x="5946959" y="4179806"/>
              <a:ext cx="1243715" cy="1243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4">
              <a:extLst>
                <a:ext uri="{FF2B5EF4-FFF2-40B4-BE49-F238E27FC236}">
                  <a16:creationId xmlns:a16="http://schemas.microsoft.com/office/drawing/2014/main" id="{E8B33887-7517-A750-E4A5-91A26FA4F428}"/>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3313987">
              <a:off x="6437186" y="4495054"/>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52" name="Oval 51">
              <a:extLst>
                <a:ext uri="{FF2B5EF4-FFF2-40B4-BE49-F238E27FC236}">
                  <a16:creationId xmlns:a16="http://schemas.microsoft.com/office/drawing/2014/main" id="{ADE37D4E-9FBC-5629-7A95-7BBAF02D6A0C}"/>
                </a:ext>
              </a:extLst>
            </p:cNvPr>
            <p:cNvSpPr/>
            <p:nvPr/>
          </p:nvSpPr>
          <p:spPr>
            <a:xfrm rot="1626068">
              <a:off x="6304331" y="4431062"/>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3BBA08-8F5C-648A-F639-0D5F84A7C660}"/>
                </a:ext>
              </a:extLst>
            </p:cNvPr>
            <p:cNvSpPr/>
            <p:nvPr/>
          </p:nvSpPr>
          <p:spPr>
            <a:xfrm rot="1626068">
              <a:off x="6090874" y="506370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EA46706-908E-95C7-29A7-CB0AADCDCA8B}"/>
                </a:ext>
              </a:extLst>
            </p:cNvPr>
            <p:cNvSpPr/>
            <p:nvPr/>
          </p:nvSpPr>
          <p:spPr>
            <a:xfrm rot="1626068">
              <a:off x="6696642" y="503503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CE9CB06-52C0-7F43-1F8D-7B37C32551C0}"/>
                </a:ext>
              </a:extLst>
            </p:cNvPr>
            <p:cNvSpPr/>
            <p:nvPr/>
          </p:nvSpPr>
          <p:spPr>
            <a:xfrm rot="18902427">
              <a:off x="6762747" y="441888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3571B98-DEC8-C169-434D-55037E54A267}"/>
                </a:ext>
              </a:extLst>
            </p:cNvPr>
            <p:cNvSpPr/>
            <p:nvPr/>
          </p:nvSpPr>
          <p:spPr>
            <a:xfrm rot="18902427">
              <a:off x="6787931" y="518848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4">
            <a:extLst>
              <a:ext uri="{FF2B5EF4-FFF2-40B4-BE49-F238E27FC236}">
                <a16:creationId xmlns:a16="http://schemas.microsoft.com/office/drawing/2014/main" id="{C051D26E-76F5-07E6-88C7-784587FCD03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404286">
            <a:off x="8117598" y="4559816"/>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D14550C5-C04C-79E5-9C9B-525AB2F30461}"/>
              </a:ext>
            </a:extLst>
          </p:cNvPr>
          <p:cNvSpPr txBox="1"/>
          <p:nvPr/>
        </p:nvSpPr>
        <p:spPr>
          <a:xfrm>
            <a:off x="9489232" y="5720367"/>
            <a:ext cx="2353841" cy="400110"/>
          </a:xfrm>
          <a:prstGeom prst="rect">
            <a:avLst/>
          </a:prstGeom>
          <a:noFill/>
        </p:spPr>
        <p:txBody>
          <a:bodyPr wrap="square" rtlCol="0">
            <a:spAutoFit/>
          </a:bodyPr>
          <a:lstStyle/>
          <a:p>
            <a:pPr algn="ctr"/>
            <a:r>
              <a:rPr lang="en-US" sz="2000" dirty="0"/>
              <a:t>Pulled glass pipette</a:t>
            </a:r>
          </a:p>
        </p:txBody>
      </p:sp>
      <p:sp>
        <p:nvSpPr>
          <p:cNvPr id="60" name="Oval 59">
            <a:extLst>
              <a:ext uri="{FF2B5EF4-FFF2-40B4-BE49-F238E27FC236}">
                <a16:creationId xmlns:a16="http://schemas.microsoft.com/office/drawing/2014/main" id="{B4429017-9DDD-38F1-8BAA-76750EE38560}"/>
              </a:ext>
            </a:extLst>
          </p:cNvPr>
          <p:cNvSpPr/>
          <p:nvPr/>
        </p:nvSpPr>
        <p:spPr>
          <a:xfrm rot="1626068">
            <a:off x="8002834" y="5188482"/>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10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P spid="14" grpId="0"/>
      <p:bldP spid="17" grpId="0" animBg="1"/>
      <p:bldP spid="59" grpId="0"/>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1B19D087-BC8D-8C54-C0D8-080EF3E82540}"/>
              </a:ext>
            </a:extLst>
          </p:cNvPr>
          <p:cNvPicPr>
            <a:picLocks noChangeAspect="1"/>
          </p:cNvPicPr>
          <p:nvPr/>
        </p:nvPicPr>
        <p:blipFill rotWithShape="1">
          <a:blip r:embed="rId2">
            <a:extLst>
              <a:ext uri="{28A0092B-C50C-407E-A947-70E740481C1C}">
                <a14:useLocalDpi xmlns:a14="http://schemas.microsoft.com/office/drawing/2010/main" val="0"/>
              </a:ext>
            </a:extLst>
          </a:blip>
          <a:srcRect l="25384" r="33974"/>
          <a:stretch/>
        </p:blipFill>
        <p:spPr>
          <a:xfrm>
            <a:off x="348926" y="1270058"/>
            <a:ext cx="2620736" cy="4298929"/>
          </a:xfrm>
          <a:prstGeom prst="rect">
            <a:avLst/>
          </a:prstGeom>
        </p:spPr>
      </p:pic>
      <p:pic>
        <p:nvPicPr>
          <p:cNvPr id="14340" name="Picture 4" descr="Falcon® Conical Tubes, 50 mL | STEMCELL Technologies">
            <a:extLst>
              <a:ext uri="{FF2B5EF4-FFF2-40B4-BE49-F238E27FC236}">
                <a16:creationId xmlns:a16="http://schemas.microsoft.com/office/drawing/2014/main" id="{F624F42C-0D6F-AD21-7960-2D72B3D992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66" t="1349" r="35677" b="12410"/>
          <a:stretch/>
        </p:blipFill>
        <p:spPr bwMode="auto">
          <a:xfrm>
            <a:off x="3899828" y="2275911"/>
            <a:ext cx="1412034" cy="2701213"/>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9D7DC68E-324D-08DE-F8C7-9DAD9E5C5AF4}"/>
              </a:ext>
            </a:extLst>
          </p:cNvPr>
          <p:cNvSpPr/>
          <p:nvPr/>
        </p:nvSpPr>
        <p:spPr>
          <a:xfrm>
            <a:off x="2852856" y="1537388"/>
            <a:ext cx="1859319" cy="1973437"/>
          </a:xfrm>
          <a:prstGeom prst="arc">
            <a:avLst>
              <a:gd name="adj1" fmla="val 14204873"/>
              <a:gd name="adj2" fmla="val 20582030"/>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3AD4258-8BEA-6B5E-2663-48E6261886F8}"/>
              </a:ext>
            </a:extLst>
          </p:cNvPr>
          <p:cNvSpPr txBox="1"/>
          <p:nvPr/>
        </p:nvSpPr>
        <p:spPr>
          <a:xfrm>
            <a:off x="2969662" y="1070003"/>
            <a:ext cx="1860331" cy="400110"/>
          </a:xfrm>
          <a:prstGeom prst="rect">
            <a:avLst/>
          </a:prstGeom>
          <a:noFill/>
        </p:spPr>
        <p:txBody>
          <a:bodyPr wrap="square" rtlCol="0">
            <a:spAutoFit/>
          </a:bodyPr>
          <a:lstStyle/>
          <a:p>
            <a:pPr algn="ctr"/>
            <a:r>
              <a:rPr lang="en-US" sz="2000" dirty="0"/>
              <a:t>Leaf water</a:t>
            </a:r>
          </a:p>
        </p:txBody>
      </p:sp>
      <p:sp>
        <p:nvSpPr>
          <p:cNvPr id="3" name="Title 1">
            <a:extLst>
              <a:ext uri="{FF2B5EF4-FFF2-40B4-BE49-F238E27FC236}">
                <a16:creationId xmlns:a16="http://schemas.microsoft.com/office/drawing/2014/main" id="{B24D0B5B-CB30-48BA-A100-BF6A8FBF39E1}"/>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Field Sampling and Isolation</a:t>
            </a:r>
          </a:p>
        </p:txBody>
      </p:sp>
      <p:sp>
        <p:nvSpPr>
          <p:cNvPr id="10" name="Arc 9">
            <a:extLst>
              <a:ext uri="{FF2B5EF4-FFF2-40B4-BE49-F238E27FC236}">
                <a16:creationId xmlns:a16="http://schemas.microsoft.com/office/drawing/2014/main" id="{BA5E0BAA-798A-DBB8-90B2-E969C0A7558E}"/>
              </a:ext>
            </a:extLst>
          </p:cNvPr>
          <p:cNvSpPr/>
          <p:nvPr/>
        </p:nvSpPr>
        <p:spPr>
          <a:xfrm rot="20268291">
            <a:off x="4768320" y="1790394"/>
            <a:ext cx="1859319" cy="1973437"/>
          </a:xfrm>
          <a:prstGeom prst="arc">
            <a:avLst>
              <a:gd name="adj1" fmla="val 14062064"/>
              <a:gd name="adj2" fmla="val 1974263"/>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6386" name="Picture 2" descr="Petri Dish - 2.9&quot; Diameter, 0.5&quot; Depth - Polypropylene Plastic — Eisco Labs">
            <a:extLst>
              <a:ext uri="{FF2B5EF4-FFF2-40B4-BE49-F238E27FC236}">
                <a16:creationId xmlns:a16="http://schemas.microsoft.com/office/drawing/2014/main" id="{A9AABCB5-D317-EE68-BF1B-0DF3E69961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36" t="15268" r="12936" b="20526"/>
          <a:stretch/>
        </p:blipFill>
        <p:spPr bwMode="auto">
          <a:xfrm>
            <a:off x="5896321" y="3145566"/>
            <a:ext cx="1512983" cy="8963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etri Dish - 2.9&quot; Diameter, 0.5&quot; Depth - Polypropylene Plastic — Eisco Labs">
            <a:extLst>
              <a:ext uri="{FF2B5EF4-FFF2-40B4-BE49-F238E27FC236}">
                <a16:creationId xmlns:a16="http://schemas.microsoft.com/office/drawing/2014/main" id="{8FAF82F3-84C9-6E73-A0EC-B1CBE817BB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36" t="15268" r="12936" b="20526"/>
          <a:stretch/>
        </p:blipFill>
        <p:spPr bwMode="auto">
          <a:xfrm>
            <a:off x="7603995" y="3145566"/>
            <a:ext cx="1512983" cy="896343"/>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2F3D5DBC-842F-FB6B-C4ED-97359867F3BF}"/>
              </a:ext>
            </a:extLst>
          </p:cNvPr>
          <p:cNvSpPr/>
          <p:nvPr/>
        </p:nvSpPr>
        <p:spPr>
          <a:xfrm rot="19191331">
            <a:off x="6856469" y="2335606"/>
            <a:ext cx="1381747" cy="1397223"/>
          </a:xfrm>
          <a:prstGeom prst="arc">
            <a:avLst>
              <a:gd name="adj1" fmla="val 14062064"/>
              <a:gd name="adj2" fmla="val 1974263"/>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94563A5-20A4-83E0-E3DE-7790673EAEC9}"/>
              </a:ext>
            </a:extLst>
          </p:cNvPr>
          <p:cNvSpPr txBox="1"/>
          <p:nvPr/>
        </p:nvSpPr>
        <p:spPr>
          <a:xfrm>
            <a:off x="4829993" y="1374419"/>
            <a:ext cx="1860331" cy="400110"/>
          </a:xfrm>
          <a:prstGeom prst="rect">
            <a:avLst/>
          </a:prstGeom>
          <a:noFill/>
        </p:spPr>
        <p:txBody>
          <a:bodyPr wrap="square" rtlCol="0">
            <a:spAutoFit/>
          </a:bodyPr>
          <a:lstStyle/>
          <a:p>
            <a:pPr algn="ctr"/>
            <a:r>
              <a:rPr lang="en-US" sz="2000" dirty="0"/>
              <a:t>1st Isolation</a:t>
            </a:r>
          </a:p>
        </p:txBody>
      </p:sp>
      <p:sp>
        <p:nvSpPr>
          <p:cNvPr id="14" name="TextBox 13">
            <a:extLst>
              <a:ext uri="{FF2B5EF4-FFF2-40B4-BE49-F238E27FC236}">
                <a16:creationId xmlns:a16="http://schemas.microsoft.com/office/drawing/2014/main" id="{C66BDECD-1DB8-DE37-B359-13C36014F9EB}"/>
              </a:ext>
            </a:extLst>
          </p:cNvPr>
          <p:cNvSpPr txBox="1"/>
          <p:nvPr/>
        </p:nvSpPr>
        <p:spPr>
          <a:xfrm>
            <a:off x="6690324" y="1859883"/>
            <a:ext cx="2038045" cy="400110"/>
          </a:xfrm>
          <a:prstGeom prst="rect">
            <a:avLst/>
          </a:prstGeom>
          <a:noFill/>
        </p:spPr>
        <p:txBody>
          <a:bodyPr wrap="square" rtlCol="0">
            <a:spAutoFit/>
          </a:bodyPr>
          <a:lstStyle/>
          <a:p>
            <a:pPr algn="ctr"/>
            <a:r>
              <a:rPr lang="en-US" sz="2000" dirty="0"/>
              <a:t>2nd Isolation</a:t>
            </a:r>
          </a:p>
        </p:txBody>
      </p:sp>
      <p:sp>
        <p:nvSpPr>
          <p:cNvPr id="15" name="Rectangle 14">
            <a:extLst>
              <a:ext uri="{FF2B5EF4-FFF2-40B4-BE49-F238E27FC236}">
                <a16:creationId xmlns:a16="http://schemas.microsoft.com/office/drawing/2014/main" id="{7D22D7A8-79A6-AF77-2BBC-4D600F59461A}"/>
              </a:ext>
            </a:extLst>
          </p:cNvPr>
          <p:cNvSpPr/>
          <p:nvPr/>
        </p:nvSpPr>
        <p:spPr>
          <a:xfrm>
            <a:off x="4090317" y="4176759"/>
            <a:ext cx="1243715" cy="1243715"/>
          </a:xfrm>
          <a:prstGeom prst="rect">
            <a:avLst/>
          </a:prstGeom>
          <a:solidFill>
            <a:srgbClr val="FFFFFF">
              <a:alpha val="6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9B24B9-1C78-94E6-974E-7991E17E21A4}"/>
              </a:ext>
            </a:extLst>
          </p:cNvPr>
          <p:cNvSpPr/>
          <p:nvPr/>
        </p:nvSpPr>
        <p:spPr>
          <a:xfrm>
            <a:off x="7738628" y="4176760"/>
            <a:ext cx="1243715" cy="1243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413C65-52BB-262A-53D2-F63F8891A626}"/>
              </a:ext>
            </a:extLst>
          </p:cNvPr>
          <p:cNvSpPr/>
          <p:nvPr/>
        </p:nvSpPr>
        <p:spPr>
          <a:xfrm rot="593538">
            <a:off x="4282067" y="5320709"/>
            <a:ext cx="342900" cy="75184"/>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114B04F-F9A7-E843-8824-0CF8FB190949}"/>
              </a:ext>
            </a:extLst>
          </p:cNvPr>
          <p:cNvSpPr/>
          <p:nvPr/>
        </p:nvSpPr>
        <p:spPr>
          <a:xfrm rot="1009816">
            <a:off x="4408985" y="5259983"/>
            <a:ext cx="342900" cy="9621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BF21F8B-733A-3C75-0161-559E366FF697}"/>
              </a:ext>
            </a:extLst>
          </p:cNvPr>
          <p:cNvSpPr/>
          <p:nvPr/>
        </p:nvSpPr>
        <p:spPr>
          <a:xfrm rot="20267691">
            <a:off x="4669426" y="5216323"/>
            <a:ext cx="342900" cy="180476"/>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0EB8816-5604-F986-21B2-80475F7A7D82}"/>
              </a:ext>
            </a:extLst>
          </p:cNvPr>
          <p:cNvSpPr/>
          <p:nvPr/>
        </p:nvSpPr>
        <p:spPr>
          <a:xfrm rot="738642">
            <a:off x="4894965" y="5252413"/>
            <a:ext cx="233900" cy="14015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E654947-ABE0-EDF1-71FA-1954C44A968B}"/>
              </a:ext>
            </a:extLst>
          </p:cNvPr>
          <p:cNvSpPr/>
          <p:nvPr/>
        </p:nvSpPr>
        <p:spPr>
          <a:xfrm rot="20911114">
            <a:off x="5073513" y="5246386"/>
            <a:ext cx="233900" cy="14015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E2A67A8-B59C-B8D0-CBB4-E4D30D9D6B79}"/>
              </a:ext>
            </a:extLst>
          </p:cNvPr>
          <p:cNvSpPr/>
          <p:nvPr/>
        </p:nvSpPr>
        <p:spPr>
          <a:xfrm rot="20348142">
            <a:off x="4099379" y="5201574"/>
            <a:ext cx="342900" cy="180476"/>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8155848-582A-2760-9CC4-E7C0D03469D9}"/>
              </a:ext>
            </a:extLst>
          </p:cNvPr>
          <p:cNvSpPr/>
          <p:nvPr/>
        </p:nvSpPr>
        <p:spPr>
          <a:xfrm rot="20911114">
            <a:off x="4905314" y="491063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813A88E-0AD4-3333-2DF4-E9C6524EEDC8}"/>
              </a:ext>
            </a:extLst>
          </p:cNvPr>
          <p:cNvSpPr/>
          <p:nvPr/>
        </p:nvSpPr>
        <p:spPr>
          <a:xfrm rot="3199562">
            <a:off x="4543138" y="485098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4E5704-BD4A-C31A-2BC7-601B1419E4B9}"/>
              </a:ext>
            </a:extLst>
          </p:cNvPr>
          <p:cNvSpPr/>
          <p:nvPr/>
        </p:nvSpPr>
        <p:spPr>
          <a:xfrm rot="548053">
            <a:off x="4886026" y="4542988"/>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FC1B107-F83B-BC5D-69D1-B79865185991}"/>
              </a:ext>
            </a:extLst>
          </p:cNvPr>
          <p:cNvSpPr/>
          <p:nvPr/>
        </p:nvSpPr>
        <p:spPr>
          <a:xfrm rot="19446037">
            <a:off x="4715331" y="502097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2C1867-4F24-DD27-A8AF-4F6ED8969FE9}"/>
              </a:ext>
            </a:extLst>
          </p:cNvPr>
          <p:cNvSpPr/>
          <p:nvPr/>
        </p:nvSpPr>
        <p:spPr>
          <a:xfrm rot="19446037">
            <a:off x="4321485" y="4992215"/>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3E7E80C-8B62-99CE-D93C-DB86AD8DB811}"/>
              </a:ext>
            </a:extLst>
          </p:cNvPr>
          <p:cNvSpPr/>
          <p:nvPr/>
        </p:nvSpPr>
        <p:spPr>
          <a:xfrm rot="2905502">
            <a:off x="4321484" y="461419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EF2B5B9-B6B0-892B-C033-E211F57B47C3}"/>
              </a:ext>
            </a:extLst>
          </p:cNvPr>
          <p:cNvSpPr/>
          <p:nvPr/>
        </p:nvSpPr>
        <p:spPr>
          <a:xfrm rot="1626068">
            <a:off x="4438504" y="4767218"/>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FEA7A-9BCA-F845-6588-3D0DAD64E4E5}"/>
              </a:ext>
            </a:extLst>
          </p:cNvPr>
          <p:cNvSpPr/>
          <p:nvPr/>
        </p:nvSpPr>
        <p:spPr>
          <a:xfrm rot="1626068">
            <a:off x="5153166" y="435827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4574A28-3782-7655-619C-4B53245CAB75}"/>
              </a:ext>
            </a:extLst>
          </p:cNvPr>
          <p:cNvSpPr/>
          <p:nvPr/>
        </p:nvSpPr>
        <p:spPr>
          <a:xfrm rot="19077477">
            <a:off x="5057009" y="5006795"/>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4D777BC-E4D4-83D3-436C-3468BE69DF6C}"/>
              </a:ext>
            </a:extLst>
          </p:cNvPr>
          <p:cNvSpPr/>
          <p:nvPr/>
        </p:nvSpPr>
        <p:spPr>
          <a:xfrm rot="302628">
            <a:off x="4278477" y="429389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F09D7BA-535C-26B9-E626-8E05443DF6C9}"/>
              </a:ext>
            </a:extLst>
          </p:cNvPr>
          <p:cNvSpPr/>
          <p:nvPr/>
        </p:nvSpPr>
        <p:spPr>
          <a:xfrm rot="20132300">
            <a:off x="4577616" y="446494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a:extLst>
              <a:ext uri="{FF2B5EF4-FFF2-40B4-BE49-F238E27FC236}">
                <a16:creationId xmlns:a16="http://schemas.microsoft.com/office/drawing/2014/main" id="{1075C586-B0BB-E338-658E-26EBE9E2409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9187640">
            <a:off x="4501705" y="4354697"/>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Shape 37">
            <a:extLst>
              <a:ext uri="{FF2B5EF4-FFF2-40B4-BE49-F238E27FC236}">
                <a16:creationId xmlns:a16="http://schemas.microsoft.com/office/drawing/2014/main" id="{85E997A9-279F-474E-3D05-3F1BA14B7E94}"/>
              </a:ext>
            </a:extLst>
          </p:cNvPr>
          <p:cNvSpPr/>
          <p:nvPr/>
        </p:nvSpPr>
        <p:spPr>
          <a:xfrm>
            <a:off x="4386466" y="5095240"/>
            <a:ext cx="589549" cy="132080"/>
          </a:xfrm>
          <a:custGeom>
            <a:avLst/>
            <a:gdLst>
              <a:gd name="connsiteX0" fmla="*/ 2654 w 589549"/>
              <a:gd name="connsiteY0" fmla="*/ 132080 h 132080"/>
              <a:gd name="connsiteX1" fmla="*/ 114 w 589549"/>
              <a:gd name="connsiteY1" fmla="*/ 119380 h 132080"/>
              <a:gd name="connsiteX2" fmla="*/ 7734 w 589549"/>
              <a:gd name="connsiteY2" fmla="*/ 99060 h 132080"/>
              <a:gd name="connsiteX3" fmla="*/ 73774 w 589549"/>
              <a:gd name="connsiteY3" fmla="*/ 78740 h 132080"/>
              <a:gd name="connsiteX4" fmla="*/ 111874 w 589549"/>
              <a:gd name="connsiteY4" fmla="*/ 88900 h 132080"/>
              <a:gd name="connsiteX5" fmla="*/ 137274 w 589549"/>
              <a:gd name="connsiteY5" fmla="*/ 99060 h 132080"/>
              <a:gd name="connsiteX6" fmla="*/ 180454 w 589549"/>
              <a:gd name="connsiteY6" fmla="*/ 96520 h 132080"/>
              <a:gd name="connsiteX7" fmla="*/ 208394 w 589549"/>
              <a:gd name="connsiteY7" fmla="*/ 53340 h 132080"/>
              <a:gd name="connsiteX8" fmla="*/ 216014 w 589549"/>
              <a:gd name="connsiteY8" fmla="*/ 35560 h 132080"/>
              <a:gd name="connsiteX9" fmla="*/ 241414 w 589549"/>
              <a:gd name="connsiteY9" fmla="*/ 10160 h 132080"/>
              <a:gd name="connsiteX10" fmla="*/ 251574 w 589549"/>
              <a:gd name="connsiteY10" fmla="*/ 12700 h 132080"/>
              <a:gd name="connsiteX11" fmla="*/ 292214 w 589549"/>
              <a:gd name="connsiteY11" fmla="*/ 45720 h 132080"/>
              <a:gd name="connsiteX12" fmla="*/ 348094 w 589549"/>
              <a:gd name="connsiteY12" fmla="*/ 63500 h 132080"/>
              <a:gd name="connsiteX13" fmla="*/ 464934 w 589549"/>
              <a:gd name="connsiteY13" fmla="*/ 50800 h 132080"/>
              <a:gd name="connsiteX14" fmla="*/ 477634 w 589549"/>
              <a:gd name="connsiteY14" fmla="*/ 27940 h 132080"/>
              <a:gd name="connsiteX15" fmla="*/ 503034 w 589549"/>
              <a:gd name="connsiteY15" fmla="*/ 2540 h 132080"/>
              <a:gd name="connsiteX16" fmla="*/ 525894 w 589549"/>
              <a:gd name="connsiteY16" fmla="*/ 0 h 132080"/>
              <a:gd name="connsiteX17" fmla="*/ 553834 w 589549"/>
              <a:gd name="connsiteY17" fmla="*/ 7620 h 132080"/>
              <a:gd name="connsiteX18" fmla="*/ 586854 w 589549"/>
              <a:gd name="connsiteY18" fmla="*/ 43180 h 132080"/>
              <a:gd name="connsiteX19" fmla="*/ 581774 w 589549"/>
              <a:gd name="connsiteY19" fmla="*/ 88900 h 132080"/>
              <a:gd name="connsiteX20" fmla="*/ 569074 w 589549"/>
              <a:gd name="connsiteY20" fmla="*/ 93980 h 132080"/>
              <a:gd name="connsiteX21" fmla="*/ 543674 w 589549"/>
              <a:gd name="connsiteY21" fmla="*/ 101600 h 132080"/>
              <a:gd name="connsiteX22" fmla="*/ 528434 w 589549"/>
              <a:gd name="connsiteY22" fmla="*/ 109220 h 132080"/>
              <a:gd name="connsiteX23" fmla="*/ 523354 w 589549"/>
              <a:gd name="connsiteY23" fmla="*/ 132080 h 1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49" h="132080">
                <a:moveTo>
                  <a:pt x="2654" y="132080"/>
                </a:moveTo>
                <a:cubicBezTo>
                  <a:pt x="1807" y="127847"/>
                  <a:pt x="-542" y="123647"/>
                  <a:pt x="114" y="119380"/>
                </a:cubicBezTo>
                <a:cubicBezTo>
                  <a:pt x="1214" y="112230"/>
                  <a:pt x="2619" y="104175"/>
                  <a:pt x="7734" y="99060"/>
                </a:cubicBezTo>
                <a:cubicBezTo>
                  <a:pt x="26369" y="80425"/>
                  <a:pt x="49981" y="81912"/>
                  <a:pt x="73774" y="78740"/>
                </a:cubicBezTo>
                <a:cubicBezTo>
                  <a:pt x="86474" y="82127"/>
                  <a:pt x="99356" y="84894"/>
                  <a:pt x="111874" y="88900"/>
                </a:cubicBezTo>
                <a:cubicBezTo>
                  <a:pt x="120559" y="91679"/>
                  <a:pt x="128211" y="98053"/>
                  <a:pt x="137274" y="99060"/>
                </a:cubicBezTo>
                <a:cubicBezTo>
                  <a:pt x="151604" y="100652"/>
                  <a:pt x="166061" y="97367"/>
                  <a:pt x="180454" y="96520"/>
                </a:cubicBezTo>
                <a:cubicBezTo>
                  <a:pt x="192527" y="79618"/>
                  <a:pt x="198037" y="72903"/>
                  <a:pt x="208394" y="53340"/>
                </a:cubicBezTo>
                <a:cubicBezTo>
                  <a:pt x="211411" y="47641"/>
                  <a:pt x="212097" y="40682"/>
                  <a:pt x="216014" y="35560"/>
                </a:cubicBezTo>
                <a:cubicBezTo>
                  <a:pt x="223287" y="26049"/>
                  <a:pt x="241414" y="10160"/>
                  <a:pt x="241414" y="10160"/>
                </a:cubicBezTo>
                <a:cubicBezTo>
                  <a:pt x="244801" y="11007"/>
                  <a:pt x="248559" y="10941"/>
                  <a:pt x="251574" y="12700"/>
                </a:cubicBezTo>
                <a:cubicBezTo>
                  <a:pt x="286828" y="33265"/>
                  <a:pt x="257301" y="22445"/>
                  <a:pt x="292214" y="45720"/>
                </a:cubicBezTo>
                <a:cubicBezTo>
                  <a:pt x="315289" y="61103"/>
                  <a:pt x="320831" y="58956"/>
                  <a:pt x="348094" y="63500"/>
                </a:cubicBezTo>
                <a:cubicBezTo>
                  <a:pt x="372424" y="62486"/>
                  <a:pt x="440751" y="62444"/>
                  <a:pt x="464934" y="50800"/>
                </a:cubicBezTo>
                <a:cubicBezTo>
                  <a:pt x="472788" y="47018"/>
                  <a:pt x="472799" y="35193"/>
                  <a:pt x="477634" y="27940"/>
                </a:cubicBezTo>
                <a:cubicBezTo>
                  <a:pt x="481117" y="22716"/>
                  <a:pt x="495573" y="5205"/>
                  <a:pt x="503034" y="2540"/>
                </a:cubicBezTo>
                <a:cubicBezTo>
                  <a:pt x="510254" y="-39"/>
                  <a:pt x="518274" y="847"/>
                  <a:pt x="525894" y="0"/>
                </a:cubicBezTo>
                <a:cubicBezTo>
                  <a:pt x="535207" y="2540"/>
                  <a:pt x="545375" y="2968"/>
                  <a:pt x="553834" y="7620"/>
                </a:cubicBezTo>
                <a:cubicBezTo>
                  <a:pt x="571475" y="17322"/>
                  <a:pt x="576897" y="28244"/>
                  <a:pt x="586854" y="43180"/>
                </a:cubicBezTo>
                <a:cubicBezTo>
                  <a:pt x="589409" y="61067"/>
                  <a:pt x="593146" y="70421"/>
                  <a:pt x="581774" y="88900"/>
                </a:cubicBezTo>
                <a:cubicBezTo>
                  <a:pt x="579384" y="92783"/>
                  <a:pt x="573152" y="91941"/>
                  <a:pt x="569074" y="93980"/>
                </a:cubicBezTo>
                <a:cubicBezTo>
                  <a:pt x="550592" y="103221"/>
                  <a:pt x="576009" y="96981"/>
                  <a:pt x="543674" y="101600"/>
                </a:cubicBezTo>
                <a:cubicBezTo>
                  <a:pt x="538594" y="104140"/>
                  <a:pt x="532450" y="105204"/>
                  <a:pt x="528434" y="109220"/>
                </a:cubicBezTo>
                <a:cubicBezTo>
                  <a:pt x="522096" y="115558"/>
                  <a:pt x="523354" y="124422"/>
                  <a:pt x="523354" y="132080"/>
                </a:cubicBezTo>
              </a:path>
            </a:pathLst>
          </a:custGeom>
          <a:noFill/>
          <a:ln>
            <a:solidFill>
              <a:srgbClr val="524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BCDE133-6A74-4B34-4CF2-368E3CFEFFE4}"/>
              </a:ext>
            </a:extLst>
          </p:cNvPr>
          <p:cNvSpPr/>
          <p:nvPr/>
        </p:nvSpPr>
        <p:spPr>
          <a:xfrm rot="7261827">
            <a:off x="4799289" y="5035222"/>
            <a:ext cx="589549" cy="132080"/>
          </a:xfrm>
          <a:custGeom>
            <a:avLst/>
            <a:gdLst>
              <a:gd name="connsiteX0" fmla="*/ 2654 w 589549"/>
              <a:gd name="connsiteY0" fmla="*/ 132080 h 132080"/>
              <a:gd name="connsiteX1" fmla="*/ 114 w 589549"/>
              <a:gd name="connsiteY1" fmla="*/ 119380 h 132080"/>
              <a:gd name="connsiteX2" fmla="*/ 7734 w 589549"/>
              <a:gd name="connsiteY2" fmla="*/ 99060 h 132080"/>
              <a:gd name="connsiteX3" fmla="*/ 73774 w 589549"/>
              <a:gd name="connsiteY3" fmla="*/ 78740 h 132080"/>
              <a:gd name="connsiteX4" fmla="*/ 111874 w 589549"/>
              <a:gd name="connsiteY4" fmla="*/ 88900 h 132080"/>
              <a:gd name="connsiteX5" fmla="*/ 137274 w 589549"/>
              <a:gd name="connsiteY5" fmla="*/ 99060 h 132080"/>
              <a:gd name="connsiteX6" fmla="*/ 180454 w 589549"/>
              <a:gd name="connsiteY6" fmla="*/ 96520 h 132080"/>
              <a:gd name="connsiteX7" fmla="*/ 208394 w 589549"/>
              <a:gd name="connsiteY7" fmla="*/ 53340 h 132080"/>
              <a:gd name="connsiteX8" fmla="*/ 216014 w 589549"/>
              <a:gd name="connsiteY8" fmla="*/ 35560 h 132080"/>
              <a:gd name="connsiteX9" fmla="*/ 241414 w 589549"/>
              <a:gd name="connsiteY9" fmla="*/ 10160 h 132080"/>
              <a:gd name="connsiteX10" fmla="*/ 251574 w 589549"/>
              <a:gd name="connsiteY10" fmla="*/ 12700 h 132080"/>
              <a:gd name="connsiteX11" fmla="*/ 292214 w 589549"/>
              <a:gd name="connsiteY11" fmla="*/ 45720 h 132080"/>
              <a:gd name="connsiteX12" fmla="*/ 348094 w 589549"/>
              <a:gd name="connsiteY12" fmla="*/ 63500 h 132080"/>
              <a:gd name="connsiteX13" fmla="*/ 464934 w 589549"/>
              <a:gd name="connsiteY13" fmla="*/ 50800 h 132080"/>
              <a:gd name="connsiteX14" fmla="*/ 477634 w 589549"/>
              <a:gd name="connsiteY14" fmla="*/ 27940 h 132080"/>
              <a:gd name="connsiteX15" fmla="*/ 503034 w 589549"/>
              <a:gd name="connsiteY15" fmla="*/ 2540 h 132080"/>
              <a:gd name="connsiteX16" fmla="*/ 525894 w 589549"/>
              <a:gd name="connsiteY16" fmla="*/ 0 h 132080"/>
              <a:gd name="connsiteX17" fmla="*/ 553834 w 589549"/>
              <a:gd name="connsiteY17" fmla="*/ 7620 h 132080"/>
              <a:gd name="connsiteX18" fmla="*/ 586854 w 589549"/>
              <a:gd name="connsiteY18" fmla="*/ 43180 h 132080"/>
              <a:gd name="connsiteX19" fmla="*/ 581774 w 589549"/>
              <a:gd name="connsiteY19" fmla="*/ 88900 h 132080"/>
              <a:gd name="connsiteX20" fmla="*/ 569074 w 589549"/>
              <a:gd name="connsiteY20" fmla="*/ 93980 h 132080"/>
              <a:gd name="connsiteX21" fmla="*/ 543674 w 589549"/>
              <a:gd name="connsiteY21" fmla="*/ 101600 h 132080"/>
              <a:gd name="connsiteX22" fmla="*/ 528434 w 589549"/>
              <a:gd name="connsiteY22" fmla="*/ 109220 h 132080"/>
              <a:gd name="connsiteX23" fmla="*/ 523354 w 589549"/>
              <a:gd name="connsiteY23" fmla="*/ 132080 h 1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49" h="132080">
                <a:moveTo>
                  <a:pt x="2654" y="132080"/>
                </a:moveTo>
                <a:cubicBezTo>
                  <a:pt x="1807" y="127847"/>
                  <a:pt x="-542" y="123647"/>
                  <a:pt x="114" y="119380"/>
                </a:cubicBezTo>
                <a:cubicBezTo>
                  <a:pt x="1214" y="112230"/>
                  <a:pt x="2619" y="104175"/>
                  <a:pt x="7734" y="99060"/>
                </a:cubicBezTo>
                <a:cubicBezTo>
                  <a:pt x="26369" y="80425"/>
                  <a:pt x="49981" y="81912"/>
                  <a:pt x="73774" y="78740"/>
                </a:cubicBezTo>
                <a:cubicBezTo>
                  <a:pt x="86474" y="82127"/>
                  <a:pt x="99356" y="84894"/>
                  <a:pt x="111874" y="88900"/>
                </a:cubicBezTo>
                <a:cubicBezTo>
                  <a:pt x="120559" y="91679"/>
                  <a:pt x="128211" y="98053"/>
                  <a:pt x="137274" y="99060"/>
                </a:cubicBezTo>
                <a:cubicBezTo>
                  <a:pt x="151604" y="100652"/>
                  <a:pt x="166061" y="97367"/>
                  <a:pt x="180454" y="96520"/>
                </a:cubicBezTo>
                <a:cubicBezTo>
                  <a:pt x="192527" y="79618"/>
                  <a:pt x="198037" y="72903"/>
                  <a:pt x="208394" y="53340"/>
                </a:cubicBezTo>
                <a:cubicBezTo>
                  <a:pt x="211411" y="47641"/>
                  <a:pt x="212097" y="40682"/>
                  <a:pt x="216014" y="35560"/>
                </a:cubicBezTo>
                <a:cubicBezTo>
                  <a:pt x="223287" y="26049"/>
                  <a:pt x="241414" y="10160"/>
                  <a:pt x="241414" y="10160"/>
                </a:cubicBezTo>
                <a:cubicBezTo>
                  <a:pt x="244801" y="11007"/>
                  <a:pt x="248559" y="10941"/>
                  <a:pt x="251574" y="12700"/>
                </a:cubicBezTo>
                <a:cubicBezTo>
                  <a:pt x="286828" y="33265"/>
                  <a:pt x="257301" y="22445"/>
                  <a:pt x="292214" y="45720"/>
                </a:cubicBezTo>
                <a:cubicBezTo>
                  <a:pt x="315289" y="61103"/>
                  <a:pt x="320831" y="58956"/>
                  <a:pt x="348094" y="63500"/>
                </a:cubicBezTo>
                <a:cubicBezTo>
                  <a:pt x="372424" y="62486"/>
                  <a:pt x="440751" y="62444"/>
                  <a:pt x="464934" y="50800"/>
                </a:cubicBezTo>
                <a:cubicBezTo>
                  <a:pt x="472788" y="47018"/>
                  <a:pt x="472799" y="35193"/>
                  <a:pt x="477634" y="27940"/>
                </a:cubicBezTo>
                <a:cubicBezTo>
                  <a:pt x="481117" y="22716"/>
                  <a:pt x="495573" y="5205"/>
                  <a:pt x="503034" y="2540"/>
                </a:cubicBezTo>
                <a:cubicBezTo>
                  <a:pt x="510254" y="-39"/>
                  <a:pt x="518274" y="847"/>
                  <a:pt x="525894" y="0"/>
                </a:cubicBezTo>
                <a:cubicBezTo>
                  <a:pt x="535207" y="2540"/>
                  <a:pt x="545375" y="2968"/>
                  <a:pt x="553834" y="7620"/>
                </a:cubicBezTo>
                <a:cubicBezTo>
                  <a:pt x="571475" y="17322"/>
                  <a:pt x="576897" y="28244"/>
                  <a:pt x="586854" y="43180"/>
                </a:cubicBezTo>
                <a:cubicBezTo>
                  <a:pt x="589409" y="61067"/>
                  <a:pt x="593146" y="70421"/>
                  <a:pt x="581774" y="88900"/>
                </a:cubicBezTo>
                <a:cubicBezTo>
                  <a:pt x="579384" y="92783"/>
                  <a:pt x="573152" y="91941"/>
                  <a:pt x="569074" y="93980"/>
                </a:cubicBezTo>
                <a:cubicBezTo>
                  <a:pt x="550592" y="103221"/>
                  <a:pt x="576009" y="96981"/>
                  <a:pt x="543674" y="101600"/>
                </a:cubicBezTo>
                <a:cubicBezTo>
                  <a:pt x="538594" y="104140"/>
                  <a:pt x="532450" y="105204"/>
                  <a:pt x="528434" y="109220"/>
                </a:cubicBezTo>
                <a:cubicBezTo>
                  <a:pt x="522096" y="115558"/>
                  <a:pt x="523354" y="124422"/>
                  <a:pt x="523354" y="132080"/>
                </a:cubicBezTo>
              </a:path>
            </a:pathLst>
          </a:custGeom>
          <a:noFill/>
          <a:ln>
            <a:solidFill>
              <a:srgbClr val="524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CD7A8BD-2FEC-DDC6-4383-D173F8114ECD}"/>
              </a:ext>
            </a:extLst>
          </p:cNvPr>
          <p:cNvSpPr/>
          <p:nvPr/>
        </p:nvSpPr>
        <p:spPr>
          <a:xfrm rot="1455210">
            <a:off x="4214234" y="4474377"/>
            <a:ext cx="53340" cy="320040"/>
          </a:xfrm>
          <a:custGeom>
            <a:avLst/>
            <a:gdLst>
              <a:gd name="connsiteX0" fmla="*/ 27940 w 53340"/>
              <a:gd name="connsiteY0" fmla="*/ 320040 h 320040"/>
              <a:gd name="connsiteX1" fmla="*/ 20320 w 53340"/>
              <a:gd name="connsiteY1" fmla="*/ 307340 h 320040"/>
              <a:gd name="connsiteX2" fmla="*/ 17780 w 53340"/>
              <a:gd name="connsiteY2" fmla="*/ 297180 h 320040"/>
              <a:gd name="connsiteX3" fmla="*/ 12700 w 53340"/>
              <a:gd name="connsiteY3" fmla="*/ 284480 h 320040"/>
              <a:gd name="connsiteX4" fmla="*/ 0 w 53340"/>
              <a:gd name="connsiteY4" fmla="*/ 254000 h 320040"/>
              <a:gd name="connsiteX5" fmla="*/ 7620 w 53340"/>
              <a:gd name="connsiteY5" fmla="*/ 210820 h 320040"/>
              <a:gd name="connsiteX6" fmla="*/ 10160 w 53340"/>
              <a:gd name="connsiteY6" fmla="*/ 203200 h 320040"/>
              <a:gd name="connsiteX7" fmla="*/ 22860 w 53340"/>
              <a:gd name="connsiteY7" fmla="*/ 193040 h 320040"/>
              <a:gd name="connsiteX8" fmla="*/ 33020 w 53340"/>
              <a:gd name="connsiteY8" fmla="*/ 172720 h 320040"/>
              <a:gd name="connsiteX9" fmla="*/ 38100 w 53340"/>
              <a:gd name="connsiteY9" fmla="*/ 162560 h 320040"/>
              <a:gd name="connsiteX10" fmla="*/ 43180 w 53340"/>
              <a:gd name="connsiteY10" fmla="*/ 154940 h 320040"/>
              <a:gd name="connsiteX11" fmla="*/ 48260 w 53340"/>
              <a:gd name="connsiteY11" fmla="*/ 132080 h 320040"/>
              <a:gd name="connsiteX12" fmla="*/ 53340 w 53340"/>
              <a:gd name="connsiteY12" fmla="*/ 114300 h 320040"/>
              <a:gd name="connsiteX13" fmla="*/ 50800 w 53340"/>
              <a:gd name="connsiteY13" fmla="*/ 17780 h 320040"/>
              <a:gd name="connsiteX14" fmla="*/ 48260 w 53340"/>
              <a:gd name="connsiteY14" fmla="*/ 10160 h 320040"/>
              <a:gd name="connsiteX15" fmla="*/ 45720 w 53340"/>
              <a:gd name="connsiteY1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 h="320040">
                <a:moveTo>
                  <a:pt x="27940" y="320040"/>
                </a:moveTo>
                <a:cubicBezTo>
                  <a:pt x="25400" y="315807"/>
                  <a:pt x="22325" y="311851"/>
                  <a:pt x="20320" y="307340"/>
                </a:cubicBezTo>
                <a:cubicBezTo>
                  <a:pt x="18902" y="304150"/>
                  <a:pt x="18884" y="300492"/>
                  <a:pt x="17780" y="297180"/>
                </a:cubicBezTo>
                <a:cubicBezTo>
                  <a:pt x="16338" y="292855"/>
                  <a:pt x="14587" y="288631"/>
                  <a:pt x="12700" y="284480"/>
                </a:cubicBezTo>
                <a:cubicBezTo>
                  <a:pt x="182" y="256939"/>
                  <a:pt x="9237" y="281710"/>
                  <a:pt x="0" y="254000"/>
                </a:cubicBezTo>
                <a:cubicBezTo>
                  <a:pt x="4651" y="188891"/>
                  <a:pt x="-4538" y="235136"/>
                  <a:pt x="7620" y="210820"/>
                </a:cubicBezTo>
                <a:cubicBezTo>
                  <a:pt x="8817" y="208425"/>
                  <a:pt x="8418" y="205233"/>
                  <a:pt x="10160" y="203200"/>
                </a:cubicBezTo>
                <a:cubicBezTo>
                  <a:pt x="13688" y="199084"/>
                  <a:pt x="18627" y="196427"/>
                  <a:pt x="22860" y="193040"/>
                </a:cubicBezTo>
                <a:lnTo>
                  <a:pt x="33020" y="172720"/>
                </a:lnTo>
                <a:cubicBezTo>
                  <a:pt x="34713" y="169333"/>
                  <a:pt x="36000" y="165710"/>
                  <a:pt x="38100" y="162560"/>
                </a:cubicBezTo>
                <a:lnTo>
                  <a:pt x="43180" y="154940"/>
                </a:lnTo>
                <a:cubicBezTo>
                  <a:pt x="44926" y="146210"/>
                  <a:pt x="45869" y="140450"/>
                  <a:pt x="48260" y="132080"/>
                </a:cubicBezTo>
                <a:cubicBezTo>
                  <a:pt x="55548" y="106573"/>
                  <a:pt x="45400" y="146062"/>
                  <a:pt x="53340" y="114300"/>
                </a:cubicBezTo>
                <a:cubicBezTo>
                  <a:pt x="52493" y="82127"/>
                  <a:pt x="52368" y="49926"/>
                  <a:pt x="50800" y="17780"/>
                </a:cubicBezTo>
                <a:cubicBezTo>
                  <a:pt x="50670" y="15106"/>
                  <a:pt x="48996" y="12734"/>
                  <a:pt x="48260" y="10160"/>
                </a:cubicBezTo>
                <a:cubicBezTo>
                  <a:pt x="47301" y="6803"/>
                  <a:pt x="45720" y="0"/>
                  <a:pt x="45720" y="0"/>
                </a:cubicBezTo>
              </a:path>
            </a:pathLst>
          </a:custGeom>
          <a:noFill/>
          <a:ln>
            <a:solidFill>
              <a:srgbClr val="D2B8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7222C1DC-55E1-8E61-9D5A-EA569538EFCD}"/>
              </a:ext>
            </a:extLst>
          </p:cNvPr>
          <p:cNvSpPr/>
          <p:nvPr/>
        </p:nvSpPr>
        <p:spPr>
          <a:xfrm rot="9442893">
            <a:off x="5034568" y="4241958"/>
            <a:ext cx="73479" cy="516512"/>
          </a:xfrm>
          <a:custGeom>
            <a:avLst/>
            <a:gdLst>
              <a:gd name="connsiteX0" fmla="*/ 27940 w 53340"/>
              <a:gd name="connsiteY0" fmla="*/ 320040 h 320040"/>
              <a:gd name="connsiteX1" fmla="*/ 20320 w 53340"/>
              <a:gd name="connsiteY1" fmla="*/ 307340 h 320040"/>
              <a:gd name="connsiteX2" fmla="*/ 17780 w 53340"/>
              <a:gd name="connsiteY2" fmla="*/ 297180 h 320040"/>
              <a:gd name="connsiteX3" fmla="*/ 12700 w 53340"/>
              <a:gd name="connsiteY3" fmla="*/ 284480 h 320040"/>
              <a:gd name="connsiteX4" fmla="*/ 0 w 53340"/>
              <a:gd name="connsiteY4" fmla="*/ 254000 h 320040"/>
              <a:gd name="connsiteX5" fmla="*/ 7620 w 53340"/>
              <a:gd name="connsiteY5" fmla="*/ 210820 h 320040"/>
              <a:gd name="connsiteX6" fmla="*/ 10160 w 53340"/>
              <a:gd name="connsiteY6" fmla="*/ 203200 h 320040"/>
              <a:gd name="connsiteX7" fmla="*/ 22860 w 53340"/>
              <a:gd name="connsiteY7" fmla="*/ 193040 h 320040"/>
              <a:gd name="connsiteX8" fmla="*/ 33020 w 53340"/>
              <a:gd name="connsiteY8" fmla="*/ 172720 h 320040"/>
              <a:gd name="connsiteX9" fmla="*/ 38100 w 53340"/>
              <a:gd name="connsiteY9" fmla="*/ 162560 h 320040"/>
              <a:gd name="connsiteX10" fmla="*/ 43180 w 53340"/>
              <a:gd name="connsiteY10" fmla="*/ 154940 h 320040"/>
              <a:gd name="connsiteX11" fmla="*/ 48260 w 53340"/>
              <a:gd name="connsiteY11" fmla="*/ 132080 h 320040"/>
              <a:gd name="connsiteX12" fmla="*/ 53340 w 53340"/>
              <a:gd name="connsiteY12" fmla="*/ 114300 h 320040"/>
              <a:gd name="connsiteX13" fmla="*/ 50800 w 53340"/>
              <a:gd name="connsiteY13" fmla="*/ 17780 h 320040"/>
              <a:gd name="connsiteX14" fmla="*/ 48260 w 53340"/>
              <a:gd name="connsiteY14" fmla="*/ 10160 h 320040"/>
              <a:gd name="connsiteX15" fmla="*/ 45720 w 53340"/>
              <a:gd name="connsiteY1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 h="320040">
                <a:moveTo>
                  <a:pt x="27940" y="320040"/>
                </a:moveTo>
                <a:cubicBezTo>
                  <a:pt x="25400" y="315807"/>
                  <a:pt x="22325" y="311851"/>
                  <a:pt x="20320" y="307340"/>
                </a:cubicBezTo>
                <a:cubicBezTo>
                  <a:pt x="18902" y="304150"/>
                  <a:pt x="18884" y="300492"/>
                  <a:pt x="17780" y="297180"/>
                </a:cubicBezTo>
                <a:cubicBezTo>
                  <a:pt x="16338" y="292855"/>
                  <a:pt x="14587" y="288631"/>
                  <a:pt x="12700" y="284480"/>
                </a:cubicBezTo>
                <a:cubicBezTo>
                  <a:pt x="182" y="256939"/>
                  <a:pt x="9237" y="281710"/>
                  <a:pt x="0" y="254000"/>
                </a:cubicBezTo>
                <a:cubicBezTo>
                  <a:pt x="4651" y="188891"/>
                  <a:pt x="-4538" y="235136"/>
                  <a:pt x="7620" y="210820"/>
                </a:cubicBezTo>
                <a:cubicBezTo>
                  <a:pt x="8817" y="208425"/>
                  <a:pt x="8418" y="205233"/>
                  <a:pt x="10160" y="203200"/>
                </a:cubicBezTo>
                <a:cubicBezTo>
                  <a:pt x="13688" y="199084"/>
                  <a:pt x="18627" y="196427"/>
                  <a:pt x="22860" y="193040"/>
                </a:cubicBezTo>
                <a:lnTo>
                  <a:pt x="33020" y="172720"/>
                </a:lnTo>
                <a:cubicBezTo>
                  <a:pt x="34713" y="169333"/>
                  <a:pt x="36000" y="165710"/>
                  <a:pt x="38100" y="162560"/>
                </a:cubicBezTo>
                <a:lnTo>
                  <a:pt x="43180" y="154940"/>
                </a:lnTo>
                <a:cubicBezTo>
                  <a:pt x="44926" y="146210"/>
                  <a:pt x="45869" y="140450"/>
                  <a:pt x="48260" y="132080"/>
                </a:cubicBezTo>
                <a:cubicBezTo>
                  <a:pt x="55548" y="106573"/>
                  <a:pt x="45400" y="146062"/>
                  <a:pt x="53340" y="114300"/>
                </a:cubicBezTo>
                <a:cubicBezTo>
                  <a:pt x="52493" y="82127"/>
                  <a:pt x="52368" y="49926"/>
                  <a:pt x="50800" y="17780"/>
                </a:cubicBezTo>
                <a:cubicBezTo>
                  <a:pt x="50670" y="15106"/>
                  <a:pt x="48996" y="12734"/>
                  <a:pt x="48260" y="10160"/>
                </a:cubicBezTo>
                <a:cubicBezTo>
                  <a:pt x="47301" y="6803"/>
                  <a:pt x="45720" y="0"/>
                  <a:pt x="45720" y="0"/>
                </a:cubicBezTo>
              </a:path>
            </a:pathLst>
          </a:custGeom>
          <a:noFill/>
          <a:ln>
            <a:solidFill>
              <a:srgbClr val="D2B8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5177323-A93D-BE7C-2B5E-73D051228E44}"/>
              </a:ext>
            </a:extLst>
          </p:cNvPr>
          <p:cNvSpPr/>
          <p:nvPr/>
        </p:nvSpPr>
        <p:spPr>
          <a:xfrm rot="16567757">
            <a:off x="4265794" y="4874098"/>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80A55DB-AA30-6210-AC25-1D0EEC290FEB}"/>
              </a:ext>
            </a:extLst>
          </p:cNvPr>
          <p:cNvSpPr/>
          <p:nvPr/>
        </p:nvSpPr>
        <p:spPr>
          <a:xfrm rot="16567757">
            <a:off x="4465133" y="498999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59A94F-B012-2D4D-1792-3F8908C37A81}"/>
              </a:ext>
            </a:extLst>
          </p:cNvPr>
          <p:cNvSpPr/>
          <p:nvPr/>
        </p:nvSpPr>
        <p:spPr>
          <a:xfrm rot="16567757">
            <a:off x="4205813" y="5049483"/>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4133264-1315-F607-7904-BBCD6AAA85B4}"/>
              </a:ext>
            </a:extLst>
          </p:cNvPr>
          <p:cNvSpPr/>
          <p:nvPr/>
        </p:nvSpPr>
        <p:spPr>
          <a:xfrm rot="302628">
            <a:off x="4831859" y="4783622"/>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99B6389-C85E-B0DF-AAC1-BBF8C315B9CB}"/>
              </a:ext>
            </a:extLst>
          </p:cNvPr>
          <p:cNvSpPr/>
          <p:nvPr/>
        </p:nvSpPr>
        <p:spPr>
          <a:xfrm rot="18902427">
            <a:off x="4973131" y="4750094"/>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36D2EAE-309B-4517-BDF7-82544DDC33C4}"/>
              </a:ext>
            </a:extLst>
          </p:cNvPr>
          <p:cNvSpPr/>
          <p:nvPr/>
        </p:nvSpPr>
        <p:spPr>
          <a:xfrm rot="18902427">
            <a:off x="4667610" y="4260319"/>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A5B9887-6AF7-A308-867B-F509AA9BDC8E}"/>
              </a:ext>
            </a:extLst>
          </p:cNvPr>
          <p:cNvSpPr/>
          <p:nvPr/>
        </p:nvSpPr>
        <p:spPr>
          <a:xfrm rot="1626068">
            <a:off x="5189763" y="4603092"/>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1233D03B-5849-1D46-9450-425929865D01}"/>
              </a:ext>
            </a:extLst>
          </p:cNvPr>
          <p:cNvGrpSpPr/>
          <p:nvPr/>
        </p:nvGrpSpPr>
        <p:grpSpPr>
          <a:xfrm>
            <a:off x="5946959" y="4179806"/>
            <a:ext cx="1243715" cy="1243715"/>
            <a:chOff x="5946959" y="4179806"/>
            <a:chExt cx="1243715" cy="1243715"/>
          </a:xfrm>
        </p:grpSpPr>
        <p:sp>
          <p:nvSpPr>
            <p:cNvPr id="16" name="Rectangle 15">
              <a:extLst>
                <a:ext uri="{FF2B5EF4-FFF2-40B4-BE49-F238E27FC236}">
                  <a16:creationId xmlns:a16="http://schemas.microsoft.com/office/drawing/2014/main" id="{407C4FD5-832E-86C2-F5C0-A2DFE42399BC}"/>
                </a:ext>
              </a:extLst>
            </p:cNvPr>
            <p:cNvSpPr/>
            <p:nvPr/>
          </p:nvSpPr>
          <p:spPr>
            <a:xfrm>
              <a:off x="5946959" y="4179806"/>
              <a:ext cx="1243715" cy="1243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4">
              <a:extLst>
                <a:ext uri="{FF2B5EF4-FFF2-40B4-BE49-F238E27FC236}">
                  <a16:creationId xmlns:a16="http://schemas.microsoft.com/office/drawing/2014/main" id="{E8B33887-7517-A750-E4A5-91A26FA4F42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3313987">
              <a:off x="6437186" y="4495054"/>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52" name="Oval 51">
              <a:extLst>
                <a:ext uri="{FF2B5EF4-FFF2-40B4-BE49-F238E27FC236}">
                  <a16:creationId xmlns:a16="http://schemas.microsoft.com/office/drawing/2014/main" id="{ADE37D4E-9FBC-5629-7A95-7BBAF02D6A0C}"/>
                </a:ext>
              </a:extLst>
            </p:cNvPr>
            <p:cNvSpPr/>
            <p:nvPr/>
          </p:nvSpPr>
          <p:spPr>
            <a:xfrm rot="1626068">
              <a:off x="6304331" y="4431062"/>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3BBA08-8F5C-648A-F639-0D5F84A7C660}"/>
                </a:ext>
              </a:extLst>
            </p:cNvPr>
            <p:cNvSpPr/>
            <p:nvPr/>
          </p:nvSpPr>
          <p:spPr>
            <a:xfrm rot="1626068">
              <a:off x="6090874" y="506370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EA46706-908E-95C7-29A7-CB0AADCDCA8B}"/>
                </a:ext>
              </a:extLst>
            </p:cNvPr>
            <p:cNvSpPr/>
            <p:nvPr/>
          </p:nvSpPr>
          <p:spPr>
            <a:xfrm rot="1626068">
              <a:off x="6696642" y="503503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CE9CB06-52C0-7F43-1F8D-7B37C32551C0}"/>
                </a:ext>
              </a:extLst>
            </p:cNvPr>
            <p:cNvSpPr/>
            <p:nvPr/>
          </p:nvSpPr>
          <p:spPr>
            <a:xfrm rot="18902427">
              <a:off x="6762747" y="441888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3571B98-DEC8-C169-434D-55037E54A267}"/>
                </a:ext>
              </a:extLst>
            </p:cNvPr>
            <p:cNvSpPr/>
            <p:nvPr/>
          </p:nvSpPr>
          <p:spPr>
            <a:xfrm rot="18902427">
              <a:off x="6787931" y="518848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4">
            <a:extLst>
              <a:ext uri="{FF2B5EF4-FFF2-40B4-BE49-F238E27FC236}">
                <a16:creationId xmlns:a16="http://schemas.microsoft.com/office/drawing/2014/main" id="{C051D26E-76F5-07E6-88C7-784587FCD03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404286">
            <a:off x="8117598" y="4559816"/>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60" name="Oval 59">
            <a:extLst>
              <a:ext uri="{FF2B5EF4-FFF2-40B4-BE49-F238E27FC236}">
                <a16:creationId xmlns:a16="http://schemas.microsoft.com/office/drawing/2014/main" id="{B4429017-9DDD-38F1-8BAA-76750EE38560}"/>
              </a:ext>
            </a:extLst>
          </p:cNvPr>
          <p:cNvSpPr/>
          <p:nvPr/>
        </p:nvSpPr>
        <p:spPr>
          <a:xfrm rot="1626068">
            <a:off x="8002834" y="5188482"/>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c 1">
            <a:extLst>
              <a:ext uri="{FF2B5EF4-FFF2-40B4-BE49-F238E27FC236}">
                <a16:creationId xmlns:a16="http://schemas.microsoft.com/office/drawing/2014/main" id="{7BCC0198-3A8A-2E9E-7745-E7731B4B8A12}"/>
              </a:ext>
            </a:extLst>
          </p:cNvPr>
          <p:cNvSpPr/>
          <p:nvPr/>
        </p:nvSpPr>
        <p:spPr>
          <a:xfrm>
            <a:off x="8548947" y="2473273"/>
            <a:ext cx="1833563" cy="1349421"/>
          </a:xfrm>
          <a:prstGeom prst="arc">
            <a:avLst>
              <a:gd name="adj1" fmla="val 11083160"/>
              <a:gd name="adj2" fmla="val 92068"/>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8D984BA-DD9C-70E1-B31F-55352D6AAAAF}"/>
              </a:ext>
            </a:extLst>
          </p:cNvPr>
          <p:cNvSpPr txBox="1"/>
          <p:nvPr/>
        </p:nvSpPr>
        <p:spPr>
          <a:xfrm>
            <a:off x="8465972" y="2041799"/>
            <a:ext cx="2038045" cy="400110"/>
          </a:xfrm>
          <a:prstGeom prst="rect">
            <a:avLst/>
          </a:prstGeom>
          <a:noFill/>
        </p:spPr>
        <p:txBody>
          <a:bodyPr wrap="square" rtlCol="0">
            <a:spAutoFit/>
          </a:bodyPr>
          <a:lstStyle/>
          <a:p>
            <a:pPr algn="ctr"/>
            <a:r>
              <a:rPr lang="en-US" sz="2000" dirty="0"/>
              <a:t>3rd Isolation</a:t>
            </a:r>
          </a:p>
        </p:txBody>
      </p:sp>
      <p:pic>
        <p:nvPicPr>
          <p:cNvPr id="9" name="Picture 8">
            <a:extLst>
              <a:ext uri="{FF2B5EF4-FFF2-40B4-BE49-F238E27FC236}">
                <a16:creationId xmlns:a16="http://schemas.microsoft.com/office/drawing/2014/main" id="{45665251-E3C9-2357-0D93-6F4DECF8810E}"/>
              </a:ext>
            </a:extLst>
          </p:cNvPr>
          <p:cNvPicPr>
            <a:picLocks noChangeAspect="1"/>
          </p:cNvPicPr>
          <p:nvPr/>
        </p:nvPicPr>
        <p:blipFill>
          <a:blip r:embed="rId7"/>
          <a:stretch>
            <a:fillRect/>
          </a:stretch>
        </p:blipFill>
        <p:spPr>
          <a:xfrm>
            <a:off x="9073822" y="3256436"/>
            <a:ext cx="2950446" cy="1773218"/>
          </a:xfrm>
          <a:prstGeom prst="rect">
            <a:avLst/>
          </a:prstGeom>
        </p:spPr>
      </p:pic>
      <p:sp>
        <p:nvSpPr>
          <p:cNvPr id="35" name="TextBox 34">
            <a:extLst>
              <a:ext uri="{FF2B5EF4-FFF2-40B4-BE49-F238E27FC236}">
                <a16:creationId xmlns:a16="http://schemas.microsoft.com/office/drawing/2014/main" id="{5613222F-41E8-1283-0C3A-28EC57A43627}"/>
              </a:ext>
            </a:extLst>
          </p:cNvPr>
          <p:cNvSpPr txBox="1"/>
          <p:nvPr/>
        </p:nvSpPr>
        <p:spPr>
          <a:xfrm>
            <a:off x="9225823" y="4937430"/>
            <a:ext cx="2597714" cy="338554"/>
          </a:xfrm>
          <a:prstGeom prst="rect">
            <a:avLst/>
          </a:prstGeom>
          <a:noFill/>
        </p:spPr>
        <p:txBody>
          <a:bodyPr wrap="square" rtlCol="0">
            <a:spAutoFit/>
          </a:bodyPr>
          <a:lstStyle/>
          <a:p>
            <a:pPr algn="ctr"/>
            <a:r>
              <a:rPr lang="en-US" sz="1600" dirty="0"/>
              <a:t>24-well tissue culture plate</a:t>
            </a:r>
          </a:p>
        </p:txBody>
      </p:sp>
    </p:spTree>
    <p:extLst>
      <p:ext uri="{BB962C8B-B14F-4D97-AF65-F5344CB8AC3E}">
        <p14:creationId xmlns:p14="http://schemas.microsoft.com/office/powerpoint/2010/main" val="2857736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333A338-2B29-89F2-C530-6208B9583875}"/>
              </a:ext>
            </a:extLst>
          </p:cNvPr>
          <p:cNvSpPr/>
          <p:nvPr/>
        </p:nvSpPr>
        <p:spPr>
          <a:xfrm>
            <a:off x="0" y="0"/>
            <a:ext cx="12192000" cy="6858000"/>
          </a:xfrm>
          <a:prstGeom prst="rect">
            <a:avLst/>
          </a:prstGeom>
          <a:solidFill>
            <a:srgbClr val="E5E5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he Audubon Report at a Glance | The Audubon Birds &amp; Climate Change Report">
            <a:extLst>
              <a:ext uri="{FF2B5EF4-FFF2-40B4-BE49-F238E27FC236}">
                <a16:creationId xmlns:a16="http://schemas.microsoft.com/office/drawing/2014/main" id="{46A645BF-5708-F2D9-F9B8-CBAF97242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279" y="655781"/>
            <a:ext cx="7949430" cy="59620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mon Loon Breeding adult">
            <a:extLst>
              <a:ext uri="{FF2B5EF4-FFF2-40B4-BE49-F238E27FC236}">
                <a16:creationId xmlns:a16="http://schemas.microsoft.com/office/drawing/2014/main" id="{B4DAA6CA-E8EA-8592-5A3A-8514AC4DC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2897" y="3968173"/>
            <a:ext cx="2654300" cy="1990725"/>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2">
            <a:extLst>
              <a:ext uri="{FF2B5EF4-FFF2-40B4-BE49-F238E27FC236}">
                <a16:creationId xmlns:a16="http://schemas.microsoft.com/office/drawing/2014/main" id="{9198626D-A77D-7665-0807-10CAC649E6E1}"/>
              </a:ext>
            </a:extLst>
          </p:cNvPr>
          <p:cNvSpPr txBox="1">
            <a:spLocks/>
          </p:cNvSpPr>
          <p:nvPr/>
        </p:nvSpPr>
        <p:spPr>
          <a:xfrm>
            <a:off x="8660473" y="5706639"/>
            <a:ext cx="2817248" cy="299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Times New Roman" panose="02020603050405020304" pitchFamily="18" charset="0"/>
                <a:cs typeface="Times New Roman" panose="02020603050405020304" pitchFamily="18" charset="0"/>
              </a:rPr>
              <a:t>Christian </a:t>
            </a:r>
            <a:r>
              <a:rPr lang="en-US" sz="1200" dirty="0" err="1">
                <a:solidFill>
                  <a:schemeClr val="bg1"/>
                </a:solidFill>
                <a:latin typeface="Times New Roman" panose="02020603050405020304" pitchFamily="18" charset="0"/>
                <a:cs typeface="Times New Roman" panose="02020603050405020304" pitchFamily="18" charset="0"/>
              </a:rPr>
              <a:t>Hagenlocher</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BA85740-8DBB-560D-FF41-8A1343C57386}"/>
              </a:ext>
            </a:extLst>
          </p:cNvPr>
          <p:cNvSpPr txBox="1">
            <a:spLocks/>
          </p:cNvSpPr>
          <p:nvPr/>
        </p:nvSpPr>
        <p:spPr>
          <a:xfrm>
            <a:off x="528637" y="183784"/>
            <a:ext cx="11134725" cy="6207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Predicted upward shift of Common Loon range</a:t>
            </a:r>
          </a:p>
        </p:txBody>
      </p:sp>
    </p:spTree>
    <p:extLst>
      <p:ext uri="{BB962C8B-B14F-4D97-AF65-F5344CB8AC3E}">
        <p14:creationId xmlns:p14="http://schemas.microsoft.com/office/powerpoint/2010/main" val="733282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1000ml,Lab Glass Reagent Bottle,Screw Cap,1L Blue Lid  Flask,Transparent,Graduation 800ml">
            <a:extLst>
              <a:ext uri="{FF2B5EF4-FFF2-40B4-BE49-F238E27FC236}">
                <a16:creationId xmlns:a16="http://schemas.microsoft.com/office/drawing/2014/main" id="{F89AC257-0A06-EBA0-8309-5AE1E0940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283" y="2590075"/>
            <a:ext cx="2489718" cy="248971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291ADBB4-21D4-934B-016E-A24CC81D2172}"/>
              </a:ext>
            </a:extLst>
          </p:cNvPr>
          <p:cNvPicPr>
            <a:picLocks noChangeAspect="1"/>
          </p:cNvPicPr>
          <p:nvPr/>
        </p:nvPicPr>
        <p:blipFill>
          <a:blip r:embed="rId3"/>
          <a:stretch>
            <a:fillRect/>
          </a:stretch>
        </p:blipFill>
        <p:spPr>
          <a:xfrm>
            <a:off x="5009993" y="899127"/>
            <a:ext cx="2157309" cy="2157309"/>
          </a:xfrm>
          <a:prstGeom prst="rect">
            <a:avLst/>
          </a:prstGeom>
        </p:spPr>
      </p:pic>
      <p:sp>
        <p:nvSpPr>
          <p:cNvPr id="3" name="Title 1">
            <a:extLst>
              <a:ext uri="{FF2B5EF4-FFF2-40B4-BE49-F238E27FC236}">
                <a16:creationId xmlns:a16="http://schemas.microsoft.com/office/drawing/2014/main" id="{B24D0B5B-CB30-48BA-A100-BF6A8FBF39E1}"/>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Field Sampling and Isolation</a:t>
            </a:r>
          </a:p>
        </p:txBody>
      </p:sp>
      <p:pic>
        <p:nvPicPr>
          <p:cNvPr id="11" name="Picture 2" descr="Petri Dish - 2.9&quot; Diameter, 0.5&quot; Depth - Polypropylene Plastic — Eisco Labs">
            <a:extLst>
              <a:ext uri="{FF2B5EF4-FFF2-40B4-BE49-F238E27FC236}">
                <a16:creationId xmlns:a16="http://schemas.microsoft.com/office/drawing/2014/main" id="{8FAF82F3-84C9-6E73-A0EC-B1CBE817BB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36" t="15268" r="12936" b="20526"/>
          <a:stretch/>
        </p:blipFill>
        <p:spPr bwMode="auto">
          <a:xfrm>
            <a:off x="2550920" y="3688629"/>
            <a:ext cx="1512983" cy="89634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79B24B9-1C78-94E6-974E-7991E17E21A4}"/>
              </a:ext>
            </a:extLst>
          </p:cNvPr>
          <p:cNvSpPr/>
          <p:nvPr/>
        </p:nvSpPr>
        <p:spPr>
          <a:xfrm>
            <a:off x="2685553" y="4719823"/>
            <a:ext cx="1243715" cy="1243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4">
            <a:extLst>
              <a:ext uri="{FF2B5EF4-FFF2-40B4-BE49-F238E27FC236}">
                <a16:creationId xmlns:a16="http://schemas.microsoft.com/office/drawing/2014/main" id="{C051D26E-76F5-07E6-88C7-784587FCD03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404286">
            <a:off x="3064523" y="5102879"/>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60" name="Oval 59">
            <a:extLst>
              <a:ext uri="{FF2B5EF4-FFF2-40B4-BE49-F238E27FC236}">
                <a16:creationId xmlns:a16="http://schemas.microsoft.com/office/drawing/2014/main" id="{B4429017-9DDD-38F1-8BAA-76750EE38560}"/>
              </a:ext>
            </a:extLst>
          </p:cNvPr>
          <p:cNvSpPr/>
          <p:nvPr/>
        </p:nvSpPr>
        <p:spPr>
          <a:xfrm rot="1626068">
            <a:off x="2949759" y="5731545"/>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c 1">
            <a:extLst>
              <a:ext uri="{FF2B5EF4-FFF2-40B4-BE49-F238E27FC236}">
                <a16:creationId xmlns:a16="http://schemas.microsoft.com/office/drawing/2014/main" id="{7BCC0198-3A8A-2E9E-7745-E7731B4B8A12}"/>
              </a:ext>
            </a:extLst>
          </p:cNvPr>
          <p:cNvSpPr/>
          <p:nvPr/>
        </p:nvSpPr>
        <p:spPr>
          <a:xfrm>
            <a:off x="3495872" y="3016336"/>
            <a:ext cx="1833563" cy="1349421"/>
          </a:xfrm>
          <a:prstGeom prst="arc">
            <a:avLst>
              <a:gd name="adj1" fmla="val 11083160"/>
              <a:gd name="adj2" fmla="val 92068"/>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8D984BA-DD9C-70E1-B31F-55352D6AAAAF}"/>
              </a:ext>
            </a:extLst>
          </p:cNvPr>
          <p:cNvSpPr txBox="1"/>
          <p:nvPr/>
        </p:nvSpPr>
        <p:spPr>
          <a:xfrm>
            <a:off x="3412897" y="2584862"/>
            <a:ext cx="2038045" cy="400110"/>
          </a:xfrm>
          <a:prstGeom prst="rect">
            <a:avLst/>
          </a:prstGeom>
          <a:noFill/>
        </p:spPr>
        <p:txBody>
          <a:bodyPr wrap="square" rtlCol="0">
            <a:spAutoFit/>
          </a:bodyPr>
          <a:lstStyle/>
          <a:p>
            <a:pPr algn="ctr"/>
            <a:r>
              <a:rPr lang="en-US" sz="2000" dirty="0"/>
              <a:t>Isolated rotifer</a:t>
            </a:r>
          </a:p>
        </p:txBody>
      </p:sp>
      <p:pic>
        <p:nvPicPr>
          <p:cNvPr id="9" name="Picture 8">
            <a:extLst>
              <a:ext uri="{FF2B5EF4-FFF2-40B4-BE49-F238E27FC236}">
                <a16:creationId xmlns:a16="http://schemas.microsoft.com/office/drawing/2014/main" id="{45665251-E3C9-2357-0D93-6F4DECF8810E}"/>
              </a:ext>
            </a:extLst>
          </p:cNvPr>
          <p:cNvPicPr>
            <a:picLocks noChangeAspect="1"/>
          </p:cNvPicPr>
          <p:nvPr/>
        </p:nvPicPr>
        <p:blipFill>
          <a:blip r:embed="rId7"/>
          <a:stretch>
            <a:fillRect/>
          </a:stretch>
        </p:blipFill>
        <p:spPr>
          <a:xfrm>
            <a:off x="4520483" y="3834934"/>
            <a:ext cx="2950446" cy="1773218"/>
          </a:xfrm>
          <a:prstGeom prst="rect">
            <a:avLst/>
          </a:prstGeom>
        </p:spPr>
      </p:pic>
      <p:sp>
        <p:nvSpPr>
          <p:cNvPr id="35" name="TextBox 34">
            <a:extLst>
              <a:ext uri="{FF2B5EF4-FFF2-40B4-BE49-F238E27FC236}">
                <a16:creationId xmlns:a16="http://schemas.microsoft.com/office/drawing/2014/main" id="{5613222F-41E8-1283-0C3A-28EC57A43627}"/>
              </a:ext>
            </a:extLst>
          </p:cNvPr>
          <p:cNvSpPr txBox="1"/>
          <p:nvPr/>
        </p:nvSpPr>
        <p:spPr>
          <a:xfrm>
            <a:off x="4672484" y="5515928"/>
            <a:ext cx="2597714" cy="338554"/>
          </a:xfrm>
          <a:prstGeom prst="rect">
            <a:avLst/>
          </a:prstGeom>
          <a:noFill/>
        </p:spPr>
        <p:txBody>
          <a:bodyPr wrap="square" rtlCol="0">
            <a:spAutoFit/>
          </a:bodyPr>
          <a:lstStyle/>
          <a:p>
            <a:pPr algn="ctr"/>
            <a:r>
              <a:rPr lang="en-US" sz="1600" dirty="0"/>
              <a:t>24-well tissue culture plate</a:t>
            </a:r>
          </a:p>
        </p:txBody>
      </p:sp>
      <p:cxnSp>
        <p:nvCxnSpPr>
          <p:cNvPr id="41" name="Straight Arrow Connector 40">
            <a:extLst>
              <a:ext uri="{FF2B5EF4-FFF2-40B4-BE49-F238E27FC236}">
                <a16:creationId xmlns:a16="http://schemas.microsoft.com/office/drawing/2014/main" id="{E71BA0E8-909A-E9D5-7B68-9752612F8088}"/>
              </a:ext>
            </a:extLst>
          </p:cNvPr>
          <p:cNvCxnSpPr>
            <a:cxnSpLocks/>
          </p:cNvCxnSpPr>
          <p:nvPr/>
        </p:nvCxnSpPr>
        <p:spPr>
          <a:xfrm>
            <a:off x="6088648" y="3056436"/>
            <a:ext cx="0" cy="6722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Arc 7">
            <a:extLst>
              <a:ext uri="{FF2B5EF4-FFF2-40B4-BE49-F238E27FC236}">
                <a16:creationId xmlns:a16="http://schemas.microsoft.com/office/drawing/2014/main" id="{61EE0A1A-A941-82E4-9CDE-F92EB0D71487}"/>
              </a:ext>
            </a:extLst>
          </p:cNvPr>
          <p:cNvSpPr/>
          <p:nvPr/>
        </p:nvSpPr>
        <p:spPr>
          <a:xfrm flipH="1">
            <a:off x="6851141" y="3013918"/>
            <a:ext cx="1833560" cy="1349421"/>
          </a:xfrm>
          <a:prstGeom prst="arc">
            <a:avLst>
              <a:gd name="adj1" fmla="val 11083160"/>
              <a:gd name="adj2" fmla="val 92068"/>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5F306B7-142C-8DB8-6009-84BEC7F09814}"/>
              </a:ext>
            </a:extLst>
          </p:cNvPr>
          <p:cNvSpPr txBox="1"/>
          <p:nvPr/>
        </p:nvSpPr>
        <p:spPr>
          <a:xfrm>
            <a:off x="7974285" y="5014091"/>
            <a:ext cx="2597714" cy="338554"/>
          </a:xfrm>
          <a:prstGeom prst="rect">
            <a:avLst/>
          </a:prstGeom>
          <a:noFill/>
        </p:spPr>
        <p:txBody>
          <a:bodyPr wrap="square" rtlCol="0">
            <a:spAutoFit/>
          </a:bodyPr>
          <a:lstStyle/>
          <a:p>
            <a:pPr algn="ctr"/>
            <a:r>
              <a:rPr lang="en-US" sz="1600" dirty="0" err="1"/>
              <a:t>Plasota</a:t>
            </a:r>
            <a:r>
              <a:rPr lang="en-US" sz="1600" dirty="0"/>
              <a:t> medium</a:t>
            </a:r>
          </a:p>
        </p:txBody>
      </p:sp>
      <p:sp>
        <p:nvSpPr>
          <p:cNvPr id="59" name="TextBox 58">
            <a:extLst>
              <a:ext uri="{FF2B5EF4-FFF2-40B4-BE49-F238E27FC236}">
                <a16:creationId xmlns:a16="http://schemas.microsoft.com/office/drawing/2014/main" id="{1F48E589-1CB7-D1D2-B2DA-89F1C6B32F77}"/>
              </a:ext>
            </a:extLst>
          </p:cNvPr>
          <p:cNvSpPr txBox="1"/>
          <p:nvPr/>
        </p:nvSpPr>
        <p:spPr>
          <a:xfrm>
            <a:off x="7280042" y="2567533"/>
            <a:ext cx="975758" cy="400110"/>
          </a:xfrm>
          <a:prstGeom prst="rect">
            <a:avLst/>
          </a:prstGeom>
          <a:noFill/>
        </p:spPr>
        <p:txBody>
          <a:bodyPr wrap="square" rtlCol="0">
            <a:spAutoFit/>
          </a:bodyPr>
          <a:lstStyle/>
          <a:p>
            <a:pPr algn="ctr"/>
            <a:r>
              <a:rPr lang="en-US" sz="2000" dirty="0"/>
              <a:t>0.5 mL</a:t>
            </a:r>
          </a:p>
        </p:txBody>
      </p:sp>
    </p:spTree>
    <p:extLst>
      <p:ext uri="{BB962C8B-B14F-4D97-AF65-F5344CB8AC3E}">
        <p14:creationId xmlns:p14="http://schemas.microsoft.com/office/powerpoint/2010/main" val="1549110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1000ml,Lab Glass Reagent Bottle,Screw Cap,1L Blue Lid  Flask,Transparent,Graduation 800ml">
            <a:extLst>
              <a:ext uri="{FF2B5EF4-FFF2-40B4-BE49-F238E27FC236}">
                <a16:creationId xmlns:a16="http://schemas.microsoft.com/office/drawing/2014/main" id="{F89AC257-0A06-EBA0-8309-5AE1E09407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736"/>
          <a:stretch/>
        </p:blipFill>
        <p:spPr bwMode="auto">
          <a:xfrm>
            <a:off x="9654130" y="2757583"/>
            <a:ext cx="1923661" cy="248971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291ADBB4-21D4-934B-016E-A24CC81D2172}"/>
              </a:ext>
            </a:extLst>
          </p:cNvPr>
          <p:cNvPicPr>
            <a:picLocks noChangeAspect="1"/>
          </p:cNvPicPr>
          <p:nvPr/>
        </p:nvPicPr>
        <p:blipFill>
          <a:blip r:embed="rId3"/>
          <a:stretch>
            <a:fillRect/>
          </a:stretch>
        </p:blipFill>
        <p:spPr>
          <a:xfrm>
            <a:off x="6875055" y="1469417"/>
            <a:ext cx="1678880" cy="1678880"/>
          </a:xfrm>
          <a:prstGeom prst="rect">
            <a:avLst/>
          </a:prstGeom>
        </p:spPr>
      </p:pic>
      <p:sp>
        <p:nvSpPr>
          <p:cNvPr id="3" name="Title 1">
            <a:extLst>
              <a:ext uri="{FF2B5EF4-FFF2-40B4-BE49-F238E27FC236}">
                <a16:creationId xmlns:a16="http://schemas.microsoft.com/office/drawing/2014/main" id="{B24D0B5B-CB30-48BA-A100-BF6A8FBF39E1}"/>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Field Sampling and Isolation</a:t>
            </a:r>
          </a:p>
        </p:txBody>
      </p:sp>
      <p:pic>
        <p:nvPicPr>
          <p:cNvPr id="11" name="Picture 2" descr="Petri Dish - 2.9&quot; Diameter, 0.5&quot; Depth - Polypropylene Plastic — Eisco Labs">
            <a:extLst>
              <a:ext uri="{FF2B5EF4-FFF2-40B4-BE49-F238E27FC236}">
                <a16:creationId xmlns:a16="http://schemas.microsoft.com/office/drawing/2014/main" id="{8FAF82F3-84C9-6E73-A0EC-B1CBE817BB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36" t="15268" r="12936" b="20526"/>
          <a:stretch/>
        </p:blipFill>
        <p:spPr bwMode="auto">
          <a:xfrm>
            <a:off x="4176767" y="3856137"/>
            <a:ext cx="1512983" cy="89634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79B24B9-1C78-94E6-974E-7991E17E21A4}"/>
              </a:ext>
            </a:extLst>
          </p:cNvPr>
          <p:cNvSpPr/>
          <p:nvPr/>
        </p:nvSpPr>
        <p:spPr>
          <a:xfrm>
            <a:off x="4311400" y="4887331"/>
            <a:ext cx="1243715" cy="1243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4">
            <a:extLst>
              <a:ext uri="{FF2B5EF4-FFF2-40B4-BE49-F238E27FC236}">
                <a16:creationId xmlns:a16="http://schemas.microsoft.com/office/drawing/2014/main" id="{C051D26E-76F5-07E6-88C7-784587FCD03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404286">
            <a:off x="4690370" y="5270387"/>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60" name="Oval 59">
            <a:extLst>
              <a:ext uri="{FF2B5EF4-FFF2-40B4-BE49-F238E27FC236}">
                <a16:creationId xmlns:a16="http://schemas.microsoft.com/office/drawing/2014/main" id="{B4429017-9DDD-38F1-8BAA-76750EE38560}"/>
              </a:ext>
            </a:extLst>
          </p:cNvPr>
          <p:cNvSpPr/>
          <p:nvPr/>
        </p:nvSpPr>
        <p:spPr>
          <a:xfrm rot="1626068">
            <a:off x="4575606" y="5899053"/>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c 1">
            <a:extLst>
              <a:ext uri="{FF2B5EF4-FFF2-40B4-BE49-F238E27FC236}">
                <a16:creationId xmlns:a16="http://schemas.microsoft.com/office/drawing/2014/main" id="{7BCC0198-3A8A-2E9E-7745-E7731B4B8A12}"/>
              </a:ext>
            </a:extLst>
          </p:cNvPr>
          <p:cNvSpPr/>
          <p:nvPr/>
        </p:nvSpPr>
        <p:spPr>
          <a:xfrm>
            <a:off x="5121719" y="3183844"/>
            <a:ext cx="1833563" cy="1349421"/>
          </a:xfrm>
          <a:prstGeom prst="arc">
            <a:avLst>
              <a:gd name="adj1" fmla="val 11083160"/>
              <a:gd name="adj2" fmla="val 92068"/>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8D984BA-DD9C-70E1-B31F-55352D6AAAAF}"/>
              </a:ext>
            </a:extLst>
          </p:cNvPr>
          <p:cNvSpPr txBox="1"/>
          <p:nvPr/>
        </p:nvSpPr>
        <p:spPr>
          <a:xfrm>
            <a:off x="5038744" y="2752370"/>
            <a:ext cx="2038045" cy="400110"/>
          </a:xfrm>
          <a:prstGeom prst="rect">
            <a:avLst/>
          </a:prstGeom>
          <a:noFill/>
        </p:spPr>
        <p:txBody>
          <a:bodyPr wrap="square" rtlCol="0">
            <a:spAutoFit/>
          </a:bodyPr>
          <a:lstStyle/>
          <a:p>
            <a:pPr algn="ctr"/>
            <a:r>
              <a:rPr lang="en-US" sz="2000" dirty="0"/>
              <a:t>Isolated rotifer</a:t>
            </a:r>
          </a:p>
        </p:txBody>
      </p:sp>
      <p:pic>
        <p:nvPicPr>
          <p:cNvPr id="9" name="Picture 8">
            <a:extLst>
              <a:ext uri="{FF2B5EF4-FFF2-40B4-BE49-F238E27FC236}">
                <a16:creationId xmlns:a16="http://schemas.microsoft.com/office/drawing/2014/main" id="{45665251-E3C9-2357-0D93-6F4DECF8810E}"/>
              </a:ext>
            </a:extLst>
          </p:cNvPr>
          <p:cNvPicPr>
            <a:picLocks noChangeAspect="1"/>
          </p:cNvPicPr>
          <p:nvPr/>
        </p:nvPicPr>
        <p:blipFill>
          <a:blip r:embed="rId7"/>
          <a:stretch>
            <a:fillRect/>
          </a:stretch>
        </p:blipFill>
        <p:spPr>
          <a:xfrm>
            <a:off x="6146330" y="4002442"/>
            <a:ext cx="2950446" cy="1773218"/>
          </a:xfrm>
          <a:prstGeom prst="rect">
            <a:avLst/>
          </a:prstGeom>
        </p:spPr>
      </p:pic>
      <p:sp>
        <p:nvSpPr>
          <p:cNvPr id="35" name="TextBox 34">
            <a:extLst>
              <a:ext uri="{FF2B5EF4-FFF2-40B4-BE49-F238E27FC236}">
                <a16:creationId xmlns:a16="http://schemas.microsoft.com/office/drawing/2014/main" id="{5613222F-41E8-1283-0C3A-28EC57A43627}"/>
              </a:ext>
            </a:extLst>
          </p:cNvPr>
          <p:cNvSpPr txBox="1"/>
          <p:nvPr/>
        </p:nvSpPr>
        <p:spPr>
          <a:xfrm>
            <a:off x="6298331" y="5683436"/>
            <a:ext cx="2597714" cy="338554"/>
          </a:xfrm>
          <a:prstGeom prst="rect">
            <a:avLst/>
          </a:prstGeom>
          <a:noFill/>
        </p:spPr>
        <p:txBody>
          <a:bodyPr wrap="square" rtlCol="0">
            <a:spAutoFit/>
          </a:bodyPr>
          <a:lstStyle/>
          <a:p>
            <a:pPr algn="ctr"/>
            <a:r>
              <a:rPr lang="en-US" sz="1600" dirty="0"/>
              <a:t>24-well tissue culture plate</a:t>
            </a:r>
          </a:p>
        </p:txBody>
      </p:sp>
      <p:cxnSp>
        <p:nvCxnSpPr>
          <p:cNvPr id="41" name="Straight Arrow Connector 40">
            <a:extLst>
              <a:ext uri="{FF2B5EF4-FFF2-40B4-BE49-F238E27FC236}">
                <a16:creationId xmlns:a16="http://schemas.microsoft.com/office/drawing/2014/main" id="{E71BA0E8-909A-E9D5-7B68-9752612F8088}"/>
              </a:ext>
            </a:extLst>
          </p:cNvPr>
          <p:cNvCxnSpPr>
            <a:cxnSpLocks/>
          </p:cNvCxnSpPr>
          <p:nvPr/>
        </p:nvCxnSpPr>
        <p:spPr>
          <a:xfrm>
            <a:off x="7714495" y="3223944"/>
            <a:ext cx="0" cy="6722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Arc 7">
            <a:extLst>
              <a:ext uri="{FF2B5EF4-FFF2-40B4-BE49-F238E27FC236}">
                <a16:creationId xmlns:a16="http://schemas.microsoft.com/office/drawing/2014/main" id="{61EE0A1A-A941-82E4-9CDE-F92EB0D71487}"/>
              </a:ext>
            </a:extLst>
          </p:cNvPr>
          <p:cNvSpPr/>
          <p:nvPr/>
        </p:nvSpPr>
        <p:spPr>
          <a:xfrm flipH="1">
            <a:off x="8476988" y="3181426"/>
            <a:ext cx="1833560" cy="1349421"/>
          </a:xfrm>
          <a:prstGeom prst="arc">
            <a:avLst>
              <a:gd name="adj1" fmla="val 11083160"/>
              <a:gd name="adj2" fmla="val 92068"/>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5F306B7-142C-8DB8-6009-84BEC7F09814}"/>
              </a:ext>
            </a:extLst>
          </p:cNvPr>
          <p:cNvSpPr txBox="1"/>
          <p:nvPr/>
        </p:nvSpPr>
        <p:spPr>
          <a:xfrm>
            <a:off x="9594286" y="5124753"/>
            <a:ext cx="2597714" cy="338554"/>
          </a:xfrm>
          <a:prstGeom prst="rect">
            <a:avLst/>
          </a:prstGeom>
          <a:noFill/>
        </p:spPr>
        <p:txBody>
          <a:bodyPr wrap="square" rtlCol="0">
            <a:spAutoFit/>
          </a:bodyPr>
          <a:lstStyle/>
          <a:p>
            <a:pPr algn="ctr"/>
            <a:r>
              <a:rPr lang="en-US" sz="1600" dirty="0" err="1"/>
              <a:t>Plasota</a:t>
            </a:r>
            <a:r>
              <a:rPr lang="en-US" sz="1600" dirty="0"/>
              <a:t> medium</a:t>
            </a:r>
          </a:p>
        </p:txBody>
      </p:sp>
      <p:sp>
        <p:nvSpPr>
          <p:cNvPr id="59" name="TextBox 58">
            <a:extLst>
              <a:ext uri="{FF2B5EF4-FFF2-40B4-BE49-F238E27FC236}">
                <a16:creationId xmlns:a16="http://schemas.microsoft.com/office/drawing/2014/main" id="{1F48E589-1CB7-D1D2-B2DA-89F1C6B32F77}"/>
              </a:ext>
            </a:extLst>
          </p:cNvPr>
          <p:cNvSpPr txBox="1"/>
          <p:nvPr/>
        </p:nvSpPr>
        <p:spPr>
          <a:xfrm>
            <a:off x="8905889" y="2735041"/>
            <a:ext cx="975758" cy="400110"/>
          </a:xfrm>
          <a:prstGeom prst="rect">
            <a:avLst/>
          </a:prstGeom>
          <a:noFill/>
        </p:spPr>
        <p:txBody>
          <a:bodyPr wrap="square" rtlCol="0">
            <a:spAutoFit/>
          </a:bodyPr>
          <a:lstStyle/>
          <a:p>
            <a:pPr algn="ctr"/>
            <a:r>
              <a:rPr lang="en-US" sz="2000" dirty="0"/>
              <a:t>0.5 mL</a:t>
            </a:r>
          </a:p>
        </p:txBody>
      </p:sp>
      <p:pic>
        <p:nvPicPr>
          <p:cNvPr id="6" name="Picture 4" descr="Falcon® Conical Tubes, 50 mL | STEMCELL Technologies">
            <a:extLst>
              <a:ext uri="{FF2B5EF4-FFF2-40B4-BE49-F238E27FC236}">
                <a16:creationId xmlns:a16="http://schemas.microsoft.com/office/drawing/2014/main" id="{BCC59865-ACED-FDF5-A1B9-39C0C33D494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666" t="1349" r="35677" b="12410"/>
          <a:stretch/>
        </p:blipFill>
        <p:spPr bwMode="auto">
          <a:xfrm>
            <a:off x="480720" y="2986482"/>
            <a:ext cx="1412034" cy="2701213"/>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77223293-9C78-4185-F508-95B41B00A2A6}"/>
              </a:ext>
            </a:extLst>
          </p:cNvPr>
          <p:cNvSpPr/>
          <p:nvPr/>
        </p:nvSpPr>
        <p:spPr>
          <a:xfrm rot="20268291">
            <a:off x="1349212" y="2500965"/>
            <a:ext cx="1859319" cy="1973437"/>
          </a:xfrm>
          <a:prstGeom prst="arc">
            <a:avLst>
              <a:gd name="adj1" fmla="val 14062064"/>
              <a:gd name="adj2" fmla="val 1974263"/>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2" descr="Petri Dish - 2.9&quot; Diameter, 0.5&quot; Depth - Polypropylene Plastic — Eisco Labs">
            <a:extLst>
              <a:ext uri="{FF2B5EF4-FFF2-40B4-BE49-F238E27FC236}">
                <a16:creationId xmlns:a16="http://schemas.microsoft.com/office/drawing/2014/main" id="{64A773E7-65E7-1DCE-8590-F2E9FA7C81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36" t="15268" r="12936" b="20526"/>
          <a:stretch/>
        </p:blipFill>
        <p:spPr bwMode="auto">
          <a:xfrm>
            <a:off x="2477213" y="3856137"/>
            <a:ext cx="1512983" cy="896343"/>
          </a:xfrm>
          <a:prstGeom prst="rect">
            <a:avLst/>
          </a:prstGeom>
          <a:noFill/>
          <a:extLst>
            <a:ext uri="{909E8E84-426E-40DD-AFC4-6F175D3DCCD1}">
              <a14:hiddenFill xmlns:a14="http://schemas.microsoft.com/office/drawing/2010/main">
                <a:solidFill>
                  <a:srgbClr val="FFFFFF"/>
                </a:solidFill>
              </a14:hiddenFill>
            </a:ext>
          </a:extLst>
        </p:spPr>
      </p:pic>
      <p:sp>
        <p:nvSpPr>
          <p:cNvPr id="14" name="Arc 13">
            <a:extLst>
              <a:ext uri="{FF2B5EF4-FFF2-40B4-BE49-F238E27FC236}">
                <a16:creationId xmlns:a16="http://schemas.microsoft.com/office/drawing/2014/main" id="{FD44E645-D823-1A20-D4B1-F15E1B38F6F5}"/>
              </a:ext>
            </a:extLst>
          </p:cNvPr>
          <p:cNvSpPr/>
          <p:nvPr/>
        </p:nvSpPr>
        <p:spPr>
          <a:xfrm rot="19191331">
            <a:off x="3437361" y="3046177"/>
            <a:ext cx="1381747" cy="1397223"/>
          </a:xfrm>
          <a:prstGeom prst="arc">
            <a:avLst>
              <a:gd name="adj1" fmla="val 14062064"/>
              <a:gd name="adj2" fmla="val 1974263"/>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4CCBA7C-585A-FDFD-D372-D4D2E9510477}"/>
              </a:ext>
            </a:extLst>
          </p:cNvPr>
          <p:cNvSpPr txBox="1"/>
          <p:nvPr/>
        </p:nvSpPr>
        <p:spPr>
          <a:xfrm>
            <a:off x="1410885" y="2084990"/>
            <a:ext cx="1860331" cy="400110"/>
          </a:xfrm>
          <a:prstGeom prst="rect">
            <a:avLst/>
          </a:prstGeom>
          <a:noFill/>
        </p:spPr>
        <p:txBody>
          <a:bodyPr wrap="square" rtlCol="0">
            <a:spAutoFit/>
          </a:bodyPr>
          <a:lstStyle/>
          <a:p>
            <a:pPr algn="ctr"/>
            <a:r>
              <a:rPr lang="en-US" sz="2000" dirty="0"/>
              <a:t>1st Isolation</a:t>
            </a:r>
          </a:p>
        </p:txBody>
      </p:sp>
      <p:sp>
        <p:nvSpPr>
          <p:cNvPr id="16" name="TextBox 15">
            <a:extLst>
              <a:ext uri="{FF2B5EF4-FFF2-40B4-BE49-F238E27FC236}">
                <a16:creationId xmlns:a16="http://schemas.microsoft.com/office/drawing/2014/main" id="{20E66DFD-C8C5-8309-530A-FC8B7BB63D81}"/>
              </a:ext>
            </a:extLst>
          </p:cNvPr>
          <p:cNvSpPr txBox="1"/>
          <p:nvPr/>
        </p:nvSpPr>
        <p:spPr>
          <a:xfrm>
            <a:off x="3271216" y="2570454"/>
            <a:ext cx="2038045" cy="400110"/>
          </a:xfrm>
          <a:prstGeom prst="rect">
            <a:avLst/>
          </a:prstGeom>
          <a:noFill/>
        </p:spPr>
        <p:txBody>
          <a:bodyPr wrap="square" rtlCol="0">
            <a:spAutoFit/>
          </a:bodyPr>
          <a:lstStyle/>
          <a:p>
            <a:pPr algn="ctr"/>
            <a:r>
              <a:rPr lang="en-US" sz="2000" dirty="0"/>
              <a:t>2nd Isolation</a:t>
            </a:r>
          </a:p>
        </p:txBody>
      </p:sp>
      <p:sp>
        <p:nvSpPr>
          <p:cNvPr id="18" name="Rectangle 17">
            <a:extLst>
              <a:ext uri="{FF2B5EF4-FFF2-40B4-BE49-F238E27FC236}">
                <a16:creationId xmlns:a16="http://schemas.microsoft.com/office/drawing/2014/main" id="{F635E097-D1E5-8EF6-0F6D-A22D53DE6D8E}"/>
              </a:ext>
            </a:extLst>
          </p:cNvPr>
          <p:cNvSpPr/>
          <p:nvPr/>
        </p:nvSpPr>
        <p:spPr>
          <a:xfrm>
            <a:off x="671209" y="4887330"/>
            <a:ext cx="1243715" cy="1243715"/>
          </a:xfrm>
          <a:prstGeom prst="rect">
            <a:avLst/>
          </a:prstGeom>
          <a:solidFill>
            <a:srgbClr val="FFFFFF">
              <a:alpha val="6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3F8D3BA-EE1A-5891-4A7D-DCB25DEFDDA6}"/>
              </a:ext>
            </a:extLst>
          </p:cNvPr>
          <p:cNvSpPr/>
          <p:nvPr/>
        </p:nvSpPr>
        <p:spPr>
          <a:xfrm rot="593538">
            <a:off x="862959" y="6031280"/>
            <a:ext cx="342900" cy="75184"/>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7CE3953-D837-EF34-CAF3-ADB63DDF2E9F}"/>
              </a:ext>
            </a:extLst>
          </p:cNvPr>
          <p:cNvSpPr/>
          <p:nvPr/>
        </p:nvSpPr>
        <p:spPr>
          <a:xfrm rot="1009816">
            <a:off x="989877" y="5970554"/>
            <a:ext cx="342900" cy="9621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A2D197-7164-3288-54F5-2D719085FDEF}"/>
              </a:ext>
            </a:extLst>
          </p:cNvPr>
          <p:cNvSpPr/>
          <p:nvPr/>
        </p:nvSpPr>
        <p:spPr>
          <a:xfrm rot="20267691">
            <a:off x="1250318" y="5926894"/>
            <a:ext cx="342900" cy="180476"/>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BB557F8-C9AB-BD5D-A7EE-FDAD52553413}"/>
              </a:ext>
            </a:extLst>
          </p:cNvPr>
          <p:cNvSpPr/>
          <p:nvPr/>
        </p:nvSpPr>
        <p:spPr>
          <a:xfrm rot="738642">
            <a:off x="1475857" y="5962984"/>
            <a:ext cx="233900" cy="14015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220111C-D473-E06E-BBF7-2E44C040715E}"/>
              </a:ext>
            </a:extLst>
          </p:cNvPr>
          <p:cNvSpPr/>
          <p:nvPr/>
        </p:nvSpPr>
        <p:spPr>
          <a:xfrm rot="20911114">
            <a:off x="1654405" y="5956957"/>
            <a:ext cx="233900" cy="140157"/>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58C75D9-9B83-F984-3F2A-30B2C56A9DD2}"/>
              </a:ext>
            </a:extLst>
          </p:cNvPr>
          <p:cNvSpPr/>
          <p:nvPr/>
        </p:nvSpPr>
        <p:spPr>
          <a:xfrm rot="20348142">
            <a:off x="680271" y="5912145"/>
            <a:ext cx="342900" cy="180476"/>
          </a:xfrm>
          <a:prstGeom prst="ellipse">
            <a:avLst/>
          </a:prstGeom>
          <a:solidFill>
            <a:srgbClr val="524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3217E3-3601-90A3-0158-9F84316B31C9}"/>
              </a:ext>
            </a:extLst>
          </p:cNvPr>
          <p:cNvSpPr/>
          <p:nvPr/>
        </p:nvSpPr>
        <p:spPr>
          <a:xfrm rot="20911114">
            <a:off x="1486206" y="5621210"/>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C5030A0-D312-E2A2-DB31-D8CA88279086}"/>
              </a:ext>
            </a:extLst>
          </p:cNvPr>
          <p:cNvSpPr/>
          <p:nvPr/>
        </p:nvSpPr>
        <p:spPr>
          <a:xfrm rot="3199562">
            <a:off x="1124030" y="5561557"/>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D7D6CE4-4A9B-9DA3-08F0-B8FC1928B23D}"/>
              </a:ext>
            </a:extLst>
          </p:cNvPr>
          <p:cNvSpPr/>
          <p:nvPr/>
        </p:nvSpPr>
        <p:spPr>
          <a:xfrm rot="548053">
            <a:off x="1466918" y="525355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25E9B8C-8CEE-35E3-0280-4ABDD4E9C04E}"/>
              </a:ext>
            </a:extLst>
          </p:cNvPr>
          <p:cNvSpPr/>
          <p:nvPr/>
        </p:nvSpPr>
        <p:spPr>
          <a:xfrm rot="19446037">
            <a:off x="1296223" y="5731547"/>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067C9BC-B554-EAF9-45DD-E8F5AA302368}"/>
              </a:ext>
            </a:extLst>
          </p:cNvPr>
          <p:cNvSpPr/>
          <p:nvPr/>
        </p:nvSpPr>
        <p:spPr>
          <a:xfrm rot="19446037">
            <a:off x="902377" y="5702786"/>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B2B3A84-FC8E-DA2E-ADBE-4B2EE0BCD5CB}"/>
              </a:ext>
            </a:extLst>
          </p:cNvPr>
          <p:cNvSpPr/>
          <p:nvPr/>
        </p:nvSpPr>
        <p:spPr>
          <a:xfrm rot="2905502">
            <a:off x="902376" y="5324767"/>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CFD48DB-7DF4-804E-254F-AC519D289916}"/>
              </a:ext>
            </a:extLst>
          </p:cNvPr>
          <p:cNvSpPr/>
          <p:nvPr/>
        </p:nvSpPr>
        <p:spPr>
          <a:xfrm rot="1626068">
            <a:off x="1019396" y="5477789"/>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438AEA1-346B-6FA6-8F23-6D78B8EDA87B}"/>
              </a:ext>
            </a:extLst>
          </p:cNvPr>
          <p:cNvSpPr/>
          <p:nvPr/>
        </p:nvSpPr>
        <p:spPr>
          <a:xfrm rot="1626068">
            <a:off x="1734058" y="5068847"/>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2BCB037-31D0-2A50-BF1D-ED774295F5D4}"/>
              </a:ext>
            </a:extLst>
          </p:cNvPr>
          <p:cNvSpPr/>
          <p:nvPr/>
        </p:nvSpPr>
        <p:spPr>
          <a:xfrm rot="19077477">
            <a:off x="1637901" y="5717366"/>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31C18D3-FE71-4AB8-C11F-9C76C65C56B2}"/>
              </a:ext>
            </a:extLst>
          </p:cNvPr>
          <p:cNvSpPr/>
          <p:nvPr/>
        </p:nvSpPr>
        <p:spPr>
          <a:xfrm rot="302628">
            <a:off x="859369" y="5004464"/>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2619816-4314-B337-25BF-128F5248DDB0}"/>
              </a:ext>
            </a:extLst>
          </p:cNvPr>
          <p:cNvSpPr/>
          <p:nvPr/>
        </p:nvSpPr>
        <p:spPr>
          <a:xfrm rot="20132300">
            <a:off x="1158508" y="5175517"/>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4">
            <a:extLst>
              <a:ext uri="{FF2B5EF4-FFF2-40B4-BE49-F238E27FC236}">
                <a16:creationId xmlns:a16="http://schemas.microsoft.com/office/drawing/2014/main" id="{7C42DECA-B3D6-EA98-0FD6-CDE5DD5EBEF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9187640">
            <a:off x="1082597" y="5065268"/>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42" name="Freeform: Shape 41">
            <a:extLst>
              <a:ext uri="{FF2B5EF4-FFF2-40B4-BE49-F238E27FC236}">
                <a16:creationId xmlns:a16="http://schemas.microsoft.com/office/drawing/2014/main" id="{D5C0BC27-7408-B493-92E4-519F42CAD8FB}"/>
              </a:ext>
            </a:extLst>
          </p:cNvPr>
          <p:cNvSpPr/>
          <p:nvPr/>
        </p:nvSpPr>
        <p:spPr>
          <a:xfrm>
            <a:off x="967358" y="5805811"/>
            <a:ext cx="589549" cy="132080"/>
          </a:xfrm>
          <a:custGeom>
            <a:avLst/>
            <a:gdLst>
              <a:gd name="connsiteX0" fmla="*/ 2654 w 589549"/>
              <a:gd name="connsiteY0" fmla="*/ 132080 h 132080"/>
              <a:gd name="connsiteX1" fmla="*/ 114 w 589549"/>
              <a:gd name="connsiteY1" fmla="*/ 119380 h 132080"/>
              <a:gd name="connsiteX2" fmla="*/ 7734 w 589549"/>
              <a:gd name="connsiteY2" fmla="*/ 99060 h 132080"/>
              <a:gd name="connsiteX3" fmla="*/ 73774 w 589549"/>
              <a:gd name="connsiteY3" fmla="*/ 78740 h 132080"/>
              <a:gd name="connsiteX4" fmla="*/ 111874 w 589549"/>
              <a:gd name="connsiteY4" fmla="*/ 88900 h 132080"/>
              <a:gd name="connsiteX5" fmla="*/ 137274 w 589549"/>
              <a:gd name="connsiteY5" fmla="*/ 99060 h 132080"/>
              <a:gd name="connsiteX6" fmla="*/ 180454 w 589549"/>
              <a:gd name="connsiteY6" fmla="*/ 96520 h 132080"/>
              <a:gd name="connsiteX7" fmla="*/ 208394 w 589549"/>
              <a:gd name="connsiteY7" fmla="*/ 53340 h 132080"/>
              <a:gd name="connsiteX8" fmla="*/ 216014 w 589549"/>
              <a:gd name="connsiteY8" fmla="*/ 35560 h 132080"/>
              <a:gd name="connsiteX9" fmla="*/ 241414 w 589549"/>
              <a:gd name="connsiteY9" fmla="*/ 10160 h 132080"/>
              <a:gd name="connsiteX10" fmla="*/ 251574 w 589549"/>
              <a:gd name="connsiteY10" fmla="*/ 12700 h 132080"/>
              <a:gd name="connsiteX11" fmla="*/ 292214 w 589549"/>
              <a:gd name="connsiteY11" fmla="*/ 45720 h 132080"/>
              <a:gd name="connsiteX12" fmla="*/ 348094 w 589549"/>
              <a:gd name="connsiteY12" fmla="*/ 63500 h 132080"/>
              <a:gd name="connsiteX13" fmla="*/ 464934 w 589549"/>
              <a:gd name="connsiteY13" fmla="*/ 50800 h 132080"/>
              <a:gd name="connsiteX14" fmla="*/ 477634 w 589549"/>
              <a:gd name="connsiteY14" fmla="*/ 27940 h 132080"/>
              <a:gd name="connsiteX15" fmla="*/ 503034 w 589549"/>
              <a:gd name="connsiteY15" fmla="*/ 2540 h 132080"/>
              <a:gd name="connsiteX16" fmla="*/ 525894 w 589549"/>
              <a:gd name="connsiteY16" fmla="*/ 0 h 132080"/>
              <a:gd name="connsiteX17" fmla="*/ 553834 w 589549"/>
              <a:gd name="connsiteY17" fmla="*/ 7620 h 132080"/>
              <a:gd name="connsiteX18" fmla="*/ 586854 w 589549"/>
              <a:gd name="connsiteY18" fmla="*/ 43180 h 132080"/>
              <a:gd name="connsiteX19" fmla="*/ 581774 w 589549"/>
              <a:gd name="connsiteY19" fmla="*/ 88900 h 132080"/>
              <a:gd name="connsiteX20" fmla="*/ 569074 w 589549"/>
              <a:gd name="connsiteY20" fmla="*/ 93980 h 132080"/>
              <a:gd name="connsiteX21" fmla="*/ 543674 w 589549"/>
              <a:gd name="connsiteY21" fmla="*/ 101600 h 132080"/>
              <a:gd name="connsiteX22" fmla="*/ 528434 w 589549"/>
              <a:gd name="connsiteY22" fmla="*/ 109220 h 132080"/>
              <a:gd name="connsiteX23" fmla="*/ 523354 w 589549"/>
              <a:gd name="connsiteY23" fmla="*/ 132080 h 1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49" h="132080">
                <a:moveTo>
                  <a:pt x="2654" y="132080"/>
                </a:moveTo>
                <a:cubicBezTo>
                  <a:pt x="1807" y="127847"/>
                  <a:pt x="-542" y="123647"/>
                  <a:pt x="114" y="119380"/>
                </a:cubicBezTo>
                <a:cubicBezTo>
                  <a:pt x="1214" y="112230"/>
                  <a:pt x="2619" y="104175"/>
                  <a:pt x="7734" y="99060"/>
                </a:cubicBezTo>
                <a:cubicBezTo>
                  <a:pt x="26369" y="80425"/>
                  <a:pt x="49981" y="81912"/>
                  <a:pt x="73774" y="78740"/>
                </a:cubicBezTo>
                <a:cubicBezTo>
                  <a:pt x="86474" y="82127"/>
                  <a:pt x="99356" y="84894"/>
                  <a:pt x="111874" y="88900"/>
                </a:cubicBezTo>
                <a:cubicBezTo>
                  <a:pt x="120559" y="91679"/>
                  <a:pt x="128211" y="98053"/>
                  <a:pt x="137274" y="99060"/>
                </a:cubicBezTo>
                <a:cubicBezTo>
                  <a:pt x="151604" y="100652"/>
                  <a:pt x="166061" y="97367"/>
                  <a:pt x="180454" y="96520"/>
                </a:cubicBezTo>
                <a:cubicBezTo>
                  <a:pt x="192527" y="79618"/>
                  <a:pt x="198037" y="72903"/>
                  <a:pt x="208394" y="53340"/>
                </a:cubicBezTo>
                <a:cubicBezTo>
                  <a:pt x="211411" y="47641"/>
                  <a:pt x="212097" y="40682"/>
                  <a:pt x="216014" y="35560"/>
                </a:cubicBezTo>
                <a:cubicBezTo>
                  <a:pt x="223287" y="26049"/>
                  <a:pt x="241414" y="10160"/>
                  <a:pt x="241414" y="10160"/>
                </a:cubicBezTo>
                <a:cubicBezTo>
                  <a:pt x="244801" y="11007"/>
                  <a:pt x="248559" y="10941"/>
                  <a:pt x="251574" y="12700"/>
                </a:cubicBezTo>
                <a:cubicBezTo>
                  <a:pt x="286828" y="33265"/>
                  <a:pt x="257301" y="22445"/>
                  <a:pt x="292214" y="45720"/>
                </a:cubicBezTo>
                <a:cubicBezTo>
                  <a:pt x="315289" y="61103"/>
                  <a:pt x="320831" y="58956"/>
                  <a:pt x="348094" y="63500"/>
                </a:cubicBezTo>
                <a:cubicBezTo>
                  <a:pt x="372424" y="62486"/>
                  <a:pt x="440751" y="62444"/>
                  <a:pt x="464934" y="50800"/>
                </a:cubicBezTo>
                <a:cubicBezTo>
                  <a:pt x="472788" y="47018"/>
                  <a:pt x="472799" y="35193"/>
                  <a:pt x="477634" y="27940"/>
                </a:cubicBezTo>
                <a:cubicBezTo>
                  <a:pt x="481117" y="22716"/>
                  <a:pt x="495573" y="5205"/>
                  <a:pt x="503034" y="2540"/>
                </a:cubicBezTo>
                <a:cubicBezTo>
                  <a:pt x="510254" y="-39"/>
                  <a:pt x="518274" y="847"/>
                  <a:pt x="525894" y="0"/>
                </a:cubicBezTo>
                <a:cubicBezTo>
                  <a:pt x="535207" y="2540"/>
                  <a:pt x="545375" y="2968"/>
                  <a:pt x="553834" y="7620"/>
                </a:cubicBezTo>
                <a:cubicBezTo>
                  <a:pt x="571475" y="17322"/>
                  <a:pt x="576897" y="28244"/>
                  <a:pt x="586854" y="43180"/>
                </a:cubicBezTo>
                <a:cubicBezTo>
                  <a:pt x="589409" y="61067"/>
                  <a:pt x="593146" y="70421"/>
                  <a:pt x="581774" y="88900"/>
                </a:cubicBezTo>
                <a:cubicBezTo>
                  <a:pt x="579384" y="92783"/>
                  <a:pt x="573152" y="91941"/>
                  <a:pt x="569074" y="93980"/>
                </a:cubicBezTo>
                <a:cubicBezTo>
                  <a:pt x="550592" y="103221"/>
                  <a:pt x="576009" y="96981"/>
                  <a:pt x="543674" y="101600"/>
                </a:cubicBezTo>
                <a:cubicBezTo>
                  <a:pt x="538594" y="104140"/>
                  <a:pt x="532450" y="105204"/>
                  <a:pt x="528434" y="109220"/>
                </a:cubicBezTo>
                <a:cubicBezTo>
                  <a:pt x="522096" y="115558"/>
                  <a:pt x="523354" y="124422"/>
                  <a:pt x="523354" y="132080"/>
                </a:cubicBezTo>
              </a:path>
            </a:pathLst>
          </a:custGeom>
          <a:noFill/>
          <a:ln>
            <a:solidFill>
              <a:srgbClr val="524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725953C-17FE-1B61-C594-FC385530A148}"/>
              </a:ext>
            </a:extLst>
          </p:cNvPr>
          <p:cNvSpPr/>
          <p:nvPr/>
        </p:nvSpPr>
        <p:spPr>
          <a:xfrm rot="7261827">
            <a:off x="1380181" y="5745793"/>
            <a:ext cx="589549" cy="132080"/>
          </a:xfrm>
          <a:custGeom>
            <a:avLst/>
            <a:gdLst>
              <a:gd name="connsiteX0" fmla="*/ 2654 w 589549"/>
              <a:gd name="connsiteY0" fmla="*/ 132080 h 132080"/>
              <a:gd name="connsiteX1" fmla="*/ 114 w 589549"/>
              <a:gd name="connsiteY1" fmla="*/ 119380 h 132080"/>
              <a:gd name="connsiteX2" fmla="*/ 7734 w 589549"/>
              <a:gd name="connsiteY2" fmla="*/ 99060 h 132080"/>
              <a:gd name="connsiteX3" fmla="*/ 73774 w 589549"/>
              <a:gd name="connsiteY3" fmla="*/ 78740 h 132080"/>
              <a:gd name="connsiteX4" fmla="*/ 111874 w 589549"/>
              <a:gd name="connsiteY4" fmla="*/ 88900 h 132080"/>
              <a:gd name="connsiteX5" fmla="*/ 137274 w 589549"/>
              <a:gd name="connsiteY5" fmla="*/ 99060 h 132080"/>
              <a:gd name="connsiteX6" fmla="*/ 180454 w 589549"/>
              <a:gd name="connsiteY6" fmla="*/ 96520 h 132080"/>
              <a:gd name="connsiteX7" fmla="*/ 208394 w 589549"/>
              <a:gd name="connsiteY7" fmla="*/ 53340 h 132080"/>
              <a:gd name="connsiteX8" fmla="*/ 216014 w 589549"/>
              <a:gd name="connsiteY8" fmla="*/ 35560 h 132080"/>
              <a:gd name="connsiteX9" fmla="*/ 241414 w 589549"/>
              <a:gd name="connsiteY9" fmla="*/ 10160 h 132080"/>
              <a:gd name="connsiteX10" fmla="*/ 251574 w 589549"/>
              <a:gd name="connsiteY10" fmla="*/ 12700 h 132080"/>
              <a:gd name="connsiteX11" fmla="*/ 292214 w 589549"/>
              <a:gd name="connsiteY11" fmla="*/ 45720 h 132080"/>
              <a:gd name="connsiteX12" fmla="*/ 348094 w 589549"/>
              <a:gd name="connsiteY12" fmla="*/ 63500 h 132080"/>
              <a:gd name="connsiteX13" fmla="*/ 464934 w 589549"/>
              <a:gd name="connsiteY13" fmla="*/ 50800 h 132080"/>
              <a:gd name="connsiteX14" fmla="*/ 477634 w 589549"/>
              <a:gd name="connsiteY14" fmla="*/ 27940 h 132080"/>
              <a:gd name="connsiteX15" fmla="*/ 503034 w 589549"/>
              <a:gd name="connsiteY15" fmla="*/ 2540 h 132080"/>
              <a:gd name="connsiteX16" fmla="*/ 525894 w 589549"/>
              <a:gd name="connsiteY16" fmla="*/ 0 h 132080"/>
              <a:gd name="connsiteX17" fmla="*/ 553834 w 589549"/>
              <a:gd name="connsiteY17" fmla="*/ 7620 h 132080"/>
              <a:gd name="connsiteX18" fmla="*/ 586854 w 589549"/>
              <a:gd name="connsiteY18" fmla="*/ 43180 h 132080"/>
              <a:gd name="connsiteX19" fmla="*/ 581774 w 589549"/>
              <a:gd name="connsiteY19" fmla="*/ 88900 h 132080"/>
              <a:gd name="connsiteX20" fmla="*/ 569074 w 589549"/>
              <a:gd name="connsiteY20" fmla="*/ 93980 h 132080"/>
              <a:gd name="connsiteX21" fmla="*/ 543674 w 589549"/>
              <a:gd name="connsiteY21" fmla="*/ 101600 h 132080"/>
              <a:gd name="connsiteX22" fmla="*/ 528434 w 589549"/>
              <a:gd name="connsiteY22" fmla="*/ 109220 h 132080"/>
              <a:gd name="connsiteX23" fmla="*/ 523354 w 589549"/>
              <a:gd name="connsiteY23" fmla="*/ 132080 h 1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549" h="132080">
                <a:moveTo>
                  <a:pt x="2654" y="132080"/>
                </a:moveTo>
                <a:cubicBezTo>
                  <a:pt x="1807" y="127847"/>
                  <a:pt x="-542" y="123647"/>
                  <a:pt x="114" y="119380"/>
                </a:cubicBezTo>
                <a:cubicBezTo>
                  <a:pt x="1214" y="112230"/>
                  <a:pt x="2619" y="104175"/>
                  <a:pt x="7734" y="99060"/>
                </a:cubicBezTo>
                <a:cubicBezTo>
                  <a:pt x="26369" y="80425"/>
                  <a:pt x="49981" y="81912"/>
                  <a:pt x="73774" y="78740"/>
                </a:cubicBezTo>
                <a:cubicBezTo>
                  <a:pt x="86474" y="82127"/>
                  <a:pt x="99356" y="84894"/>
                  <a:pt x="111874" y="88900"/>
                </a:cubicBezTo>
                <a:cubicBezTo>
                  <a:pt x="120559" y="91679"/>
                  <a:pt x="128211" y="98053"/>
                  <a:pt x="137274" y="99060"/>
                </a:cubicBezTo>
                <a:cubicBezTo>
                  <a:pt x="151604" y="100652"/>
                  <a:pt x="166061" y="97367"/>
                  <a:pt x="180454" y="96520"/>
                </a:cubicBezTo>
                <a:cubicBezTo>
                  <a:pt x="192527" y="79618"/>
                  <a:pt x="198037" y="72903"/>
                  <a:pt x="208394" y="53340"/>
                </a:cubicBezTo>
                <a:cubicBezTo>
                  <a:pt x="211411" y="47641"/>
                  <a:pt x="212097" y="40682"/>
                  <a:pt x="216014" y="35560"/>
                </a:cubicBezTo>
                <a:cubicBezTo>
                  <a:pt x="223287" y="26049"/>
                  <a:pt x="241414" y="10160"/>
                  <a:pt x="241414" y="10160"/>
                </a:cubicBezTo>
                <a:cubicBezTo>
                  <a:pt x="244801" y="11007"/>
                  <a:pt x="248559" y="10941"/>
                  <a:pt x="251574" y="12700"/>
                </a:cubicBezTo>
                <a:cubicBezTo>
                  <a:pt x="286828" y="33265"/>
                  <a:pt x="257301" y="22445"/>
                  <a:pt x="292214" y="45720"/>
                </a:cubicBezTo>
                <a:cubicBezTo>
                  <a:pt x="315289" y="61103"/>
                  <a:pt x="320831" y="58956"/>
                  <a:pt x="348094" y="63500"/>
                </a:cubicBezTo>
                <a:cubicBezTo>
                  <a:pt x="372424" y="62486"/>
                  <a:pt x="440751" y="62444"/>
                  <a:pt x="464934" y="50800"/>
                </a:cubicBezTo>
                <a:cubicBezTo>
                  <a:pt x="472788" y="47018"/>
                  <a:pt x="472799" y="35193"/>
                  <a:pt x="477634" y="27940"/>
                </a:cubicBezTo>
                <a:cubicBezTo>
                  <a:pt x="481117" y="22716"/>
                  <a:pt x="495573" y="5205"/>
                  <a:pt x="503034" y="2540"/>
                </a:cubicBezTo>
                <a:cubicBezTo>
                  <a:pt x="510254" y="-39"/>
                  <a:pt x="518274" y="847"/>
                  <a:pt x="525894" y="0"/>
                </a:cubicBezTo>
                <a:cubicBezTo>
                  <a:pt x="535207" y="2540"/>
                  <a:pt x="545375" y="2968"/>
                  <a:pt x="553834" y="7620"/>
                </a:cubicBezTo>
                <a:cubicBezTo>
                  <a:pt x="571475" y="17322"/>
                  <a:pt x="576897" y="28244"/>
                  <a:pt x="586854" y="43180"/>
                </a:cubicBezTo>
                <a:cubicBezTo>
                  <a:pt x="589409" y="61067"/>
                  <a:pt x="593146" y="70421"/>
                  <a:pt x="581774" y="88900"/>
                </a:cubicBezTo>
                <a:cubicBezTo>
                  <a:pt x="579384" y="92783"/>
                  <a:pt x="573152" y="91941"/>
                  <a:pt x="569074" y="93980"/>
                </a:cubicBezTo>
                <a:cubicBezTo>
                  <a:pt x="550592" y="103221"/>
                  <a:pt x="576009" y="96981"/>
                  <a:pt x="543674" y="101600"/>
                </a:cubicBezTo>
                <a:cubicBezTo>
                  <a:pt x="538594" y="104140"/>
                  <a:pt x="532450" y="105204"/>
                  <a:pt x="528434" y="109220"/>
                </a:cubicBezTo>
                <a:cubicBezTo>
                  <a:pt x="522096" y="115558"/>
                  <a:pt x="523354" y="124422"/>
                  <a:pt x="523354" y="132080"/>
                </a:cubicBezTo>
              </a:path>
            </a:pathLst>
          </a:custGeom>
          <a:noFill/>
          <a:ln>
            <a:solidFill>
              <a:srgbClr val="524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E66F4155-C4FA-F07A-1DE1-3CF21B289EE5}"/>
              </a:ext>
            </a:extLst>
          </p:cNvPr>
          <p:cNvSpPr/>
          <p:nvPr/>
        </p:nvSpPr>
        <p:spPr>
          <a:xfrm rot="1455210">
            <a:off x="795126" y="5184948"/>
            <a:ext cx="53340" cy="320040"/>
          </a:xfrm>
          <a:custGeom>
            <a:avLst/>
            <a:gdLst>
              <a:gd name="connsiteX0" fmla="*/ 27940 w 53340"/>
              <a:gd name="connsiteY0" fmla="*/ 320040 h 320040"/>
              <a:gd name="connsiteX1" fmla="*/ 20320 w 53340"/>
              <a:gd name="connsiteY1" fmla="*/ 307340 h 320040"/>
              <a:gd name="connsiteX2" fmla="*/ 17780 w 53340"/>
              <a:gd name="connsiteY2" fmla="*/ 297180 h 320040"/>
              <a:gd name="connsiteX3" fmla="*/ 12700 w 53340"/>
              <a:gd name="connsiteY3" fmla="*/ 284480 h 320040"/>
              <a:gd name="connsiteX4" fmla="*/ 0 w 53340"/>
              <a:gd name="connsiteY4" fmla="*/ 254000 h 320040"/>
              <a:gd name="connsiteX5" fmla="*/ 7620 w 53340"/>
              <a:gd name="connsiteY5" fmla="*/ 210820 h 320040"/>
              <a:gd name="connsiteX6" fmla="*/ 10160 w 53340"/>
              <a:gd name="connsiteY6" fmla="*/ 203200 h 320040"/>
              <a:gd name="connsiteX7" fmla="*/ 22860 w 53340"/>
              <a:gd name="connsiteY7" fmla="*/ 193040 h 320040"/>
              <a:gd name="connsiteX8" fmla="*/ 33020 w 53340"/>
              <a:gd name="connsiteY8" fmla="*/ 172720 h 320040"/>
              <a:gd name="connsiteX9" fmla="*/ 38100 w 53340"/>
              <a:gd name="connsiteY9" fmla="*/ 162560 h 320040"/>
              <a:gd name="connsiteX10" fmla="*/ 43180 w 53340"/>
              <a:gd name="connsiteY10" fmla="*/ 154940 h 320040"/>
              <a:gd name="connsiteX11" fmla="*/ 48260 w 53340"/>
              <a:gd name="connsiteY11" fmla="*/ 132080 h 320040"/>
              <a:gd name="connsiteX12" fmla="*/ 53340 w 53340"/>
              <a:gd name="connsiteY12" fmla="*/ 114300 h 320040"/>
              <a:gd name="connsiteX13" fmla="*/ 50800 w 53340"/>
              <a:gd name="connsiteY13" fmla="*/ 17780 h 320040"/>
              <a:gd name="connsiteX14" fmla="*/ 48260 w 53340"/>
              <a:gd name="connsiteY14" fmla="*/ 10160 h 320040"/>
              <a:gd name="connsiteX15" fmla="*/ 45720 w 53340"/>
              <a:gd name="connsiteY1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 h="320040">
                <a:moveTo>
                  <a:pt x="27940" y="320040"/>
                </a:moveTo>
                <a:cubicBezTo>
                  <a:pt x="25400" y="315807"/>
                  <a:pt x="22325" y="311851"/>
                  <a:pt x="20320" y="307340"/>
                </a:cubicBezTo>
                <a:cubicBezTo>
                  <a:pt x="18902" y="304150"/>
                  <a:pt x="18884" y="300492"/>
                  <a:pt x="17780" y="297180"/>
                </a:cubicBezTo>
                <a:cubicBezTo>
                  <a:pt x="16338" y="292855"/>
                  <a:pt x="14587" y="288631"/>
                  <a:pt x="12700" y="284480"/>
                </a:cubicBezTo>
                <a:cubicBezTo>
                  <a:pt x="182" y="256939"/>
                  <a:pt x="9237" y="281710"/>
                  <a:pt x="0" y="254000"/>
                </a:cubicBezTo>
                <a:cubicBezTo>
                  <a:pt x="4651" y="188891"/>
                  <a:pt x="-4538" y="235136"/>
                  <a:pt x="7620" y="210820"/>
                </a:cubicBezTo>
                <a:cubicBezTo>
                  <a:pt x="8817" y="208425"/>
                  <a:pt x="8418" y="205233"/>
                  <a:pt x="10160" y="203200"/>
                </a:cubicBezTo>
                <a:cubicBezTo>
                  <a:pt x="13688" y="199084"/>
                  <a:pt x="18627" y="196427"/>
                  <a:pt x="22860" y="193040"/>
                </a:cubicBezTo>
                <a:lnTo>
                  <a:pt x="33020" y="172720"/>
                </a:lnTo>
                <a:cubicBezTo>
                  <a:pt x="34713" y="169333"/>
                  <a:pt x="36000" y="165710"/>
                  <a:pt x="38100" y="162560"/>
                </a:cubicBezTo>
                <a:lnTo>
                  <a:pt x="43180" y="154940"/>
                </a:lnTo>
                <a:cubicBezTo>
                  <a:pt x="44926" y="146210"/>
                  <a:pt x="45869" y="140450"/>
                  <a:pt x="48260" y="132080"/>
                </a:cubicBezTo>
                <a:cubicBezTo>
                  <a:pt x="55548" y="106573"/>
                  <a:pt x="45400" y="146062"/>
                  <a:pt x="53340" y="114300"/>
                </a:cubicBezTo>
                <a:cubicBezTo>
                  <a:pt x="52493" y="82127"/>
                  <a:pt x="52368" y="49926"/>
                  <a:pt x="50800" y="17780"/>
                </a:cubicBezTo>
                <a:cubicBezTo>
                  <a:pt x="50670" y="15106"/>
                  <a:pt x="48996" y="12734"/>
                  <a:pt x="48260" y="10160"/>
                </a:cubicBezTo>
                <a:cubicBezTo>
                  <a:pt x="47301" y="6803"/>
                  <a:pt x="45720" y="0"/>
                  <a:pt x="45720" y="0"/>
                </a:cubicBezTo>
              </a:path>
            </a:pathLst>
          </a:custGeom>
          <a:noFill/>
          <a:ln>
            <a:solidFill>
              <a:srgbClr val="D2B8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6BE95BA9-46D5-21BC-E6E6-1149FFEAA157}"/>
              </a:ext>
            </a:extLst>
          </p:cNvPr>
          <p:cNvSpPr/>
          <p:nvPr/>
        </p:nvSpPr>
        <p:spPr>
          <a:xfrm rot="9442893">
            <a:off x="1615460" y="4952529"/>
            <a:ext cx="73479" cy="516512"/>
          </a:xfrm>
          <a:custGeom>
            <a:avLst/>
            <a:gdLst>
              <a:gd name="connsiteX0" fmla="*/ 27940 w 53340"/>
              <a:gd name="connsiteY0" fmla="*/ 320040 h 320040"/>
              <a:gd name="connsiteX1" fmla="*/ 20320 w 53340"/>
              <a:gd name="connsiteY1" fmla="*/ 307340 h 320040"/>
              <a:gd name="connsiteX2" fmla="*/ 17780 w 53340"/>
              <a:gd name="connsiteY2" fmla="*/ 297180 h 320040"/>
              <a:gd name="connsiteX3" fmla="*/ 12700 w 53340"/>
              <a:gd name="connsiteY3" fmla="*/ 284480 h 320040"/>
              <a:gd name="connsiteX4" fmla="*/ 0 w 53340"/>
              <a:gd name="connsiteY4" fmla="*/ 254000 h 320040"/>
              <a:gd name="connsiteX5" fmla="*/ 7620 w 53340"/>
              <a:gd name="connsiteY5" fmla="*/ 210820 h 320040"/>
              <a:gd name="connsiteX6" fmla="*/ 10160 w 53340"/>
              <a:gd name="connsiteY6" fmla="*/ 203200 h 320040"/>
              <a:gd name="connsiteX7" fmla="*/ 22860 w 53340"/>
              <a:gd name="connsiteY7" fmla="*/ 193040 h 320040"/>
              <a:gd name="connsiteX8" fmla="*/ 33020 w 53340"/>
              <a:gd name="connsiteY8" fmla="*/ 172720 h 320040"/>
              <a:gd name="connsiteX9" fmla="*/ 38100 w 53340"/>
              <a:gd name="connsiteY9" fmla="*/ 162560 h 320040"/>
              <a:gd name="connsiteX10" fmla="*/ 43180 w 53340"/>
              <a:gd name="connsiteY10" fmla="*/ 154940 h 320040"/>
              <a:gd name="connsiteX11" fmla="*/ 48260 w 53340"/>
              <a:gd name="connsiteY11" fmla="*/ 132080 h 320040"/>
              <a:gd name="connsiteX12" fmla="*/ 53340 w 53340"/>
              <a:gd name="connsiteY12" fmla="*/ 114300 h 320040"/>
              <a:gd name="connsiteX13" fmla="*/ 50800 w 53340"/>
              <a:gd name="connsiteY13" fmla="*/ 17780 h 320040"/>
              <a:gd name="connsiteX14" fmla="*/ 48260 w 53340"/>
              <a:gd name="connsiteY14" fmla="*/ 10160 h 320040"/>
              <a:gd name="connsiteX15" fmla="*/ 45720 w 53340"/>
              <a:gd name="connsiteY1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 h="320040">
                <a:moveTo>
                  <a:pt x="27940" y="320040"/>
                </a:moveTo>
                <a:cubicBezTo>
                  <a:pt x="25400" y="315807"/>
                  <a:pt x="22325" y="311851"/>
                  <a:pt x="20320" y="307340"/>
                </a:cubicBezTo>
                <a:cubicBezTo>
                  <a:pt x="18902" y="304150"/>
                  <a:pt x="18884" y="300492"/>
                  <a:pt x="17780" y="297180"/>
                </a:cubicBezTo>
                <a:cubicBezTo>
                  <a:pt x="16338" y="292855"/>
                  <a:pt x="14587" y="288631"/>
                  <a:pt x="12700" y="284480"/>
                </a:cubicBezTo>
                <a:cubicBezTo>
                  <a:pt x="182" y="256939"/>
                  <a:pt x="9237" y="281710"/>
                  <a:pt x="0" y="254000"/>
                </a:cubicBezTo>
                <a:cubicBezTo>
                  <a:pt x="4651" y="188891"/>
                  <a:pt x="-4538" y="235136"/>
                  <a:pt x="7620" y="210820"/>
                </a:cubicBezTo>
                <a:cubicBezTo>
                  <a:pt x="8817" y="208425"/>
                  <a:pt x="8418" y="205233"/>
                  <a:pt x="10160" y="203200"/>
                </a:cubicBezTo>
                <a:cubicBezTo>
                  <a:pt x="13688" y="199084"/>
                  <a:pt x="18627" y="196427"/>
                  <a:pt x="22860" y="193040"/>
                </a:cubicBezTo>
                <a:lnTo>
                  <a:pt x="33020" y="172720"/>
                </a:lnTo>
                <a:cubicBezTo>
                  <a:pt x="34713" y="169333"/>
                  <a:pt x="36000" y="165710"/>
                  <a:pt x="38100" y="162560"/>
                </a:cubicBezTo>
                <a:lnTo>
                  <a:pt x="43180" y="154940"/>
                </a:lnTo>
                <a:cubicBezTo>
                  <a:pt x="44926" y="146210"/>
                  <a:pt x="45869" y="140450"/>
                  <a:pt x="48260" y="132080"/>
                </a:cubicBezTo>
                <a:cubicBezTo>
                  <a:pt x="55548" y="106573"/>
                  <a:pt x="45400" y="146062"/>
                  <a:pt x="53340" y="114300"/>
                </a:cubicBezTo>
                <a:cubicBezTo>
                  <a:pt x="52493" y="82127"/>
                  <a:pt x="52368" y="49926"/>
                  <a:pt x="50800" y="17780"/>
                </a:cubicBezTo>
                <a:cubicBezTo>
                  <a:pt x="50670" y="15106"/>
                  <a:pt x="48996" y="12734"/>
                  <a:pt x="48260" y="10160"/>
                </a:cubicBezTo>
                <a:cubicBezTo>
                  <a:pt x="47301" y="6803"/>
                  <a:pt x="45720" y="0"/>
                  <a:pt x="45720" y="0"/>
                </a:cubicBezTo>
              </a:path>
            </a:pathLst>
          </a:custGeom>
          <a:noFill/>
          <a:ln>
            <a:solidFill>
              <a:srgbClr val="D2B8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AE61B0D-5A89-C62E-2015-D055E2270C9A}"/>
              </a:ext>
            </a:extLst>
          </p:cNvPr>
          <p:cNvSpPr/>
          <p:nvPr/>
        </p:nvSpPr>
        <p:spPr>
          <a:xfrm rot="16567757">
            <a:off x="846686" y="558466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B72C3A1-140E-91BD-7617-831B291EBD70}"/>
              </a:ext>
            </a:extLst>
          </p:cNvPr>
          <p:cNvSpPr/>
          <p:nvPr/>
        </p:nvSpPr>
        <p:spPr>
          <a:xfrm rot="16567757">
            <a:off x="1046025" y="5700567"/>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C9CD483-BCA8-D7BB-F321-E874D1D0F845}"/>
              </a:ext>
            </a:extLst>
          </p:cNvPr>
          <p:cNvSpPr/>
          <p:nvPr/>
        </p:nvSpPr>
        <p:spPr>
          <a:xfrm rot="16567757">
            <a:off x="786705" y="5760054"/>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C6F7467-9D0B-DBC4-B5CF-3AB8F73A821E}"/>
              </a:ext>
            </a:extLst>
          </p:cNvPr>
          <p:cNvSpPr/>
          <p:nvPr/>
        </p:nvSpPr>
        <p:spPr>
          <a:xfrm rot="302628">
            <a:off x="1412751" y="549419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162F8A2-7A47-3375-B89A-3C4E6CD0807E}"/>
              </a:ext>
            </a:extLst>
          </p:cNvPr>
          <p:cNvSpPr/>
          <p:nvPr/>
        </p:nvSpPr>
        <p:spPr>
          <a:xfrm rot="18902427">
            <a:off x="1554023" y="5460665"/>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91DCBC-F3E5-CFA1-B9F1-5E7A9A934218}"/>
              </a:ext>
            </a:extLst>
          </p:cNvPr>
          <p:cNvSpPr/>
          <p:nvPr/>
        </p:nvSpPr>
        <p:spPr>
          <a:xfrm rot="18902427">
            <a:off x="1248502" y="4970890"/>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DF72C93-6405-9745-38E7-12E5F1B94511}"/>
              </a:ext>
            </a:extLst>
          </p:cNvPr>
          <p:cNvSpPr/>
          <p:nvPr/>
        </p:nvSpPr>
        <p:spPr>
          <a:xfrm rot="1626068">
            <a:off x="1770655" y="5313663"/>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18444F6C-ED4C-FEEC-138D-FD8D13ECBB78}"/>
              </a:ext>
            </a:extLst>
          </p:cNvPr>
          <p:cNvGrpSpPr/>
          <p:nvPr/>
        </p:nvGrpSpPr>
        <p:grpSpPr>
          <a:xfrm>
            <a:off x="2527851" y="4890377"/>
            <a:ext cx="1243715" cy="1243715"/>
            <a:chOff x="5946959" y="4179806"/>
            <a:chExt cx="1243715" cy="1243715"/>
          </a:xfrm>
        </p:grpSpPr>
        <p:sp>
          <p:nvSpPr>
            <p:cNvPr id="54" name="Rectangle 53">
              <a:extLst>
                <a:ext uri="{FF2B5EF4-FFF2-40B4-BE49-F238E27FC236}">
                  <a16:creationId xmlns:a16="http://schemas.microsoft.com/office/drawing/2014/main" id="{93FD44D3-6523-BADF-AE3E-AE5CC8B22F60}"/>
                </a:ext>
              </a:extLst>
            </p:cNvPr>
            <p:cNvSpPr/>
            <p:nvPr/>
          </p:nvSpPr>
          <p:spPr>
            <a:xfrm>
              <a:off x="5946959" y="4179806"/>
              <a:ext cx="1243715" cy="1243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
              <a:extLst>
                <a:ext uri="{FF2B5EF4-FFF2-40B4-BE49-F238E27FC236}">
                  <a16:creationId xmlns:a16="http://schemas.microsoft.com/office/drawing/2014/main" id="{475BEB59-9027-6486-7CBB-D00BEDB1191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3313987">
              <a:off x="6437186" y="4495054"/>
              <a:ext cx="491424" cy="493329"/>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a:extLst>
                <a:ext uri="{FF2B5EF4-FFF2-40B4-BE49-F238E27FC236}">
                  <a16:creationId xmlns:a16="http://schemas.microsoft.com/office/drawing/2014/main" id="{81352255-5DFE-4140-B470-8F9CAAF2AEBF}"/>
                </a:ext>
              </a:extLst>
            </p:cNvPr>
            <p:cNvSpPr/>
            <p:nvPr/>
          </p:nvSpPr>
          <p:spPr>
            <a:xfrm rot="1626068">
              <a:off x="6304331" y="4431062"/>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435974A-601C-2384-9B68-8295A62112BA}"/>
                </a:ext>
              </a:extLst>
            </p:cNvPr>
            <p:cNvSpPr/>
            <p:nvPr/>
          </p:nvSpPr>
          <p:spPr>
            <a:xfrm rot="1626068">
              <a:off x="6090874" y="506370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F51EBE1-9AEE-6206-756C-93E66A61EB20}"/>
                </a:ext>
              </a:extLst>
            </p:cNvPr>
            <p:cNvSpPr/>
            <p:nvPr/>
          </p:nvSpPr>
          <p:spPr>
            <a:xfrm rot="1626068">
              <a:off x="6696642" y="5035039"/>
              <a:ext cx="74594"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F4251BE-CE23-9DB8-97B3-C0382BB20DDF}"/>
                </a:ext>
              </a:extLst>
            </p:cNvPr>
            <p:cNvSpPr/>
            <p:nvPr/>
          </p:nvSpPr>
          <p:spPr>
            <a:xfrm rot="18902427">
              <a:off x="6762747" y="441888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B7E67D9-9735-B4FE-B4E7-6C6E7B5ED345}"/>
                </a:ext>
              </a:extLst>
            </p:cNvPr>
            <p:cNvSpPr/>
            <p:nvPr/>
          </p:nvSpPr>
          <p:spPr>
            <a:xfrm rot="18902427">
              <a:off x="6787931" y="5188483"/>
              <a:ext cx="74594" cy="4571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36" name="Left Bracket 18435">
            <a:extLst>
              <a:ext uri="{FF2B5EF4-FFF2-40B4-BE49-F238E27FC236}">
                <a16:creationId xmlns:a16="http://schemas.microsoft.com/office/drawing/2014/main" id="{A715EB97-2FC1-762C-3203-6D1BE3697F7F}"/>
              </a:ext>
            </a:extLst>
          </p:cNvPr>
          <p:cNvSpPr/>
          <p:nvPr/>
        </p:nvSpPr>
        <p:spPr>
          <a:xfrm>
            <a:off x="435212" y="1203467"/>
            <a:ext cx="683444" cy="5290457"/>
          </a:xfrm>
          <a:prstGeom prst="leftBracket">
            <a:avLst>
              <a:gd name="adj"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37" name="Left Bracket 18436">
            <a:extLst>
              <a:ext uri="{FF2B5EF4-FFF2-40B4-BE49-F238E27FC236}">
                <a16:creationId xmlns:a16="http://schemas.microsoft.com/office/drawing/2014/main" id="{834945E4-5163-5347-51E2-508C9B3B367E}"/>
              </a:ext>
            </a:extLst>
          </p:cNvPr>
          <p:cNvSpPr/>
          <p:nvPr/>
        </p:nvSpPr>
        <p:spPr>
          <a:xfrm flipH="1">
            <a:off x="11137581" y="1203467"/>
            <a:ext cx="637004" cy="5290457"/>
          </a:xfrm>
          <a:prstGeom prst="leftBracket">
            <a:avLst>
              <a:gd name="adj" fmla="val 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39" name="TextBox 18438">
            <a:extLst>
              <a:ext uri="{FF2B5EF4-FFF2-40B4-BE49-F238E27FC236}">
                <a16:creationId xmlns:a16="http://schemas.microsoft.com/office/drawing/2014/main" id="{1099649D-4102-8B6D-783B-6C42B04EA3CC}"/>
              </a:ext>
            </a:extLst>
          </p:cNvPr>
          <p:cNvSpPr txBox="1"/>
          <p:nvPr/>
        </p:nvSpPr>
        <p:spPr>
          <a:xfrm>
            <a:off x="1064610" y="993583"/>
            <a:ext cx="5751146" cy="461665"/>
          </a:xfrm>
          <a:prstGeom prst="rect">
            <a:avLst/>
          </a:prstGeom>
          <a:noFill/>
        </p:spPr>
        <p:txBody>
          <a:bodyPr wrap="square" rtlCol="0">
            <a:spAutoFit/>
          </a:bodyPr>
          <a:lstStyle/>
          <a:p>
            <a:pPr algn="ctr"/>
            <a:r>
              <a:rPr lang="en-US" sz="2400" b="1" dirty="0">
                <a:solidFill>
                  <a:schemeClr val="accent2"/>
                </a:solidFill>
              </a:rPr>
              <a:t>Repeat 24 times per leaf water sample</a:t>
            </a:r>
          </a:p>
        </p:txBody>
      </p:sp>
      <p:cxnSp>
        <p:nvCxnSpPr>
          <p:cNvPr id="18441" name="Straight Connector 18440">
            <a:extLst>
              <a:ext uri="{FF2B5EF4-FFF2-40B4-BE49-F238E27FC236}">
                <a16:creationId xmlns:a16="http://schemas.microsoft.com/office/drawing/2014/main" id="{F56D0F65-A8F2-F1E1-B11E-4E7060FDD83D}"/>
              </a:ext>
            </a:extLst>
          </p:cNvPr>
          <p:cNvCxnSpPr>
            <a:cxnSpLocks/>
          </p:cNvCxnSpPr>
          <p:nvPr/>
        </p:nvCxnSpPr>
        <p:spPr>
          <a:xfrm flipH="1">
            <a:off x="6825087" y="1203467"/>
            <a:ext cx="4321825" cy="2094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42" name="Straight Connector 18441">
            <a:extLst>
              <a:ext uri="{FF2B5EF4-FFF2-40B4-BE49-F238E27FC236}">
                <a16:creationId xmlns:a16="http://schemas.microsoft.com/office/drawing/2014/main" id="{64C62092-A859-9869-0858-3530CEE12E3D}"/>
              </a:ext>
            </a:extLst>
          </p:cNvPr>
          <p:cNvCxnSpPr>
            <a:cxnSpLocks/>
            <a:stCxn id="18437" idx="2"/>
          </p:cNvCxnSpPr>
          <p:nvPr/>
        </p:nvCxnSpPr>
        <p:spPr>
          <a:xfrm flipH="1">
            <a:off x="1100309" y="6493924"/>
            <a:ext cx="1003727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8444" name="TextBox 18443">
            <a:extLst>
              <a:ext uri="{FF2B5EF4-FFF2-40B4-BE49-F238E27FC236}">
                <a16:creationId xmlns:a16="http://schemas.microsoft.com/office/drawing/2014/main" id="{D55D7F09-47F9-7FD9-2685-C6E93C8E59EA}"/>
              </a:ext>
            </a:extLst>
          </p:cNvPr>
          <p:cNvSpPr txBox="1"/>
          <p:nvPr/>
        </p:nvSpPr>
        <p:spPr>
          <a:xfrm>
            <a:off x="712656" y="1412164"/>
            <a:ext cx="4697657" cy="461665"/>
          </a:xfrm>
          <a:prstGeom prst="rect">
            <a:avLst/>
          </a:prstGeom>
          <a:noFill/>
        </p:spPr>
        <p:txBody>
          <a:bodyPr wrap="square" rtlCol="0">
            <a:spAutoFit/>
          </a:bodyPr>
          <a:lstStyle/>
          <a:p>
            <a:pPr algn="ctr"/>
            <a:r>
              <a:rPr lang="en-US" sz="2400" b="1" dirty="0">
                <a:solidFill>
                  <a:schemeClr val="accent1"/>
                </a:solidFill>
              </a:rPr>
              <a:t>Goal: 5 successful clones</a:t>
            </a:r>
          </a:p>
        </p:txBody>
      </p:sp>
    </p:spTree>
    <p:extLst>
      <p:ext uri="{BB962C8B-B14F-4D97-AF65-F5344CB8AC3E}">
        <p14:creationId xmlns:p14="http://schemas.microsoft.com/office/powerpoint/2010/main" val="34038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356385-0816-C8C5-020D-B74CF0E95B29}"/>
              </a:ext>
            </a:extLst>
          </p:cNvPr>
          <p:cNvPicPr>
            <a:picLocks noChangeAspect="1"/>
          </p:cNvPicPr>
          <p:nvPr/>
        </p:nvPicPr>
        <p:blipFill>
          <a:blip r:embed="rId2"/>
          <a:stretch>
            <a:fillRect/>
          </a:stretch>
        </p:blipFill>
        <p:spPr>
          <a:xfrm>
            <a:off x="1990903" y="4198651"/>
            <a:ext cx="2950446" cy="1773218"/>
          </a:xfrm>
          <a:prstGeom prst="rect">
            <a:avLst/>
          </a:prstGeom>
        </p:spPr>
      </p:pic>
      <p:sp>
        <p:nvSpPr>
          <p:cNvPr id="23" name="Freeform: Shape 22">
            <a:extLst>
              <a:ext uri="{FF2B5EF4-FFF2-40B4-BE49-F238E27FC236}">
                <a16:creationId xmlns:a16="http://schemas.microsoft.com/office/drawing/2014/main" id="{366CB162-6360-04A4-CC50-8446A8B6948E}"/>
              </a:ext>
            </a:extLst>
          </p:cNvPr>
          <p:cNvSpPr/>
          <p:nvPr/>
        </p:nvSpPr>
        <p:spPr>
          <a:xfrm>
            <a:off x="1686560" y="2443623"/>
            <a:ext cx="2092960" cy="2159000"/>
          </a:xfrm>
          <a:custGeom>
            <a:avLst/>
            <a:gdLst>
              <a:gd name="connsiteX0" fmla="*/ 1478280 w 2092960"/>
              <a:gd name="connsiteY0" fmla="*/ 0 h 2159000"/>
              <a:gd name="connsiteX1" fmla="*/ 2077720 w 2092960"/>
              <a:gd name="connsiteY1" fmla="*/ 1981200 h 2159000"/>
              <a:gd name="connsiteX2" fmla="*/ 2092960 w 2092960"/>
              <a:gd name="connsiteY2" fmla="*/ 2067560 h 2159000"/>
              <a:gd name="connsiteX3" fmla="*/ 2062480 w 2092960"/>
              <a:gd name="connsiteY3" fmla="*/ 2118360 h 2159000"/>
              <a:gd name="connsiteX4" fmla="*/ 2001520 w 2092960"/>
              <a:gd name="connsiteY4" fmla="*/ 2143760 h 2159000"/>
              <a:gd name="connsiteX5" fmla="*/ 1950720 w 2092960"/>
              <a:gd name="connsiteY5" fmla="*/ 2153920 h 2159000"/>
              <a:gd name="connsiteX6" fmla="*/ 1905000 w 2092960"/>
              <a:gd name="connsiteY6" fmla="*/ 2159000 h 2159000"/>
              <a:gd name="connsiteX7" fmla="*/ 1854200 w 2092960"/>
              <a:gd name="connsiteY7" fmla="*/ 2153920 h 2159000"/>
              <a:gd name="connsiteX8" fmla="*/ 1813560 w 2092960"/>
              <a:gd name="connsiteY8" fmla="*/ 2133600 h 2159000"/>
              <a:gd name="connsiteX9" fmla="*/ 1844040 w 2092960"/>
              <a:gd name="connsiteY9" fmla="*/ 2148840 h 2159000"/>
              <a:gd name="connsiteX10" fmla="*/ 0 w 2092960"/>
              <a:gd name="connsiteY10" fmla="*/ 1651000 h 2159000"/>
              <a:gd name="connsiteX11" fmla="*/ 1478280 w 2092960"/>
              <a:gd name="connsiteY11" fmla="*/ 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2960" h="2159000">
                <a:moveTo>
                  <a:pt x="1478280" y="0"/>
                </a:moveTo>
                <a:lnTo>
                  <a:pt x="2077720" y="1981200"/>
                </a:lnTo>
                <a:lnTo>
                  <a:pt x="2092960" y="2067560"/>
                </a:lnTo>
                <a:lnTo>
                  <a:pt x="2062480" y="2118360"/>
                </a:lnTo>
                <a:lnTo>
                  <a:pt x="2001520" y="2143760"/>
                </a:lnTo>
                <a:lnTo>
                  <a:pt x="1950720" y="2153920"/>
                </a:lnTo>
                <a:lnTo>
                  <a:pt x="1905000" y="2159000"/>
                </a:lnTo>
                <a:lnTo>
                  <a:pt x="1854200" y="2153920"/>
                </a:lnTo>
                <a:lnTo>
                  <a:pt x="1813560" y="2133600"/>
                </a:lnTo>
                <a:lnTo>
                  <a:pt x="1844040" y="2148840"/>
                </a:lnTo>
                <a:lnTo>
                  <a:pt x="0" y="1651000"/>
                </a:lnTo>
                <a:lnTo>
                  <a:pt x="1478280" y="0"/>
                </a:lnTo>
                <a:close/>
              </a:path>
            </a:pathLst>
          </a:custGeom>
          <a:solidFill>
            <a:srgbClr val="F2F2F2">
              <a:alpha val="3215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BF70924-815B-B77C-A4CF-0DE22F2E52AE}"/>
              </a:ext>
            </a:extLst>
          </p:cNvPr>
          <p:cNvSpPr/>
          <p:nvPr/>
        </p:nvSpPr>
        <p:spPr>
          <a:xfrm>
            <a:off x="945337" y="1827297"/>
            <a:ext cx="2333803" cy="2333803"/>
          </a:xfrm>
          <a:prstGeom prst="ellipse">
            <a:avLst/>
          </a:prstGeom>
          <a:solidFill>
            <a:schemeClr val="bg1">
              <a:lumMod val="9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AA2DE78-5611-B731-E064-168731902EFA}"/>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Clonal Stock Cultures</a:t>
            </a:r>
          </a:p>
        </p:txBody>
      </p:sp>
      <p:pic>
        <p:nvPicPr>
          <p:cNvPr id="5" name="Picture 2" descr="125mL Erlenmeyer Flask, Globe Glass, Narrow Mouth, 48-Case">
            <a:extLst>
              <a:ext uri="{FF2B5EF4-FFF2-40B4-BE49-F238E27FC236}">
                <a16:creationId xmlns:a16="http://schemas.microsoft.com/office/drawing/2014/main" id="{BF082672-851D-AD44-516E-6815FF481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0809" y="3429000"/>
            <a:ext cx="2924959" cy="29249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1DBF44-88EA-BEF6-8709-CF08B3576E2A}"/>
              </a:ext>
            </a:extLst>
          </p:cNvPr>
          <p:cNvSpPr txBox="1"/>
          <p:nvPr/>
        </p:nvSpPr>
        <p:spPr>
          <a:xfrm>
            <a:off x="2149419" y="5836998"/>
            <a:ext cx="2597714" cy="338554"/>
          </a:xfrm>
          <a:prstGeom prst="rect">
            <a:avLst/>
          </a:prstGeom>
          <a:noFill/>
        </p:spPr>
        <p:txBody>
          <a:bodyPr wrap="square" rtlCol="0">
            <a:spAutoFit/>
          </a:bodyPr>
          <a:lstStyle/>
          <a:p>
            <a:pPr algn="ctr"/>
            <a:r>
              <a:rPr lang="en-US" sz="1600" dirty="0"/>
              <a:t>24-well tissue culture plate</a:t>
            </a:r>
          </a:p>
        </p:txBody>
      </p:sp>
      <p:pic>
        <p:nvPicPr>
          <p:cNvPr id="8" name="Picture 4">
            <a:extLst>
              <a:ext uri="{FF2B5EF4-FFF2-40B4-BE49-F238E27FC236}">
                <a16:creationId xmlns:a16="http://schemas.microsoft.com/office/drawing/2014/main" id="{8E93A9BA-BEB7-7334-278B-C55F8ADBE1E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0958892">
            <a:off x="1490884" y="2387351"/>
            <a:ext cx="491424" cy="493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AE194D2-EE99-E7F2-3089-53B59DBEE7A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1047727">
            <a:off x="2573759" y="2424499"/>
            <a:ext cx="337310" cy="3386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ECF6B35-94E1-5452-D43A-70B093BD7BF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9062854">
            <a:off x="1667985" y="3169204"/>
            <a:ext cx="370612" cy="3720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D4C0290B-6A90-CC32-02B3-A25366AAFD3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200000">
            <a:off x="2214267" y="3155370"/>
            <a:ext cx="491424" cy="4933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55A90B52-009B-D3FB-03FA-7DB1742A390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6200000">
            <a:off x="947959" y="2681407"/>
            <a:ext cx="491424" cy="493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24464F7-66EE-B5E2-9A6C-E131EF81387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35563" b="-527"/>
          <a:stretch/>
        </p:blipFill>
        <p:spPr bwMode="auto">
          <a:xfrm rot="604181">
            <a:off x="2897621" y="2909657"/>
            <a:ext cx="341017" cy="4933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B64CAB9B-94C0-9661-A93A-4D8738753F1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32540" t="-725" r="12410" b="-527"/>
          <a:stretch/>
        </p:blipFill>
        <p:spPr bwMode="auto">
          <a:xfrm rot="6810480">
            <a:off x="2308274" y="1860703"/>
            <a:ext cx="357625" cy="4933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028F398F-B81D-DD5D-54CD-49A95728371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40702" r="12410" b="-527"/>
          <a:stretch/>
        </p:blipFill>
        <p:spPr bwMode="auto">
          <a:xfrm rot="10958892">
            <a:off x="1919765" y="3848658"/>
            <a:ext cx="491424" cy="291485"/>
          </a:xfrm>
          <a:prstGeom prst="rect">
            <a:avLst/>
          </a:prstGeom>
          <a:noFill/>
          <a:extLst>
            <a:ext uri="{909E8E84-426E-40DD-AFC4-6F175D3DCCD1}">
              <a14:hiddenFill xmlns:a14="http://schemas.microsoft.com/office/drawing/2010/main">
                <a:solidFill>
                  <a:srgbClr val="FFFFFF"/>
                </a:solidFill>
              </a14:hiddenFill>
            </a:ext>
          </a:extLst>
        </p:spPr>
      </p:pic>
      <p:sp>
        <p:nvSpPr>
          <p:cNvPr id="24" name="Arc 23">
            <a:extLst>
              <a:ext uri="{FF2B5EF4-FFF2-40B4-BE49-F238E27FC236}">
                <a16:creationId xmlns:a16="http://schemas.microsoft.com/office/drawing/2014/main" id="{6675DF51-25EB-84D7-5A31-FC181C7C37E6}"/>
              </a:ext>
            </a:extLst>
          </p:cNvPr>
          <p:cNvSpPr/>
          <p:nvPr/>
        </p:nvSpPr>
        <p:spPr>
          <a:xfrm rot="20744357">
            <a:off x="3794842" y="2810546"/>
            <a:ext cx="3232328" cy="2235527"/>
          </a:xfrm>
          <a:prstGeom prst="arc">
            <a:avLst>
              <a:gd name="adj1" fmla="val 11590814"/>
              <a:gd name="adj2" fmla="val 352826"/>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5" name="Picture 2" descr="1000ml,Lab Glass Reagent Bottle,Screw Cap,1L Blue Lid  Flask,Transparent,Graduation 800ml">
            <a:extLst>
              <a:ext uri="{FF2B5EF4-FFF2-40B4-BE49-F238E27FC236}">
                <a16:creationId xmlns:a16="http://schemas.microsoft.com/office/drawing/2014/main" id="{6DF7111E-6E52-C15C-BC93-AC7504539D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9724" y="2592601"/>
            <a:ext cx="2489718" cy="2489718"/>
          </a:xfrm>
          <a:prstGeom prst="rect">
            <a:avLst/>
          </a:prstGeom>
          <a:noFill/>
          <a:extLst>
            <a:ext uri="{909E8E84-426E-40DD-AFC4-6F175D3DCCD1}">
              <a14:hiddenFill xmlns:a14="http://schemas.microsoft.com/office/drawing/2010/main">
                <a:solidFill>
                  <a:srgbClr val="FFFFFF"/>
                </a:solidFill>
              </a14:hiddenFill>
            </a:ext>
          </a:extLst>
        </p:spPr>
      </p:pic>
      <p:sp>
        <p:nvSpPr>
          <p:cNvPr id="26" name="Arc 25">
            <a:extLst>
              <a:ext uri="{FF2B5EF4-FFF2-40B4-BE49-F238E27FC236}">
                <a16:creationId xmlns:a16="http://schemas.microsoft.com/office/drawing/2014/main" id="{0E68CF9A-E562-92B0-4F56-BDA77FC2F708}"/>
              </a:ext>
            </a:extLst>
          </p:cNvPr>
          <p:cNvSpPr/>
          <p:nvPr/>
        </p:nvSpPr>
        <p:spPr>
          <a:xfrm flipH="1">
            <a:off x="7199607" y="2996881"/>
            <a:ext cx="1884393" cy="1349421"/>
          </a:xfrm>
          <a:prstGeom prst="arc">
            <a:avLst>
              <a:gd name="adj1" fmla="val 12245118"/>
              <a:gd name="adj2" fmla="val 92068"/>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7D59D5BC-61AF-3FE8-7566-73D98F11B7F8}"/>
              </a:ext>
            </a:extLst>
          </p:cNvPr>
          <p:cNvSpPr txBox="1"/>
          <p:nvPr/>
        </p:nvSpPr>
        <p:spPr>
          <a:xfrm>
            <a:off x="8415726" y="5016617"/>
            <a:ext cx="2597714" cy="338554"/>
          </a:xfrm>
          <a:prstGeom prst="rect">
            <a:avLst/>
          </a:prstGeom>
          <a:noFill/>
        </p:spPr>
        <p:txBody>
          <a:bodyPr wrap="square" rtlCol="0">
            <a:spAutoFit/>
          </a:bodyPr>
          <a:lstStyle/>
          <a:p>
            <a:pPr algn="ctr"/>
            <a:r>
              <a:rPr lang="en-US" sz="1600" dirty="0" err="1"/>
              <a:t>Plasota</a:t>
            </a:r>
            <a:r>
              <a:rPr lang="en-US" sz="1600" dirty="0"/>
              <a:t> medium</a:t>
            </a:r>
          </a:p>
        </p:txBody>
      </p:sp>
      <p:sp>
        <p:nvSpPr>
          <p:cNvPr id="28" name="TextBox 27">
            <a:extLst>
              <a:ext uri="{FF2B5EF4-FFF2-40B4-BE49-F238E27FC236}">
                <a16:creationId xmlns:a16="http://schemas.microsoft.com/office/drawing/2014/main" id="{E76CB06A-E36A-A8A5-A9E3-736EDE0D8A69}"/>
              </a:ext>
            </a:extLst>
          </p:cNvPr>
          <p:cNvSpPr txBox="1"/>
          <p:nvPr/>
        </p:nvSpPr>
        <p:spPr>
          <a:xfrm>
            <a:off x="7511824" y="2548880"/>
            <a:ext cx="1259957" cy="400110"/>
          </a:xfrm>
          <a:prstGeom prst="rect">
            <a:avLst/>
          </a:prstGeom>
          <a:noFill/>
        </p:spPr>
        <p:txBody>
          <a:bodyPr wrap="square" rtlCol="0">
            <a:spAutoFit/>
          </a:bodyPr>
          <a:lstStyle/>
          <a:p>
            <a:pPr algn="ctr"/>
            <a:r>
              <a:rPr lang="en-US" sz="2000" dirty="0"/>
              <a:t>100 mL</a:t>
            </a:r>
          </a:p>
        </p:txBody>
      </p:sp>
      <p:pic>
        <p:nvPicPr>
          <p:cNvPr id="19460" name="Picture 4" descr="Wheat grain. Hand drawn vector illustration of wheat seed on white  background, in highly detailed realistic stile. Stock Vector | Adobe Stock">
            <a:extLst>
              <a:ext uri="{FF2B5EF4-FFF2-40B4-BE49-F238E27FC236}">
                <a16:creationId xmlns:a16="http://schemas.microsoft.com/office/drawing/2014/main" id="{E21C569D-F007-FE9A-0FB5-AFBCA399D2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21"/>
          <a:stretch/>
        </p:blipFill>
        <p:spPr bwMode="auto">
          <a:xfrm>
            <a:off x="9084000" y="1101736"/>
            <a:ext cx="818630" cy="85470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127AD3F-41B1-3B16-F134-D0771555C2A8}"/>
              </a:ext>
            </a:extLst>
          </p:cNvPr>
          <p:cNvSpPr txBox="1"/>
          <p:nvPr/>
        </p:nvSpPr>
        <p:spPr>
          <a:xfrm>
            <a:off x="8194458" y="1937474"/>
            <a:ext cx="2597714" cy="338554"/>
          </a:xfrm>
          <a:prstGeom prst="rect">
            <a:avLst/>
          </a:prstGeom>
          <a:noFill/>
        </p:spPr>
        <p:txBody>
          <a:bodyPr wrap="square" rtlCol="0">
            <a:spAutoFit/>
          </a:bodyPr>
          <a:lstStyle/>
          <a:p>
            <a:pPr algn="ctr"/>
            <a:r>
              <a:rPr lang="en-US" sz="1600" dirty="0"/>
              <a:t>Wheat seed</a:t>
            </a:r>
          </a:p>
        </p:txBody>
      </p:sp>
      <p:sp>
        <p:nvSpPr>
          <p:cNvPr id="30" name="Arc 29">
            <a:extLst>
              <a:ext uri="{FF2B5EF4-FFF2-40B4-BE49-F238E27FC236}">
                <a16:creationId xmlns:a16="http://schemas.microsoft.com/office/drawing/2014/main" id="{937ADB62-D584-8B10-A7CE-DE05C46F9BDE}"/>
              </a:ext>
            </a:extLst>
          </p:cNvPr>
          <p:cNvSpPr/>
          <p:nvPr/>
        </p:nvSpPr>
        <p:spPr>
          <a:xfrm flipH="1">
            <a:off x="7102315" y="1662592"/>
            <a:ext cx="3408116" cy="2717863"/>
          </a:xfrm>
          <a:prstGeom prst="arc">
            <a:avLst>
              <a:gd name="adj1" fmla="val 16190396"/>
              <a:gd name="adj2" fmla="val 92068"/>
            </a:avLst>
          </a:prstGeom>
          <a:ln w="381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C764AC7-6630-7872-8D32-50FD3E13B756}"/>
              </a:ext>
            </a:extLst>
          </p:cNvPr>
          <p:cNvSpPr txBox="1"/>
          <p:nvPr/>
        </p:nvSpPr>
        <p:spPr>
          <a:xfrm>
            <a:off x="7018408" y="1537364"/>
            <a:ext cx="1259957" cy="400110"/>
          </a:xfrm>
          <a:prstGeom prst="rect">
            <a:avLst/>
          </a:prstGeom>
          <a:noFill/>
        </p:spPr>
        <p:txBody>
          <a:bodyPr wrap="square" rtlCol="0">
            <a:spAutoFit/>
          </a:bodyPr>
          <a:lstStyle/>
          <a:p>
            <a:pPr algn="ctr"/>
            <a:r>
              <a:rPr lang="en-US" sz="2000" dirty="0"/>
              <a:t>1x</a:t>
            </a:r>
          </a:p>
        </p:txBody>
      </p:sp>
      <p:sp>
        <p:nvSpPr>
          <p:cNvPr id="32" name="TextBox 31">
            <a:extLst>
              <a:ext uri="{FF2B5EF4-FFF2-40B4-BE49-F238E27FC236}">
                <a16:creationId xmlns:a16="http://schemas.microsoft.com/office/drawing/2014/main" id="{815F33AA-F844-6D01-0A5F-094656266AF0}"/>
              </a:ext>
            </a:extLst>
          </p:cNvPr>
          <p:cNvSpPr txBox="1"/>
          <p:nvPr/>
        </p:nvSpPr>
        <p:spPr>
          <a:xfrm>
            <a:off x="4465615" y="708136"/>
            <a:ext cx="3260769" cy="400110"/>
          </a:xfrm>
          <a:prstGeom prst="rect">
            <a:avLst/>
          </a:prstGeom>
          <a:noFill/>
        </p:spPr>
        <p:txBody>
          <a:bodyPr wrap="square" rtlCol="0">
            <a:spAutoFit/>
          </a:bodyPr>
          <a:lstStyle/>
          <a:p>
            <a:pPr algn="ctr"/>
            <a:r>
              <a:rPr lang="en-US" sz="2000" b="1" dirty="0">
                <a:solidFill>
                  <a:schemeClr val="accent2"/>
                </a:solidFill>
              </a:rPr>
              <a:t>n = 5 per leaf water sample</a:t>
            </a:r>
          </a:p>
        </p:txBody>
      </p:sp>
    </p:spTree>
    <p:extLst>
      <p:ext uri="{BB962C8B-B14F-4D97-AF65-F5344CB8AC3E}">
        <p14:creationId xmlns:p14="http://schemas.microsoft.com/office/powerpoint/2010/main" val="1620361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of different types of stock cultures&#10;&#10;Description automatically generated with medium confidence">
            <a:extLst>
              <a:ext uri="{FF2B5EF4-FFF2-40B4-BE49-F238E27FC236}">
                <a16:creationId xmlns:a16="http://schemas.microsoft.com/office/drawing/2014/main" id="{D8F0C3CF-C3C5-1E13-F6EA-09B2F996BA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318" y="1099943"/>
            <a:ext cx="8426906" cy="5419907"/>
          </a:xfrm>
          <a:prstGeom prst="rect">
            <a:avLst/>
          </a:prstGeom>
          <a:noFill/>
          <a:ln>
            <a:noFill/>
          </a:ln>
        </p:spPr>
      </p:pic>
      <p:sp>
        <p:nvSpPr>
          <p:cNvPr id="4" name="Title 1">
            <a:extLst>
              <a:ext uri="{FF2B5EF4-FFF2-40B4-BE49-F238E27FC236}">
                <a16:creationId xmlns:a16="http://schemas.microsoft.com/office/drawing/2014/main" id="{EAA2DE78-5611-B731-E064-168731902EFA}"/>
              </a:ext>
            </a:extLst>
          </p:cNvPr>
          <p:cNvSpPr txBox="1">
            <a:spLocks/>
          </p:cNvSpPr>
          <p:nvPr/>
        </p:nvSpPr>
        <p:spPr>
          <a:xfrm>
            <a:off x="1659294" y="47832"/>
            <a:ext cx="8873412"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Clonal Stock Cultures</a:t>
            </a:r>
          </a:p>
        </p:txBody>
      </p:sp>
      <p:pic>
        <p:nvPicPr>
          <p:cNvPr id="2" name="Picture 2" descr="125mL Erlenmeyer Flask, Globe Glass, Narrow Mouth, 48-Case">
            <a:extLst>
              <a:ext uri="{FF2B5EF4-FFF2-40B4-BE49-F238E27FC236}">
                <a16:creationId xmlns:a16="http://schemas.microsoft.com/office/drawing/2014/main" id="{4C56E39D-56FA-55EC-C368-7630AF1DE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8786" y="1966520"/>
            <a:ext cx="2924959" cy="29249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52ACEE-BA3F-2BC4-1227-2AA4E827F771}"/>
              </a:ext>
            </a:extLst>
          </p:cNvPr>
          <p:cNvSpPr txBox="1"/>
          <p:nvPr/>
        </p:nvSpPr>
        <p:spPr>
          <a:xfrm>
            <a:off x="9587854" y="4720530"/>
            <a:ext cx="1706821" cy="646331"/>
          </a:xfrm>
          <a:prstGeom prst="rect">
            <a:avLst/>
          </a:prstGeom>
          <a:noFill/>
        </p:spPr>
        <p:txBody>
          <a:bodyPr wrap="square" rtlCol="0">
            <a:spAutoFit/>
          </a:bodyPr>
          <a:lstStyle/>
          <a:p>
            <a:pPr algn="ctr"/>
            <a:r>
              <a:rPr lang="en-US" sz="3600" b="1" dirty="0">
                <a:solidFill>
                  <a:schemeClr val="accent2"/>
                </a:solidFill>
              </a:rPr>
              <a:t>n = 50</a:t>
            </a:r>
          </a:p>
        </p:txBody>
      </p:sp>
    </p:spTree>
    <p:extLst>
      <p:ext uri="{BB962C8B-B14F-4D97-AF65-F5344CB8AC3E}">
        <p14:creationId xmlns:p14="http://schemas.microsoft.com/office/powerpoint/2010/main" val="2786169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B1015-CD93-6BD6-D516-AE2F420E4C0A}"/>
              </a:ext>
            </a:extLst>
          </p:cNvPr>
          <p:cNvSpPr txBox="1">
            <a:spLocks/>
          </p:cNvSpPr>
          <p:nvPr/>
        </p:nvSpPr>
        <p:spPr>
          <a:xfrm>
            <a:off x="580831" y="403920"/>
            <a:ext cx="10676449"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sp>
        <p:nvSpPr>
          <p:cNvPr id="5" name="Title 1">
            <a:extLst>
              <a:ext uri="{FF2B5EF4-FFF2-40B4-BE49-F238E27FC236}">
                <a16:creationId xmlns:a16="http://schemas.microsoft.com/office/drawing/2014/main" id="{88BDA518-EB4B-F65D-BABA-7C3FF88923B9}"/>
              </a:ext>
            </a:extLst>
          </p:cNvPr>
          <p:cNvSpPr txBox="1">
            <a:spLocks/>
          </p:cNvSpPr>
          <p:nvPr/>
        </p:nvSpPr>
        <p:spPr>
          <a:xfrm>
            <a:off x="580831" y="1200603"/>
            <a:ext cx="11453125" cy="9475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3"/>
                </a:solidFill>
              </a:rPr>
              <a:t>Q</a:t>
            </a:r>
            <a:r>
              <a:rPr lang="en-US" sz="3200" b="1" baseline="-25000" dirty="0">
                <a:solidFill>
                  <a:schemeClr val="accent3"/>
                </a:solidFill>
              </a:rPr>
              <a:t>1</a:t>
            </a:r>
            <a:r>
              <a:rPr lang="en-US" sz="3200" b="1" dirty="0">
                <a:solidFill>
                  <a:schemeClr val="accent3"/>
                </a:solidFill>
              </a:rPr>
              <a:t>:</a:t>
            </a:r>
            <a:r>
              <a:rPr lang="en-US" sz="3200" dirty="0">
                <a:solidFill>
                  <a:schemeClr val="accent3"/>
                </a:solidFill>
              </a:rPr>
              <a:t> At what spatial scale does variation in </a:t>
            </a:r>
            <a:r>
              <a:rPr lang="en-US" sz="3200" i="1" dirty="0">
                <a:solidFill>
                  <a:schemeClr val="accent3"/>
                </a:solidFill>
              </a:rPr>
              <a:t>H. rosa</a:t>
            </a:r>
            <a:r>
              <a:rPr lang="en-US" sz="3200" dirty="0">
                <a:solidFill>
                  <a:schemeClr val="accent3"/>
                </a:solidFill>
              </a:rPr>
              <a:t> response to stressful temperature exist? </a:t>
            </a:r>
          </a:p>
        </p:txBody>
      </p:sp>
      <p:sp>
        <p:nvSpPr>
          <p:cNvPr id="6" name="Oval 5">
            <a:extLst>
              <a:ext uri="{FF2B5EF4-FFF2-40B4-BE49-F238E27FC236}">
                <a16:creationId xmlns:a16="http://schemas.microsoft.com/office/drawing/2014/main" id="{12263A18-C2E9-D87D-0BA9-BBE55BD03C17}"/>
              </a:ext>
            </a:extLst>
          </p:cNvPr>
          <p:cNvSpPr/>
          <p:nvPr/>
        </p:nvSpPr>
        <p:spPr>
          <a:xfrm>
            <a:off x="6366932" y="2255800"/>
            <a:ext cx="4066824" cy="4066824"/>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32F4D2A-8618-B4B6-7793-007E2CB1923A}"/>
              </a:ext>
            </a:extLst>
          </p:cNvPr>
          <p:cNvSpPr/>
          <p:nvPr/>
        </p:nvSpPr>
        <p:spPr>
          <a:xfrm>
            <a:off x="6849530" y="2863054"/>
            <a:ext cx="2079978" cy="207997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59F58CF-F6CA-2F9C-D386-B41C82E01252}"/>
              </a:ext>
            </a:extLst>
          </p:cNvPr>
          <p:cNvSpPr/>
          <p:nvPr/>
        </p:nvSpPr>
        <p:spPr>
          <a:xfrm>
            <a:off x="7202306" y="3541798"/>
            <a:ext cx="993425" cy="99342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8B9D10-958E-4CD3-0350-F80A55FB2056}"/>
              </a:ext>
            </a:extLst>
          </p:cNvPr>
          <p:cNvSpPr txBox="1"/>
          <p:nvPr/>
        </p:nvSpPr>
        <p:spPr>
          <a:xfrm>
            <a:off x="7999342" y="2545486"/>
            <a:ext cx="1860331" cy="400110"/>
          </a:xfrm>
          <a:prstGeom prst="rect">
            <a:avLst/>
          </a:prstGeom>
          <a:noFill/>
          <a:ln>
            <a:noFill/>
          </a:ln>
        </p:spPr>
        <p:txBody>
          <a:bodyPr wrap="square" rtlCol="0">
            <a:spAutoFit/>
          </a:bodyPr>
          <a:lstStyle/>
          <a:p>
            <a:pPr algn="ctr"/>
            <a:r>
              <a:rPr lang="en-US" sz="2000" b="1" dirty="0"/>
              <a:t>Site</a:t>
            </a:r>
          </a:p>
        </p:txBody>
      </p:sp>
      <p:sp>
        <p:nvSpPr>
          <p:cNvPr id="10" name="TextBox 9">
            <a:extLst>
              <a:ext uri="{FF2B5EF4-FFF2-40B4-BE49-F238E27FC236}">
                <a16:creationId xmlns:a16="http://schemas.microsoft.com/office/drawing/2014/main" id="{6C9B2BAA-B7FA-DB8A-81FD-EE20F4E1CC2D}"/>
              </a:ext>
            </a:extLst>
          </p:cNvPr>
          <p:cNvSpPr txBox="1"/>
          <p:nvPr/>
        </p:nvSpPr>
        <p:spPr>
          <a:xfrm>
            <a:off x="6959353" y="2982904"/>
            <a:ext cx="1860331" cy="400110"/>
          </a:xfrm>
          <a:prstGeom prst="rect">
            <a:avLst/>
          </a:prstGeom>
          <a:noFill/>
          <a:ln>
            <a:noFill/>
          </a:ln>
        </p:spPr>
        <p:txBody>
          <a:bodyPr wrap="square" rtlCol="0">
            <a:spAutoFit/>
          </a:bodyPr>
          <a:lstStyle/>
          <a:p>
            <a:pPr algn="ctr"/>
            <a:r>
              <a:rPr lang="en-US" sz="2000" b="1" dirty="0"/>
              <a:t>Plant</a:t>
            </a:r>
          </a:p>
        </p:txBody>
      </p:sp>
      <p:sp>
        <p:nvSpPr>
          <p:cNvPr id="11" name="TextBox 10">
            <a:extLst>
              <a:ext uri="{FF2B5EF4-FFF2-40B4-BE49-F238E27FC236}">
                <a16:creationId xmlns:a16="http://schemas.microsoft.com/office/drawing/2014/main" id="{7BB29C26-2C30-25C5-6D8F-C1C3D02F1A09}"/>
              </a:ext>
            </a:extLst>
          </p:cNvPr>
          <p:cNvSpPr txBox="1"/>
          <p:nvPr/>
        </p:nvSpPr>
        <p:spPr>
          <a:xfrm>
            <a:off x="6768852" y="3658805"/>
            <a:ext cx="1860331" cy="400110"/>
          </a:xfrm>
          <a:prstGeom prst="rect">
            <a:avLst/>
          </a:prstGeom>
          <a:noFill/>
          <a:ln>
            <a:noFill/>
          </a:ln>
        </p:spPr>
        <p:txBody>
          <a:bodyPr wrap="square" rtlCol="0">
            <a:spAutoFit/>
          </a:bodyPr>
          <a:lstStyle/>
          <a:p>
            <a:pPr algn="ctr"/>
            <a:r>
              <a:rPr lang="en-US" sz="2000" b="1" dirty="0"/>
              <a:t>Leaf</a:t>
            </a:r>
          </a:p>
        </p:txBody>
      </p:sp>
    </p:spTree>
    <p:extLst>
      <p:ext uri="{BB962C8B-B14F-4D97-AF65-F5344CB8AC3E}">
        <p14:creationId xmlns:p14="http://schemas.microsoft.com/office/powerpoint/2010/main" val="2969321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E88D03A-942A-365C-364F-9B538C669CCF}"/>
              </a:ext>
            </a:extLst>
          </p:cNvPr>
          <p:cNvSpPr/>
          <p:nvPr/>
        </p:nvSpPr>
        <p:spPr>
          <a:xfrm>
            <a:off x="8392987" y="1154793"/>
            <a:ext cx="2782667" cy="2701213"/>
          </a:xfrm>
          <a:prstGeom prst="rect">
            <a:avLst/>
          </a:prstGeom>
          <a:solidFill>
            <a:srgbClr val="FF0000">
              <a:alpha val="10196"/>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DF819DB-5FEF-484C-7402-C199ED65CA94}"/>
              </a:ext>
            </a:extLst>
          </p:cNvPr>
          <p:cNvSpPr txBox="1">
            <a:spLocks/>
          </p:cNvSpPr>
          <p:nvPr/>
        </p:nvSpPr>
        <p:spPr>
          <a:xfrm>
            <a:off x="580831" y="403920"/>
            <a:ext cx="10676449"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pic>
        <p:nvPicPr>
          <p:cNvPr id="6" name="Picture 2" descr="125mL Erlenmeyer Flask, Globe Glass, Narrow Mouth, 48-Case">
            <a:extLst>
              <a:ext uri="{FF2B5EF4-FFF2-40B4-BE49-F238E27FC236}">
                <a16:creationId xmlns:a16="http://schemas.microsoft.com/office/drawing/2014/main" id="{2F5651B5-72F6-6152-44F3-51D9426BF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34" y="2165200"/>
            <a:ext cx="2924959" cy="292495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2D41A0E-2F90-F014-D55A-99008E8288A9}"/>
              </a:ext>
            </a:extLst>
          </p:cNvPr>
          <p:cNvSpPr txBox="1">
            <a:spLocks/>
          </p:cNvSpPr>
          <p:nvPr/>
        </p:nvSpPr>
        <p:spPr>
          <a:xfrm>
            <a:off x="888372" y="1467489"/>
            <a:ext cx="2533284"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Clonal Stock Culture</a:t>
            </a:r>
          </a:p>
        </p:txBody>
      </p:sp>
      <p:pic>
        <p:nvPicPr>
          <p:cNvPr id="10" name="Picture 4" descr="Falcon® Conical Tubes, 50 mL | STEMCELL Technologies">
            <a:extLst>
              <a:ext uri="{FF2B5EF4-FFF2-40B4-BE49-F238E27FC236}">
                <a16:creationId xmlns:a16="http://schemas.microsoft.com/office/drawing/2014/main" id="{DA0D6883-93CE-3336-CC64-C6660F62234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3654801" y="2270362"/>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Falcon® Conical Tubes, 50 mL | STEMCELL Technologies">
            <a:extLst>
              <a:ext uri="{FF2B5EF4-FFF2-40B4-BE49-F238E27FC236}">
                <a16:creationId xmlns:a16="http://schemas.microsoft.com/office/drawing/2014/main" id="{45C91AFC-E6C9-6D19-FC43-35B8E972810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4545420" y="2270361"/>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Falcon® Conical Tubes, 50 mL | STEMCELL Technologies">
            <a:extLst>
              <a:ext uri="{FF2B5EF4-FFF2-40B4-BE49-F238E27FC236}">
                <a16:creationId xmlns:a16="http://schemas.microsoft.com/office/drawing/2014/main" id="{2FC4557F-2DA5-5D73-1ADE-EAA268F289D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5437848" y="2277074"/>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Falcon® Conical Tubes, 50 mL | STEMCELL Technologies">
            <a:extLst>
              <a:ext uri="{FF2B5EF4-FFF2-40B4-BE49-F238E27FC236}">
                <a16:creationId xmlns:a16="http://schemas.microsoft.com/office/drawing/2014/main" id="{01E5C7BF-31CC-B520-7E93-08179F6E958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5858368" y="2566708"/>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Falcon® Conical Tubes, 50 mL | STEMCELL Technologies">
            <a:extLst>
              <a:ext uri="{FF2B5EF4-FFF2-40B4-BE49-F238E27FC236}">
                <a16:creationId xmlns:a16="http://schemas.microsoft.com/office/drawing/2014/main" id="{18EDD686-F25C-43EB-C2D9-EDDB47235B0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4105905" y="2573422"/>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Falcon® Conical Tubes, 50 mL | STEMCELL Technologies">
            <a:extLst>
              <a:ext uri="{FF2B5EF4-FFF2-40B4-BE49-F238E27FC236}">
                <a16:creationId xmlns:a16="http://schemas.microsoft.com/office/drawing/2014/main" id="{5ED1F7B4-7F21-CA7D-A6A9-98AD5E90D28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4949779" y="2573421"/>
            <a:ext cx="1412034" cy="2701213"/>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E257E3B0-4C20-F45D-28E7-B8C2255A613A}"/>
              </a:ext>
            </a:extLst>
          </p:cNvPr>
          <p:cNvSpPr txBox="1">
            <a:spLocks/>
          </p:cNvSpPr>
          <p:nvPr/>
        </p:nvSpPr>
        <p:spPr>
          <a:xfrm>
            <a:off x="4355810" y="1467489"/>
            <a:ext cx="2533284"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n = 6 Experimental Cultures</a:t>
            </a:r>
          </a:p>
        </p:txBody>
      </p:sp>
      <p:cxnSp>
        <p:nvCxnSpPr>
          <p:cNvPr id="23" name="Straight Arrow Connector 22">
            <a:extLst>
              <a:ext uri="{FF2B5EF4-FFF2-40B4-BE49-F238E27FC236}">
                <a16:creationId xmlns:a16="http://schemas.microsoft.com/office/drawing/2014/main" id="{DAF9E54C-D93D-975D-68D1-FD45FAAFD8E0}"/>
              </a:ext>
            </a:extLst>
          </p:cNvPr>
          <p:cNvCxnSpPr>
            <a:cxnSpLocks/>
          </p:cNvCxnSpPr>
          <p:nvPr/>
        </p:nvCxnSpPr>
        <p:spPr>
          <a:xfrm>
            <a:off x="3107094" y="3662972"/>
            <a:ext cx="772519"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5" name="Picture 4" descr="Falcon® Conical Tubes, 50 mL | STEMCELL Technologies">
            <a:extLst>
              <a:ext uri="{FF2B5EF4-FFF2-40B4-BE49-F238E27FC236}">
                <a16:creationId xmlns:a16="http://schemas.microsoft.com/office/drawing/2014/main" id="{8B9F3267-9BE8-284C-9E74-435E2098F6C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9845246" y="3739552"/>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Falcon® Conical Tubes, 50 mL | STEMCELL Technologies">
            <a:extLst>
              <a:ext uri="{FF2B5EF4-FFF2-40B4-BE49-F238E27FC236}">
                <a16:creationId xmlns:a16="http://schemas.microsoft.com/office/drawing/2014/main" id="{04B298B5-58BC-C63C-BA6E-BFCC07AAF6C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8092783" y="3746266"/>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Falcon® Conical Tubes, 50 mL | STEMCELL Technologies">
            <a:extLst>
              <a:ext uri="{FF2B5EF4-FFF2-40B4-BE49-F238E27FC236}">
                <a16:creationId xmlns:a16="http://schemas.microsoft.com/office/drawing/2014/main" id="{2A00AC01-9FC8-42A4-BD83-50DCA194EA8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8936657" y="3746265"/>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Falcon® Conical Tubes, 50 mL | STEMCELL Technologies">
            <a:extLst>
              <a:ext uri="{FF2B5EF4-FFF2-40B4-BE49-F238E27FC236}">
                <a16:creationId xmlns:a16="http://schemas.microsoft.com/office/drawing/2014/main" id="{F921244A-134F-C44F-A09A-AD3E078B0C9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9845246" y="1064406"/>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Falcon® Conical Tubes, 50 mL | STEMCELL Technologies">
            <a:extLst>
              <a:ext uri="{FF2B5EF4-FFF2-40B4-BE49-F238E27FC236}">
                <a16:creationId xmlns:a16="http://schemas.microsoft.com/office/drawing/2014/main" id="{A452D976-1643-799A-2A10-028928AAC5A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8092783" y="1071120"/>
            <a:ext cx="1412034" cy="27012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alcon® Conical Tubes, 50 mL | STEMCELL Technologies">
            <a:extLst>
              <a:ext uri="{FF2B5EF4-FFF2-40B4-BE49-F238E27FC236}">
                <a16:creationId xmlns:a16="http://schemas.microsoft.com/office/drawing/2014/main" id="{094F1A34-ECF3-09A5-0833-7B12CEAEC0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8936657" y="1071119"/>
            <a:ext cx="1412034" cy="2701213"/>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90824310-00D5-97C0-B6E8-82324C35ADE9}"/>
              </a:ext>
            </a:extLst>
          </p:cNvPr>
          <p:cNvCxnSpPr>
            <a:cxnSpLocks/>
          </p:cNvCxnSpPr>
          <p:nvPr/>
        </p:nvCxnSpPr>
        <p:spPr>
          <a:xfrm flipV="1">
            <a:off x="7270402" y="2668555"/>
            <a:ext cx="903214" cy="1050312"/>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2750E1E-CBFA-7A1B-791E-80A09DEF6F22}"/>
              </a:ext>
            </a:extLst>
          </p:cNvPr>
          <p:cNvCxnSpPr>
            <a:cxnSpLocks/>
          </p:cNvCxnSpPr>
          <p:nvPr/>
        </p:nvCxnSpPr>
        <p:spPr>
          <a:xfrm>
            <a:off x="7277626" y="3724125"/>
            <a:ext cx="895990" cy="86062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A3B7E826-6BB0-0DC2-5E74-C42C8BE63E69}"/>
              </a:ext>
            </a:extLst>
          </p:cNvPr>
          <p:cNvSpPr/>
          <p:nvPr/>
        </p:nvSpPr>
        <p:spPr>
          <a:xfrm>
            <a:off x="8392987" y="3946393"/>
            <a:ext cx="2782667" cy="2701213"/>
          </a:xfrm>
          <a:prstGeom prst="rect">
            <a:avLst/>
          </a:prstGeom>
          <a:solidFill>
            <a:schemeClr val="accent1">
              <a:lumMod val="20000"/>
              <a:lumOff val="80000"/>
              <a:alpha val="10196"/>
            </a:schemeClr>
          </a:solid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A8AFCD46-F982-63CA-247A-43A52C8B29C9}"/>
              </a:ext>
            </a:extLst>
          </p:cNvPr>
          <p:cNvSpPr txBox="1">
            <a:spLocks/>
          </p:cNvSpPr>
          <p:nvPr/>
        </p:nvSpPr>
        <p:spPr>
          <a:xfrm rot="5400000">
            <a:off x="10128383" y="2033658"/>
            <a:ext cx="2533284"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28°C</a:t>
            </a:r>
          </a:p>
        </p:txBody>
      </p:sp>
      <p:sp>
        <p:nvSpPr>
          <p:cNvPr id="38" name="Title 1">
            <a:extLst>
              <a:ext uri="{FF2B5EF4-FFF2-40B4-BE49-F238E27FC236}">
                <a16:creationId xmlns:a16="http://schemas.microsoft.com/office/drawing/2014/main" id="{820A643E-2BA8-944C-77CD-A6D5EA65066D}"/>
              </a:ext>
            </a:extLst>
          </p:cNvPr>
          <p:cNvSpPr txBox="1">
            <a:spLocks/>
          </p:cNvSpPr>
          <p:nvPr/>
        </p:nvSpPr>
        <p:spPr>
          <a:xfrm rot="5400000">
            <a:off x="10148744" y="4863504"/>
            <a:ext cx="2533284"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25°C</a:t>
            </a:r>
          </a:p>
        </p:txBody>
      </p:sp>
      <p:sp>
        <p:nvSpPr>
          <p:cNvPr id="39" name="Title 1">
            <a:extLst>
              <a:ext uri="{FF2B5EF4-FFF2-40B4-BE49-F238E27FC236}">
                <a16:creationId xmlns:a16="http://schemas.microsoft.com/office/drawing/2014/main" id="{E3AF3921-9382-D682-E67F-0288D9C82E64}"/>
              </a:ext>
            </a:extLst>
          </p:cNvPr>
          <p:cNvSpPr txBox="1">
            <a:spLocks/>
          </p:cNvSpPr>
          <p:nvPr/>
        </p:nvSpPr>
        <p:spPr>
          <a:xfrm>
            <a:off x="4019104" y="5419616"/>
            <a:ext cx="3273384"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20 mL </a:t>
            </a:r>
            <a:r>
              <a:rPr lang="en-US" sz="2400" dirty="0" err="1"/>
              <a:t>Plasota</a:t>
            </a:r>
            <a:r>
              <a:rPr lang="en-US" sz="2400" dirty="0"/>
              <a:t> medium</a:t>
            </a:r>
          </a:p>
          <a:p>
            <a:pPr algn="ctr"/>
            <a:r>
              <a:rPr lang="en-US" sz="2400" dirty="0"/>
              <a:t>5 rotifers per mL</a:t>
            </a:r>
          </a:p>
        </p:txBody>
      </p:sp>
    </p:spTree>
    <p:extLst>
      <p:ext uri="{BB962C8B-B14F-4D97-AF65-F5344CB8AC3E}">
        <p14:creationId xmlns:p14="http://schemas.microsoft.com/office/powerpoint/2010/main" val="357661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DF819DB-5FEF-484C-7402-C199ED65CA94}"/>
              </a:ext>
            </a:extLst>
          </p:cNvPr>
          <p:cNvSpPr txBox="1">
            <a:spLocks/>
          </p:cNvSpPr>
          <p:nvPr/>
        </p:nvSpPr>
        <p:spPr>
          <a:xfrm>
            <a:off x="307962" y="0"/>
            <a:ext cx="4121798" cy="2077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Aim 1:</a:t>
            </a:r>
            <a:r>
              <a:rPr lang="en-US" sz="3200"/>
              <a:t> Determine variation in response to stressful temperature </a:t>
            </a:r>
            <a:endParaRPr lang="en-US" sz="3200" dirty="0"/>
          </a:p>
        </p:txBody>
      </p:sp>
      <p:sp>
        <p:nvSpPr>
          <p:cNvPr id="2" name="Title 1">
            <a:extLst>
              <a:ext uri="{FF2B5EF4-FFF2-40B4-BE49-F238E27FC236}">
                <a16:creationId xmlns:a16="http://schemas.microsoft.com/office/drawing/2014/main" id="{CB80E7FF-3F93-EDEB-F059-B27F92E91C5C}"/>
              </a:ext>
            </a:extLst>
          </p:cNvPr>
          <p:cNvSpPr txBox="1">
            <a:spLocks/>
          </p:cNvSpPr>
          <p:nvPr/>
        </p:nvSpPr>
        <p:spPr>
          <a:xfrm>
            <a:off x="287020" y="1837739"/>
            <a:ext cx="3953847" cy="2942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2"/>
                </a:solidFill>
              </a:rPr>
              <a:t>H</a:t>
            </a:r>
            <a:r>
              <a:rPr lang="en-US" sz="2800" b="1" baseline="-25000">
                <a:solidFill>
                  <a:schemeClr val="accent2"/>
                </a:solidFill>
              </a:rPr>
              <a:t>1</a:t>
            </a:r>
            <a:r>
              <a:rPr lang="en-US" sz="2800" b="1">
                <a:solidFill>
                  <a:schemeClr val="accent2"/>
                </a:solidFill>
              </a:rPr>
              <a:t>: </a:t>
            </a:r>
            <a:r>
              <a:rPr lang="en-US" sz="2800">
                <a:solidFill>
                  <a:schemeClr val="accent2"/>
                </a:solidFill>
              </a:rPr>
              <a:t>Variation in </a:t>
            </a:r>
            <a:r>
              <a:rPr lang="en-US" sz="2800" i="1">
                <a:solidFill>
                  <a:schemeClr val="accent2"/>
                </a:solidFill>
              </a:rPr>
              <a:t>H. rosa </a:t>
            </a:r>
            <a:r>
              <a:rPr lang="en-US" sz="2800">
                <a:solidFill>
                  <a:schemeClr val="accent2"/>
                </a:solidFill>
              </a:rPr>
              <a:t>response to stressful temperature will exist within individual leaves of </a:t>
            </a:r>
            <a:r>
              <a:rPr lang="en-US" sz="2800" i="1">
                <a:solidFill>
                  <a:schemeClr val="accent2"/>
                </a:solidFill>
              </a:rPr>
              <a:t>S. purpurea, </a:t>
            </a:r>
            <a:r>
              <a:rPr lang="en-US" sz="2800">
                <a:solidFill>
                  <a:schemeClr val="accent2"/>
                </a:solidFill>
              </a:rPr>
              <a:t>and thus at all three spatial scales</a:t>
            </a:r>
            <a:endParaRPr lang="en-US" sz="2800" dirty="0">
              <a:solidFill>
                <a:schemeClr val="accent2"/>
              </a:solidFill>
            </a:endParaRPr>
          </a:p>
        </p:txBody>
      </p:sp>
      <p:pic>
        <p:nvPicPr>
          <p:cNvPr id="7" name="Picture 6" descr="A diagram of a plant&#10;&#10;Description automatically generated">
            <a:extLst>
              <a:ext uri="{FF2B5EF4-FFF2-40B4-BE49-F238E27FC236}">
                <a16:creationId xmlns:a16="http://schemas.microsoft.com/office/drawing/2014/main" id="{5A38098A-7F58-B5CB-E6B5-E6A931618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674" y="247038"/>
            <a:ext cx="7054863" cy="6119412"/>
          </a:xfrm>
          <a:prstGeom prst="rect">
            <a:avLst/>
          </a:prstGeom>
        </p:spPr>
      </p:pic>
      <p:sp>
        <p:nvSpPr>
          <p:cNvPr id="8" name="Rectangle 7">
            <a:extLst>
              <a:ext uri="{FF2B5EF4-FFF2-40B4-BE49-F238E27FC236}">
                <a16:creationId xmlns:a16="http://schemas.microsoft.com/office/drawing/2014/main" id="{3F06BBBA-BC51-FE14-3123-BC1F91785A9D}"/>
              </a:ext>
            </a:extLst>
          </p:cNvPr>
          <p:cNvSpPr/>
          <p:nvPr/>
        </p:nvSpPr>
        <p:spPr>
          <a:xfrm>
            <a:off x="4838700" y="3609975"/>
            <a:ext cx="6629400" cy="25812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20B0C4-EA17-C605-204A-4C15A4FC79F2}"/>
              </a:ext>
            </a:extLst>
          </p:cNvPr>
          <p:cNvSpPr/>
          <p:nvPr/>
        </p:nvSpPr>
        <p:spPr>
          <a:xfrm rot="5400000">
            <a:off x="3672449" y="1909203"/>
            <a:ext cx="2867022" cy="534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049FE2-6439-2CEA-8816-72953FE92F9B}"/>
              </a:ext>
            </a:extLst>
          </p:cNvPr>
          <p:cNvSpPr/>
          <p:nvPr/>
        </p:nvSpPr>
        <p:spPr>
          <a:xfrm rot="5400000">
            <a:off x="10105484" y="1909203"/>
            <a:ext cx="2867022" cy="534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A5ED21-0DFD-135F-E55B-116ABAED5CF3}"/>
              </a:ext>
            </a:extLst>
          </p:cNvPr>
          <p:cNvSpPr/>
          <p:nvPr/>
        </p:nvSpPr>
        <p:spPr>
          <a:xfrm>
            <a:off x="5299083" y="3505201"/>
            <a:ext cx="6045192" cy="1952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169E5C-5CA2-1BF2-FAB6-6C607B888406}"/>
              </a:ext>
            </a:extLst>
          </p:cNvPr>
          <p:cNvSpPr/>
          <p:nvPr/>
        </p:nvSpPr>
        <p:spPr>
          <a:xfrm>
            <a:off x="5299083" y="742952"/>
            <a:ext cx="6045192" cy="1190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B5C0EC5-B2FF-1E31-A77B-B601E692DB59}"/>
              </a:ext>
            </a:extLst>
          </p:cNvPr>
          <p:cNvGrpSpPr/>
          <p:nvPr/>
        </p:nvGrpSpPr>
        <p:grpSpPr>
          <a:xfrm>
            <a:off x="6739789" y="831974"/>
            <a:ext cx="736615" cy="276999"/>
            <a:chOff x="4532297" y="767972"/>
            <a:chExt cx="736615" cy="276999"/>
          </a:xfrm>
        </p:grpSpPr>
        <p:sp>
          <p:nvSpPr>
            <p:cNvPr id="21" name="Rectangle 20">
              <a:extLst>
                <a:ext uri="{FF2B5EF4-FFF2-40B4-BE49-F238E27FC236}">
                  <a16:creationId xmlns:a16="http://schemas.microsoft.com/office/drawing/2014/main" id="{AD7BF1BA-A622-085F-2A60-A0B2CAB3BBCA}"/>
                </a:ext>
              </a:extLst>
            </p:cNvPr>
            <p:cNvSpPr/>
            <p:nvPr/>
          </p:nvSpPr>
          <p:spPr>
            <a:xfrm>
              <a:off x="4640839" y="817544"/>
              <a:ext cx="628073" cy="2200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TextBox 21">
              <a:extLst>
                <a:ext uri="{FF2B5EF4-FFF2-40B4-BE49-F238E27FC236}">
                  <a16:creationId xmlns:a16="http://schemas.microsoft.com/office/drawing/2014/main" id="{9ACF41C0-871C-4EEA-8F07-3333376438CE}"/>
                </a:ext>
              </a:extLst>
            </p:cNvPr>
            <p:cNvSpPr txBox="1"/>
            <p:nvPr/>
          </p:nvSpPr>
          <p:spPr>
            <a:xfrm>
              <a:off x="4532297" y="767972"/>
              <a:ext cx="628073" cy="276999"/>
            </a:xfrm>
            <a:prstGeom prst="rect">
              <a:avLst/>
            </a:prstGeom>
            <a:noFill/>
          </p:spPr>
          <p:txBody>
            <a:bodyPr wrap="square" rtlCol="0">
              <a:spAutoFit/>
            </a:bodyPr>
            <a:lstStyle/>
            <a:p>
              <a:pPr algn="ctr"/>
              <a:r>
                <a:rPr lang="en-US" sz="1200" dirty="0"/>
                <a:t>Leaf</a:t>
              </a:r>
            </a:p>
          </p:txBody>
        </p:sp>
      </p:grpSp>
      <p:grpSp>
        <p:nvGrpSpPr>
          <p:cNvPr id="23" name="Group 22">
            <a:extLst>
              <a:ext uri="{FF2B5EF4-FFF2-40B4-BE49-F238E27FC236}">
                <a16:creationId xmlns:a16="http://schemas.microsoft.com/office/drawing/2014/main" id="{4DA9A1B5-1009-6D0E-D042-E87A44796ACE}"/>
              </a:ext>
            </a:extLst>
          </p:cNvPr>
          <p:cNvGrpSpPr/>
          <p:nvPr/>
        </p:nvGrpSpPr>
        <p:grpSpPr>
          <a:xfrm>
            <a:off x="9496844" y="846993"/>
            <a:ext cx="736615" cy="276999"/>
            <a:chOff x="4532297" y="767972"/>
            <a:chExt cx="736615" cy="276999"/>
          </a:xfrm>
        </p:grpSpPr>
        <p:sp>
          <p:nvSpPr>
            <p:cNvPr id="24" name="Rectangle 23">
              <a:extLst>
                <a:ext uri="{FF2B5EF4-FFF2-40B4-BE49-F238E27FC236}">
                  <a16:creationId xmlns:a16="http://schemas.microsoft.com/office/drawing/2014/main" id="{E2B8EF45-E941-C622-4D80-F70EF14A089D}"/>
                </a:ext>
              </a:extLst>
            </p:cNvPr>
            <p:cNvSpPr/>
            <p:nvPr/>
          </p:nvSpPr>
          <p:spPr>
            <a:xfrm>
              <a:off x="4640839" y="817544"/>
              <a:ext cx="628073" cy="2200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02699EB3-B7F5-9E9B-A40F-EC7902CFB71E}"/>
                </a:ext>
              </a:extLst>
            </p:cNvPr>
            <p:cNvSpPr txBox="1"/>
            <p:nvPr/>
          </p:nvSpPr>
          <p:spPr>
            <a:xfrm>
              <a:off x="4532297" y="767972"/>
              <a:ext cx="628073" cy="276999"/>
            </a:xfrm>
            <a:prstGeom prst="rect">
              <a:avLst/>
            </a:prstGeom>
            <a:noFill/>
          </p:spPr>
          <p:txBody>
            <a:bodyPr wrap="square" rtlCol="0">
              <a:spAutoFit/>
            </a:bodyPr>
            <a:lstStyle/>
            <a:p>
              <a:pPr algn="ctr"/>
              <a:r>
                <a:rPr lang="en-US" sz="1200" dirty="0"/>
                <a:t>Leaf</a:t>
              </a:r>
            </a:p>
          </p:txBody>
        </p:sp>
      </p:grpSp>
      <p:sp>
        <p:nvSpPr>
          <p:cNvPr id="29" name="Oval 28">
            <a:extLst>
              <a:ext uri="{FF2B5EF4-FFF2-40B4-BE49-F238E27FC236}">
                <a16:creationId xmlns:a16="http://schemas.microsoft.com/office/drawing/2014/main" id="{7D1ECC78-B560-9980-25B4-E7C27034528B}"/>
              </a:ext>
            </a:extLst>
          </p:cNvPr>
          <p:cNvSpPr/>
          <p:nvPr/>
        </p:nvSpPr>
        <p:spPr>
          <a:xfrm>
            <a:off x="5888615" y="6250747"/>
            <a:ext cx="258618" cy="2586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437EC0F-0AC6-A00F-74BE-6C915AA8F562}"/>
              </a:ext>
            </a:extLst>
          </p:cNvPr>
          <p:cNvSpPr txBox="1"/>
          <p:nvPr/>
        </p:nvSpPr>
        <p:spPr>
          <a:xfrm>
            <a:off x="6111716" y="6210779"/>
            <a:ext cx="628073" cy="338554"/>
          </a:xfrm>
          <a:prstGeom prst="rect">
            <a:avLst/>
          </a:prstGeom>
          <a:noFill/>
        </p:spPr>
        <p:txBody>
          <a:bodyPr wrap="square" rtlCol="0">
            <a:spAutoFit/>
          </a:bodyPr>
          <a:lstStyle/>
          <a:p>
            <a:pPr algn="ctr"/>
            <a:r>
              <a:rPr lang="en-US" sz="1600" dirty="0"/>
              <a:t>n = 3</a:t>
            </a:r>
          </a:p>
        </p:txBody>
      </p:sp>
    </p:spTree>
    <p:extLst>
      <p:ext uri="{BB962C8B-B14F-4D97-AF65-F5344CB8AC3E}">
        <p14:creationId xmlns:p14="http://schemas.microsoft.com/office/powerpoint/2010/main" val="12004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1" grpId="0" animBg="1"/>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DF819DB-5FEF-484C-7402-C199ED65CA94}"/>
              </a:ext>
            </a:extLst>
          </p:cNvPr>
          <p:cNvSpPr txBox="1">
            <a:spLocks/>
          </p:cNvSpPr>
          <p:nvPr/>
        </p:nvSpPr>
        <p:spPr>
          <a:xfrm>
            <a:off x="580831" y="403920"/>
            <a:ext cx="10676449"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cxnSp>
        <p:nvCxnSpPr>
          <p:cNvPr id="2" name="Straight Arrow Connector 1">
            <a:extLst>
              <a:ext uri="{FF2B5EF4-FFF2-40B4-BE49-F238E27FC236}">
                <a16:creationId xmlns:a16="http://schemas.microsoft.com/office/drawing/2014/main" id="{4F484251-149B-3BC7-A48E-0981C3D2EF0A}"/>
              </a:ext>
            </a:extLst>
          </p:cNvPr>
          <p:cNvCxnSpPr>
            <a:cxnSpLocks/>
          </p:cNvCxnSpPr>
          <p:nvPr/>
        </p:nvCxnSpPr>
        <p:spPr>
          <a:xfrm>
            <a:off x="6051392" y="3756494"/>
            <a:ext cx="1446244"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8700FE52-56C8-2108-CE0B-8F63586498D2}"/>
              </a:ext>
            </a:extLst>
          </p:cNvPr>
          <p:cNvSpPr txBox="1">
            <a:spLocks/>
          </p:cNvSpPr>
          <p:nvPr/>
        </p:nvSpPr>
        <p:spPr>
          <a:xfrm>
            <a:off x="5829564" y="3274561"/>
            <a:ext cx="1628446" cy="431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14 days</a:t>
            </a:r>
          </a:p>
        </p:txBody>
      </p:sp>
      <p:sp>
        <p:nvSpPr>
          <p:cNvPr id="7" name="Title 1">
            <a:extLst>
              <a:ext uri="{FF2B5EF4-FFF2-40B4-BE49-F238E27FC236}">
                <a16:creationId xmlns:a16="http://schemas.microsoft.com/office/drawing/2014/main" id="{A3E1E23B-4C48-4201-300C-DB96337C2B71}"/>
              </a:ext>
            </a:extLst>
          </p:cNvPr>
          <p:cNvSpPr txBox="1">
            <a:spLocks/>
          </p:cNvSpPr>
          <p:nvPr/>
        </p:nvSpPr>
        <p:spPr>
          <a:xfrm>
            <a:off x="7983177" y="2773510"/>
            <a:ext cx="3274103" cy="431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Measure traits:</a:t>
            </a:r>
          </a:p>
        </p:txBody>
      </p:sp>
      <p:sp>
        <p:nvSpPr>
          <p:cNvPr id="9" name="Title 1">
            <a:extLst>
              <a:ext uri="{FF2B5EF4-FFF2-40B4-BE49-F238E27FC236}">
                <a16:creationId xmlns:a16="http://schemas.microsoft.com/office/drawing/2014/main" id="{DF3F60A4-6A96-2B91-CFED-2AD0CAC6558C}"/>
              </a:ext>
            </a:extLst>
          </p:cNvPr>
          <p:cNvSpPr txBox="1">
            <a:spLocks/>
          </p:cNvSpPr>
          <p:nvPr/>
        </p:nvSpPr>
        <p:spPr>
          <a:xfrm>
            <a:off x="7983177" y="3308465"/>
            <a:ext cx="3274103" cy="431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dirty="0"/>
              <a:t>Size (estimated mass)</a:t>
            </a:r>
          </a:p>
        </p:txBody>
      </p:sp>
      <p:sp>
        <p:nvSpPr>
          <p:cNvPr id="11" name="Title 1">
            <a:extLst>
              <a:ext uri="{FF2B5EF4-FFF2-40B4-BE49-F238E27FC236}">
                <a16:creationId xmlns:a16="http://schemas.microsoft.com/office/drawing/2014/main" id="{E5B0C95F-60D1-7649-3E87-BDF9BE6D04B4}"/>
              </a:ext>
            </a:extLst>
          </p:cNvPr>
          <p:cNvSpPr txBox="1">
            <a:spLocks/>
          </p:cNvSpPr>
          <p:nvPr/>
        </p:nvSpPr>
        <p:spPr>
          <a:xfrm>
            <a:off x="7983176" y="3691781"/>
            <a:ext cx="3274103" cy="43108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dirty="0"/>
              <a:t>Population growth rate</a:t>
            </a:r>
          </a:p>
        </p:txBody>
      </p:sp>
      <p:sp>
        <p:nvSpPr>
          <p:cNvPr id="12" name="Title 1">
            <a:extLst>
              <a:ext uri="{FF2B5EF4-FFF2-40B4-BE49-F238E27FC236}">
                <a16:creationId xmlns:a16="http://schemas.microsoft.com/office/drawing/2014/main" id="{CC081B1E-D37F-7887-D7E8-B5B3FBBEF7F6}"/>
              </a:ext>
            </a:extLst>
          </p:cNvPr>
          <p:cNvSpPr txBox="1">
            <a:spLocks/>
          </p:cNvSpPr>
          <p:nvPr/>
        </p:nvSpPr>
        <p:spPr>
          <a:xfrm>
            <a:off x="7983175" y="4088338"/>
            <a:ext cx="3274103" cy="431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dirty="0"/>
              <a:t>Respiration rate</a:t>
            </a:r>
          </a:p>
        </p:txBody>
      </p:sp>
      <p:pic>
        <p:nvPicPr>
          <p:cNvPr id="19" name="Picture 18" descr="A diagram of a plant&#10;&#10;Description automatically generated">
            <a:extLst>
              <a:ext uri="{FF2B5EF4-FFF2-40B4-BE49-F238E27FC236}">
                <a16:creationId xmlns:a16="http://schemas.microsoft.com/office/drawing/2014/main" id="{43AC237E-23B0-9754-937E-61197E8CB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7" y="1473158"/>
            <a:ext cx="5277049" cy="4577330"/>
          </a:xfrm>
          <a:prstGeom prst="rect">
            <a:avLst/>
          </a:prstGeom>
        </p:spPr>
      </p:pic>
      <p:grpSp>
        <p:nvGrpSpPr>
          <p:cNvPr id="4" name="Group 3">
            <a:extLst>
              <a:ext uri="{FF2B5EF4-FFF2-40B4-BE49-F238E27FC236}">
                <a16:creationId xmlns:a16="http://schemas.microsoft.com/office/drawing/2014/main" id="{CDE030CD-0A3E-D730-934E-71DF52AE06D1}"/>
              </a:ext>
            </a:extLst>
          </p:cNvPr>
          <p:cNvGrpSpPr/>
          <p:nvPr/>
        </p:nvGrpSpPr>
        <p:grpSpPr>
          <a:xfrm>
            <a:off x="1983061" y="1880739"/>
            <a:ext cx="736615" cy="269621"/>
            <a:chOff x="4532297" y="767972"/>
            <a:chExt cx="736615" cy="269621"/>
          </a:xfrm>
        </p:grpSpPr>
        <p:sp>
          <p:nvSpPr>
            <p:cNvPr id="6" name="Rectangle 5">
              <a:extLst>
                <a:ext uri="{FF2B5EF4-FFF2-40B4-BE49-F238E27FC236}">
                  <a16:creationId xmlns:a16="http://schemas.microsoft.com/office/drawing/2014/main" id="{6298551C-9C6C-9F8E-45E0-CA0CDAA7D548}"/>
                </a:ext>
              </a:extLst>
            </p:cNvPr>
            <p:cNvSpPr/>
            <p:nvPr/>
          </p:nvSpPr>
          <p:spPr>
            <a:xfrm>
              <a:off x="4640839" y="817544"/>
              <a:ext cx="628073" cy="2200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extBox 7">
              <a:extLst>
                <a:ext uri="{FF2B5EF4-FFF2-40B4-BE49-F238E27FC236}">
                  <a16:creationId xmlns:a16="http://schemas.microsoft.com/office/drawing/2014/main" id="{0C3C5645-E4A9-2AF2-F911-CD83418DEFC1}"/>
                </a:ext>
              </a:extLst>
            </p:cNvPr>
            <p:cNvSpPr txBox="1"/>
            <p:nvPr/>
          </p:nvSpPr>
          <p:spPr>
            <a:xfrm>
              <a:off x="4532297" y="767972"/>
              <a:ext cx="628073" cy="261610"/>
            </a:xfrm>
            <a:prstGeom prst="rect">
              <a:avLst/>
            </a:prstGeom>
            <a:noFill/>
          </p:spPr>
          <p:txBody>
            <a:bodyPr wrap="square" rtlCol="0">
              <a:spAutoFit/>
            </a:bodyPr>
            <a:lstStyle/>
            <a:p>
              <a:pPr algn="ctr"/>
              <a:r>
                <a:rPr lang="en-US" sz="1100" dirty="0"/>
                <a:t>Leaf</a:t>
              </a:r>
            </a:p>
          </p:txBody>
        </p:sp>
      </p:grpSp>
      <p:grpSp>
        <p:nvGrpSpPr>
          <p:cNvPr id="10" name="Group 9">
            <a:extLst>
              <a:ext uri="{FF2B5EF4-FFF2-40B4-BE49-F238E27FC236}">
                <a16:creationId xmlns:a16="http://schemas.microsoft.com/office/drawing/2014/main" id="{13E15D21-EA5E-548B-74EC-9C19E8C556A0}"/>
              </a:ext>
            </a:extLst>
          </p:cNvPr>
          <p:cNvGrpSpPr/>
          <p:nvPr/>
        </p:nvGrpSpPr>
        <p:grpSpPr>
          <a:xfrm>
            <a:off x="4047388" y="1872728"/>
            <a:ext cx="736615" cy="269621"/>
            <a:chOff x="4532297" y="767972"/>
            <a:chExt cx="736615" cy="269621"/>
          </a:xfrm>
        </p:grpSpPr>
        <p:sp>
          <p:nvSpPr>
            <p:cNvPr id="13" name="Rectangle 12">
              <a:extLst>
                <a:ext uri="{FF2B5EF4-FFF2-40B4-BE49-F238E27FC236}">
                  <a16:creationId xmlns:a16="http://schemas.microsoft.com/office/drawing/2014/main" id="{992FDEA3-5D3B-984A-5D33-AC127BFB29CB}"/>
                </a:ext>
              </a:extLst>
            </p:cNvPr>
            <p:cNvSpPr/>
            <p:nvPr/>
          </p:nvSpPr>
          <p:spPr>
            <a:xfrm>
              <a:off x="4640839" y="817544"/>
              <a:ext cx="628073" cy="2200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a:extLst>
                <a:ext uri="{FF2B5EF4-FFF2-40B4-BE49-F238E27FC236}">
                  <a16:creationId xmlns:a16="http://schemas.microsoft.com/office/drawing/2014/main" id="{8221E1E3-CF70-5219-6336-746C3ABF948A}"/>
                </a:ext>
              </a:extLst>
            </p:cNvPr>
            <p:cNvSpPr txBox="1"/>
            <p:nvPr/>
          </p:nvSpPr>
          <p:spPr>
            <a:xfrm>
              <a:off x="4532297" y="767972"/>
              <a:ext cx="628073" cy="261610"/>
            </a:xfrm>
            <a:prstGeom prst="rect">
              <a:avLst/>
            </a:prstGeom>
            <a:noFill/>
          </p:spPr>
          <p:txBody>
            <a:bodyPr wrap="square" rtlCol="0">
              <a:spAutoFit/>
            </a:bodyPr>
            <a:lstStyle/>
            <a:p>
              <a:pPr algn="ctr"/>
              <a:r>
                <a:rPr lang="en-US" sz="1100" dirty="0"/>
                <a:t>Leaf</a:t>
              </a:r>
            </a:p>
          </p:txBody>
        </p:sp>
      </p:grpSp>
    </p:spTree>
    <p:extLst>
      <p:ext uri="{BB962C8B-B14F-4D97-AF65-F5344CB8AC3E}">
        <p14:creationId xmlns:p14="http://schemas.microsoft.com/office/powerpoint/2010/main" val="1488848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DF819DB-5FEF-484C-7402-C199ED65CA94}"/>
              </a:ext>
            </a:extLst>
          </p:cNvPr>
          <p:cNvSpPr txBox="1">
            <a:spLocks/>
          </p:cNvSpPr>
          <p:nvPr/>
        </p:nvSpPr>
        <p:spPr>
          <a:xfrm>
            <a:off x="580831" y="403920"/>
            <a:ext cx="10676449"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pic>
        <p:nvPicPr>
          <p:cNvPr id="4" name="Picture 2" descr="2: ImageJ is a software specialized in image computing | Download  Scientific Diagram">
            <a:extLst>
              <a:ext uri="{FF2B5EF4-FFF2-40B4-BE49-F238E27FC236}">
                <a16:creationId xmlns:a16="http://schemas.microsoft.com/office/drawing/2014/main" id="{A78CBD92-720C-EFBA-6EC3-4FB40B9E2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949" y="3744621"/>
            <a:ext cx="2709459" cy="2709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tri Dish - 2.9&quot; Diameter, 0.5&quot; Depth - Polypropylene Plastic — Eisco Labs">
            <a:extLst>
              <a:ext uri="{FF2B5EF4-FFF2-40B4-BE49-F238E27FC236}">
                <a16:creationId xmlns:a16="http://schemas.microsoft.com/office/drawing/2014/main" id="{C98787AC-53F3-950E-C4A3-B38B501CD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36" t="15268" r="12936" b="20526"/>
          <a:stretch/>
        </p:blipFill>
        <p:spPr bwMode="auto">
          <a:xfrm>
            <a:off x="580831" y="4028417"/>
            <a:ext cx="3599807" cy="21326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65ED874-4E6F-CC11-4E54-8511BEBDEF4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3396717">
            <a:off x="1649137" y="4821190"/>
            <a:ext cx="681367" cy="6840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7F19178-3581-F79D-29D7-94AA7AEFD0F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20375694">
            <a:off x="2478600" y="4651764"/>
            <a:ext cx="681367" cy="6840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841FEFAD-3FCF-55E5-CCD6-07BC24B758D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4500" l="13625" r="85500">
                        <a14:foregroundMark x1="18375" y1="76000" x2="18000" y2="77167"/>
                        <a14:foregroundMark x1="19375" y1="80667" x2="23625" y2="73333"/>
                        <a14:foregroundMark x1="78750" y1="27667" x2="78625" y2="14500"/>
                        <a14:foregroundMark x1="79000" y1="15833" x2="81125" y2="18333"/>
                        <a14:foregroundMark x1="81250" y1="25000" x2="82625" y2="23167"/>
                        <a14:foregroundMark x1="81875" y1="27500" x2="83625" y2="23667"/>
                        <a14:foregroundMark x1="81125" y1="27667" x2="84375" y2="23000"/>
                        <a14:foregroundMark x1="81750" y1="27333" x2="80625" y2="27667"/>
                        <a14:foregroundMark x1="76500" y1="13667" x2="78500" y2="13500"/>
                        <a14:foregroundMark x1="15625" y1="82000" x2="15625" y2="87333"/>
                        <a14:foregroundMark x1="18125" y1="79167" x2="14500" y2="89333"/>
                        <a14:foregroundMark x1="18375" y1="83000" x2="13625" y2="84833"/>
                        <a14:foregroundMark x1="13625" y1="85333" x2="13625" y2="94500"/>
                        <a14:foregroundMark x1="20500" y1="82833" x2="14750" y2="91667"/>
                        <a14:foregroundMark x1="29250" y1="77500" x2="54750" y2="52333"/>
                        <a14:foregroundMark x1="54750" y1="52333" x2="57375" y2="47167"/>
                        <a14:foregroundMark x1="22000" y1="62167" x2="27125" y2="52500"/>
                        <a14:foregroundMark x1="78250" y1="14500" x2="80875" y2="16500"/>
                        <a14:foregroundMark x1="78625" y1="13000" x2="80750" y2="14667"/>
                        <a14:foregroundMark x1="78375" y1="12167" x2="80000" y2="15333"/>
                        <a14:foregroundMark x1="78125" y1="13000" x2="80250" y2="15500"/>
                        <a14:foregroundMark x1="82375" y1="29500" x2="85125" y2="24833"/>
                        <a14:foregroundMark x1="82500" y1="28833" x2="85500" y2="23167"/>
                        <a14:foregroundMark x1="83250" y1="28333" x2="84625" y2="25500"/>
                        <a14:foregroundMark x1="82750" y1="31500" x2="84250" y2="25500"/>
                        <a14:foregroundMark x1="81000" y1="31500" x2="84750" y2="28167"/>
                        <a14:foregroundMark x1="82750" y1="31333" x2="85500" y2="24500"/>
                        <a14:foregroundMark x1="80000" y1="16333" x2="76875" y2="11667"/>
                        <a14:foregroundMark x1="79250" y1="13333" x2="77125" y2="19333"/>
                        <a14:foregroundMark x1="76625" y1="16333" x2="81750" y2="14667"/>
                        <a14:foregroundMark x1="84500" y1="23500" x2="84875" y2="30667"/>
                        <a14:foregroundMark x1="84875" y1="24833" x2="84500" y2="29333"/>
                        <a14:foregroundMark x1="84250" y1="24000" x2="85375" y2="29833"/>
                      </a14:backgroundRemoval>
                    </a14:imgEffect>
                  </a14:imgLayer>
                </a14:imgProps>
              </a:ext>
              <a:ext uri="{28A0092B-C50C-407E-A947-70E740481C1C}">
                <a14:useLocalDpi xmlns:a14="http://schemas.microsoft.com/office/drawing/2010/main" val="0"/>
              </a:ext>
            </a:extLst>
          </a:blip>
          <a:srcRect l="11944" t="-725" r="12410" b="-527"/>
          <a:stretch/>
        </p:blipFill>
        <p:spPr bwMode="auto">
          <a:xfrm rot="1193156">
            <a:off x="1274610" y="4515634"/>
            <a:ext cx="681367" cy="6840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up of a blue surface&#10;&#10;Description automatically generated">
            <a:extLst>
              <a:ext uri="{FF2B5EF4-FFF2-40B4-BE49-F238E27FC236}">
                <a16:creationId xmlns:a16="http://schemas.microsoft.com/office/drawing/2014/main" id="{1F402B99-0574-9787-66AC-7CAD7B45A1B1}"/>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4502419" y="3893931"/>
            <a:ext cx="2802403" cy="2802403"/>
          </a:xfrm>
          <a:prstGeom prst="rect">
            <a:avLst/>
          </a:prstGeom>
        </p:spPr>
      </p:pic>
      <p:sp>
        <p:nvSpPr>
          <p:cNvPr id="17" name="Title 1">
            <a:extLst>
              <a:ext uri="{FF2B5EF4-FFF2-40B4-BE49-F238E27FC236}">
                <a16:creationId xmlns:a16="http://schemas.microsoft.com/office/drawing/2014/main" id="{9AE8F12A-2681-097B-B419-B60B1B265608}"/>
              </a:ext>
            </a:extLst>
          </p:cNvPr>
          <p:cNvSpPr txBox="1">
            <a:spLocks/>
          </p:cNvSpPr>
          <p:nvPr/>
        </p:nvSpPr>
        <p:spPr>
          <a:xfrm>
            <a:off x="580832" y="1224337"/>
            <a:ext cx="4103136"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Measuring Size</a:t>
            </a:r>
            <a:endParaRPr lang="en-US" sz="3200" dirty="0"/>
          </a:p>
        </p:txBody>
      </p:sp>
      <p:sp>
        <p:nvSpPr>
          <p:cNvPr id="19" name="TextBox 18">
            <a:extLst>
              <a:ext uri="{FF2B5EF4-FFF2-40B4-BE49-F238E27FC236}">
                <a16:creationId xmlns:a16="http://schemas.microsoft.com/office/drawing/2014/main" id="{C6542B39-CA7A-F350-6B91-8EF4DAF3D317}"/>
              </a:ext>
            </a:extLst>
          </p:cNvPr>
          <p:cNvSpPr txBox="1"/>
          <p:nvPr/>
        </p:nvSpPr>
        <p:spPr>
          <a:xfrm>
            <a:off x="683303" y="1859047"/>
            <a:ext cx="542419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Sample of 20 rotifers</a:t>
            </a:r>
          </a:p>
        </p:txBody>
      </p:sp>
      <p:sp>
        <p:nvSpPr>
          <p:cNvPr id="20" name="TextBox 19">
            <a:extLst>
              <a:ext uri="{FF2B5EF4-FFF2-40B4-BE49-F238E27FC236}">
                <a16:creationId xmlns:a16="http://schemas.microsoft.com/office/drawing/2014/main" id="{0B3A6481-8AA0-96E6-BA1D-57EEA05C494A}"/>
              </a:ext>
            </a:extLst>
          </p:cNvPr>
          <p:cNvSpPr txBox="1"/>
          <p:nvPr/>
        </p:nvSpPr>
        <p:spPr>
          <a:xfrm>
            <a:off x="683303" y="2281232"/>
            <a:ext cx="542419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Fixed in 4% formalin-40% sucrose solution</a:t>
            </a:r>
          </a:p>
        </p:txBody>
      </p:sp>
      <p:sp>
        <p:nvSpPr>
          <p:cNvPr id="21" name="TextBox 20">
            <a:extLst>
              <a:ext uri="{FF2B5EF4-FFF2-40B4-BE49-F238E27FC236}">
                <a16:creationId xmlns:a16="http://schemas.microsoft.com/office/drawing/2014/main" id="{7645B8E4-F396-341F-0296-398B0DC352D4}"/>
              </a:ext>
            </a:extLst>
          </p:cNvPr>
          <p:cNvSpPr txBox="1"/>
          <p:nvPr/>
        </p:nvSpPr>
        <p:spPr>
          <a:xfrm>
            <a:off x="683302" y="2720875"/>
            <a:ext cx="592493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Imaged using an inverted compound microscope</a:t>
            </a:r>
          </a:p>
        </p:txBody>
      </p:sp>
      <p:sp>
        <p:nvSpPr>
          <p:cNvPr id="22" name="TextBox 21">
            <a:extLst>
              <a:ext uri="{FF2B5EF4-FFF2-40B4-BE49-F238E27FC236}">
                <a16:creationId xmlns:a16="http://schemas.microsoft.com/office/drawing/2014/main" id="{EE26B5A7-9169-1387-8019-4A4C1C1F6A14}"/>
              </a:ext>
            </a:extLst>
          </p:cNvPr>
          <p:cNvSpPr txBox="1"/>
          <p:nvPr/>
        </p:nvSpPr>
        <p:spPr>
          <a:xfrm>
            <a:off x="683301" y="3149676"/>
            <a:ext cx="592493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Length and width measured using ImageJ</a:t>
            </a:r>
          </a:p>
        </p:txBody>
      </p:sp>
      <p:sp>
        <p:nvSpPr>
          <p:cNvPr id="23" name="TextBox 22">
            <a:extLst>
              <a:ext uri="{FF2B5EF4-FFF2-40B4-BE49-F238E27FC236}">
                <a16:creationId xmlns:a16="http://schemas.microsoft.com/office/drawing/2014/main" id="{23D61317-F9D0-9E17-C746-12FCCC5236FE}"/>
              </a:ext>
            </a:extLst>
          </p:cNvPr>
          <p:cNvSpPr txBox="1"/>
          <p:nvPr/>
        </p:nvSpPr>
        <p:spPr>
          <a:xfrm>
            <a:off x="1989820" y="4637129"/>
            <a:ext cx="1191691" cy="400110"/>
          </a:xfrm>
          <a:prstGeom prst="rect">
            <a:avLst/>
          </a:prstGeom>
          <a:noFill/>
        </p:spPr>
        <p:txBody>
          <a:bodyPr wrap="square" rtlCol="0">
            <a:spAutoFit/>
          </a:bodyPr>
          <a:lstStyle/>
          <a:p>
            <a:r>
              <a:rPr lang="en-US" sz="2000" dirty="0"/>
              <a:t>n = 20</a:t>
            </a:r>
          </a:p>
        </p:txBody>
      </p:sp>
    </p:spTree>
    <p:extLst>
      <p:ext uri="{BB962C8B-B14F-4D97-AF65-F5344CB8AC3E}">
        <p14:creationId xmlns:p14="http://schemas.microsoft.com/office/powerpoint/2010/main" val="232988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DF819DB-5FEF-484C-7402-C199ED65CA94}"/>
              </a:ext>
            </a:extLst>
          </p:cNvPr>
          <p:cNvSpPr txBox="1">
            <a:spLocks/>
          </p:cNvSpPr>
          <p:nvPr/>
        </p:nvSpPr>
        <p:spPr>
          <a:xfrm>
            <a:off x="580831" y="403920"/>
            <a:ext cx="10676449"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sp>
        <p:nvSpPr>
          <p:cNvPr id="17" name="Title 1">
            <a:extLst>
              <a:ext uri="{FF2B5EF4-FFF2-40B4-BE49-F238E27FC236}">
                <a16:creationId xmlns:a16="http://schemas.microsoft.com/office/drawing/2014/main" id="{9AE8F12A-2681-097B-B419-B60B1B265608}"/>
              </a:ext>
            </a:extLst>
          </p:cNvPr>
          <p:cNvSpPr txBox="1">
            <a:spLocks/>
          </p:cNvSpPr>
          <p:nvPr/>
        </p:nvSpPr>
        <p:spPr>
          <a:xfrm>
            <a:off x="580831" y="1236807"/>
            <a:ext cx="7088931"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Estimating Population Growth Rate</a:t>
            </a:r>
            <a:endParaRPr lang="en-US" sz="3200" dirty="0"/>
          </a:p>
        </p:txBody>
      </p:sp>
      <p:sp>
        <p:nvSpPr>
          <p:cNvPr id="19" name="TextBox 18">
            <a:extLst>
              <a:ext uri="{FF2B5EF4-FFF2-40B4-BE49-F238E27FC236}">
                <a16:creationId xmlns:a16="http://schemas.microsoft.com/office/drawing/2014/main" id="{C6542B39-CA7A-F350-6B91-8EF4DAF3D317}"/>
              </a:ext>
            </a:extLst>
          </p:cNvPr>
          <p:cNvSpPr txBox="1"/>
          <p:nvPr/>
        </p:nvSpPr>
        <p:spPr>
          <a:xfrm>
            <a:off x="683303" y="1859047"/>
            <a:ext cx="6734534"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Experimental cultures vortex mixed for 5 seconds</a:t>
            </a:r>
          </a:p>
        </p:txBody>
      </p:sp>
      <p:sp>
        <p:nvSpPr>
          <p:cNvPr id="20" name="TextBox 19">
            <a:extLst>
              <a:ext uri="{FF2B5EF4-FFF2-40B4-BE49-F238E27FC236}">
                <a16:creationId xmlns:a16="http://schemas.microsoft.com/office/drawing/2014/main" id="{0B3A6481-8AA0-96E6-BA1D-57EEA05C494A}"/>
              </a:ext>
            </a:extLst>
          </p:cNvPr>
          <p:cNvSpPr txBox="1"/>
          <p:nvPr/>
        </p:nvSpPr>
        <p:spPr>
          <a:xfrm>
            <a:off x="683302" y="2281232"/>
            <a:ext cx="7182403"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0.3 mL of ea. homogenized culture added to 24-well plate</a:t>
            </a:r>
          </a:p>
        </p:txBody>
      </p:sp>
      <p:sp>
        <p:nvSpPr>
          <p:cNvPr id="21" name="TextBox 20">
            <a:extLst>
              <a:ext uri="{FF2B5EF4-FFF2-40B4-BE49-F238E27FC236}">
                <a16:creationId xmlns:a16="http://schemas.microsoft.com/office/drawing/2014/main" id="{7645B8E4-F396-341F-0296-398B0DC352D4}"/>
              </a:ext>
            </a:extLst>
          </p:cNvPr>
          <p:cNvSpPr txBox="1"/>
          <p:nvPr/>
        </p:nvSpPr>
        <p:spPr>
          <a:xfrm>
            <a:off x="683302" y="2720875"/>
            <a:ext cx="592493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Rotifers scored</a:t>
            </a:r>
          </a:p>
        </p:txBody>
      </p:sp>
      <p:sp>
        <p:nvSpPr>
          <p:cNvPr id="22" name="TextBox 21">
            <a:extLst>
              <a:ext uri="{FF2B5EF4-FFF2-40B4-BE49-F238E27FC236}">
                <a16:creationId xmlns:a16="http://schemas.microsoft.com/office/drawing/2014/main" id="{EE26B5A7-9169-1387-8019-4A4C1C1F6A14}"/>
              </a:ext>
            </a:extLst>
          </p:cNvPr>
          <p:cNvSpPr txBox="1"/>
          <p:nvPr/>
        </p:nvSpPr>
        <p:spPr>
          <a:xfrm>
            <a:off x="683301" y="3149676"/>
            <a:ext cx="592493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Repeat daily, 14 days</a:t>
            </a:r>
          </a:p>
        </p:txBody>
      </p:sp>
      <p:sp>
        <p:nvSpPr>
          <p:cNvPr id="2" name="TextBox 1">
            <a:extLst>
              <a:ext uri="{FF2B5EF4-FFF2-40B4-BE49-F238E27FC236}">
                <a16:creationId xmlns:a16="http://schemas.microsoft.com/office/drawing/2014/main" id="{4DCF5755-158F-B8B4-9AB8-685EE464AACD}"/>
              </a:ext>
            </a:extLst>
          </p:cNvPr>
          <p:cNvSpPr txBox="1"/>
          <p:nvPr/>
        </p:nvSpPr>
        <p:spPr>
          <a:xfrm>
            <a:off x="683301" y="3536304"/>
            <a:ext cx="814345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Use growth curve to estimate population growth rate using ‘</a:t>
            </a:r>
            <a:r>
              <a:rPr lang="en-US" sz="2000" dirty="0" err="1"/>
              <a:t>growthrates</a:t>
            </a:r>
            <a:r>
              <a:rPr lang="en-US" sz="2000" dirty="0"/>
              <a:t>’ package in R</a:t>
            </a:r>
          </a:p>
        </p:txBody>
      </p:sp>
      <p:pic>
        <p:nvPicPr>
          <p:cNvPr id="5" name="Picture 2" descr="Leica DM IL Inverted Phase Contrast MIcroscope">
            <a:extLst>
              <a:ext uri="{FF2B5EF4-FFF2-40B4-BE49-F238E27FC236}">
                <a16:creationId xmlns:a16="http://schemas.microsoft.com/office/drawing/2014/main" id="{0A548F86-A3DB-DC32-E98E-1F64ED383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3177" y="2942939"/>
            <a:ext cx="3075521" cy="3287049"/>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3 Digit Counter - 5-1/4 Inch Wide">
            <a:extLst>
              <a:ext uri="{FF2B5EF4-FFF2-40B4-BE49-F238E27FC236}">
                <a16:creationId xmlns:a16="http://schemas.microsoft.com/office/drawing/2014/main" id="{B02FCDC6-7EF0-1A65-8DC5-2CB37F4E7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055" y="4440305"/>
            <a:ext cx="2531318" cy="1746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FA4C930-4FD4-871E-E893-5A60A241042E}"/>
              </a:ext>
            </a:extLst>
          </p:cNvPr>
          <p:cNvPicPr>
            <a:picLocks noChangeAspect="1"/>
          </p:cNvPicPr>
          <p:nvPr/>
        </p:nvPicPr>
        <p:blipFill>
          <a:blip r:embed="rId4"/>
          <a:stretch>
            <a:fillRect/>
          </a:stretch>
        </p:blipFill>
        <p:spPr>
          <a:xfrm>
            <a:off x="2056141" y="4456770"/>
            <a:ext cx="2950446" cy="1773218"/>
          </a:xfrm>
          <a:prstGeom prst="rect">
            <a:avLst/>
          </a:prstGeom>
        </p:spPr>
      </p:pic>
    </p:spTree>
    <p:extLst>
      <p:ext uri="{BB962C8B-B14F-4D97-AF65-F5344CB8AC3E}">
        <p14:creationId xmlns:p14="http://schemas.microsoft.com/office/powerpoint/2010/main" val="335852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8FF669-0791-126A-1829-D66C64AA74FD}"/>
              </a:ext>
            </a:extLst>
          </p:cNvPr>
          <p:cNvSpPr txBox="1">
            <a:spLocks/>
          </p:cNvSpPr>
          <p:nvPr/>
        </p:nvSpPr>
        <p:spPr>
          <a:xfrm>
            <a:off x="528637" y="227012"/>
            <a:ext cx="11134725" cy="6207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Upward shift of subtropical mountain plants from 1950s to 2010s</a:t>
            </a:r>
          </a:p>
        </p:txBody>
      </p:sp>
      <p:pic>
        <p:nvPicPr>
          <p:cNvPr id="6" name="Picture 5" descr="A graph showing different species&#10;&#10;Description automatically generated">
            <a:extLst>
              <a:ext uri="{FF2B5EF4-FFF2-40B4-BE49-F238E27FC236}">
                <a16:creationId xmlns:a16="http://schemas.microsoft.com/office/drawing/2014/main" id="{4C994C17-7800-F9FB-BFBD-20408A04A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527" y="1042554"/>
            <a:ext cx="7500217" cy="5467240"/>
          </a:xfrm>
          <a:prstGeom prst="rect">
            <a:avLst/>
          </a:prstGeom>
        </p:spPr>
      </p:pic>
      <p:sp>
        <p:nvSpPr>
          <p:cNvPr id="7" name="Rectangle 6">
            <a:extLst>
              <a:ext uri="{FF2B5EF4-FFF2-40B4-BE49-F238E27FC236}">
                <a16:creationId xmlns:a16="http://schemas.microsoft.com/office/drawing/2014/main" id="{B66ABE67-5A95-DC6B-0500-DC5D66759CDF}"/>
              </a:ext>
            </a:extLst>
          </p:cNvPr>
          <p:cNvSpPr/>
          <p:nvPr/>
        </p:nvSpPr>
        <p:spPr>
          <a:xfrm>
            <a:off x="10076581" y="4963103"/>
            <a:ext cx="1154547" cy="5132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12144E-3964-33AC-C7A3-9E9B798CB292}"/>
              </a:ext>
            </a:extLst>
          </p:cNvPr>
          <p:cNvSpPr txBox="1"/>
          <p:nvPr/>
        </p:nvSpPr>
        <p:spPr>
          <a:xfrm>
            <a:off x="9966140" y="4932647"/>
            <a:ext cx="1521298" cy="577081"/>
          </a:xfrm>
          <a:prstGeom prst="rect">
            <a:avLst/>
          </a:prstGeom>
          <a:noFill/>
        </p:spPr>
        <p:txBody>
          <a:bodyPr wrap="square" rtlCol="0">
            <a:spAutoFit/>
          </a:bodyPr>
          <a:lstStyle/>
          <a:p>
            <a:r>
              <a:rPr lang="en-US" sz="1050" dirty="0"/>
              <a:t>Downhill shift (19sp)</a:t>
            </a:r>
          </a:p>
          <a:p>
            <a:r>
              <a:rPr lang="en-US" sz="1050" dirty="0"/>
              <a:t>No change (11sp)</a:t>
            </a:r>
          </a:p>
          <a:p>
            <a:r>
              <a:rPr lang="en-US" sz="1050" dirty="0"/>
              <a:t>Upward shift (53sp)</a:t>
            </a:r>
          </a:p>
        </p:txBody>
      </p:sp>
      <p:pic>
        <p:nvPicPr>
          <p:cNvPr id="12" name="Picture 2">
            <a:extLst>
              <a:ext uri="{FF2B5EF4-FFF2-40B4-BE49-F238E27FC236}">
                <a16:creationId xmlns:a16="http://schemas.microsoft.com/office/drawing/2014/main" id="{502A50AA-3BE9-BC85-D768-87281839F5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140" t="51467" b="3635"/>
          <a:stretch/>
        </p:blipFill>
        <p:spPr bwMode="auto">
          <a:xfrm>
            <a:off x="358056" y="2033587"/>
            <a:ext cx="3719036" cy="289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891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SETUP MICROPLATE MULTIPLE SETUP EXPANDED">
            <a:extLst>
              <a:ext uri="{FF2B5EF4-FFF2-40B4-BE49-F238E27FC236}">
                <a16:creationId xmlns:a16="http://schemas.microsoft.com/office/drawing/2014/main" id="{A1889D6E-2E95-5205-06E7-DF3C0DFDDB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10"/>
          <a:stretch/>
        </p:blipFill>
        <p:spPr bwMode="auto">
          <a:xfrm>
            <a:off x="5281126" y="3125286"/>
            <a:ext cx="6910873" cy="357268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DF819DB-5FEF-484C-7402-C199ED65CA94}"/>
              </a:ext>
            </a:extLst>
          </p:cNvPr>
          <p:cNvSpPr txBox="1">
            <a:spLocks/>
          </p:cNvSpPr>
          <p:nvPr/>
        </p:nvSpPr>
        <p:spPr>
          <a:xfrm>
            <a:off x="580831" y="403920"/>
            <a:ext cx="10676449"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 </a:t>
            </a:r>
          </a:p>
        </p:txBody>
      </p:sp>
      <p:sp>
        <p:nvSpPr>
          <p:cNvPr id="17" name="Title 1">
            <a:extLst>
              <a:ext uri="{FF2B5EF4-FFF2-40B4-BE49-F238E27FC236}">
                <a16:creationId xmlns:a16="http://schemas.microsoft.com/office/drawing/2014/main" id="{9AE8F12A-2681-097B-B419-B60B1B265608}"/>
              </a:ext>
            </a:extLst>
          </p:cNvPr>
          <p:cNvSpPr txBox="1">
            <a:spLocks/>
          </p:cNvSpPr>
          <p:nvPr/>
        </p:nvSpPr>
        <p:spPr>
          <a:xfrm>
            <a:off x="580831" y="1236807"/>
            <a:ext cx="7088931"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Estimating Respiration Rate</a:t>
            </a:r>
            <a:endParaRPr lang="en-US" sz="3200" dirty="0"/>
          </a:p>
        </p:txBody>
      </p:sp>
      <p:sp>
        <p:nvSpPr>
          <p:cNvPr id="20" name="TextBox 19">
            <a:extLst>
              <a:ext uri="{FF2B5EF4-FFF2-40B4-BE49-F238E27FC236}">
                <a16:creationId xmlns:a16="http://schemas.microsoft.com/office/drawing/2014/main" id="{0B3A6481-8AA0-96E6-BA1D-57EEA05C494A}"/>
              </a:ext>
            </a:extLst>
          </p:cNvPr>
          <p:cNvSpPr txBox="1"/>
          <p:nvPr/>
        </p:nvSpPr>
        <p:spPr>
          <a:xfrm>
            <a:off x="683302" y="2281232"/>
            <a:ext cx="7182403"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Loligo</a:t>
            </a:r>
            <a:r>
              <a:rPr lang="en-US" sz="2000" dirty="0"/>
              <a:t> Systems microplate respirometry system</a:t>
            </a:r>
          </a:p>
        </p:txBody>
      </p:sp>
      <p:sp>
        <p:nvSpPr>
          <p:cNvPr id="5" name="TextBox 4">
            <a:extLst>
              <a:ext uri="{FF2B5EF4-FFF2-40B4-BE49-F238E27FC236}">
                <a16:creationId xmlns:a16="http://schemas.microsoft.com/office/drawing/2014/main" id="{E21AF2A6-B1FD-E0E3-D2D5-3048404F22E6}"/>
              </a:ext>
            </a:extLst>
          </p:cNvPr>
          <p:cNvSpPr txBox="1"/>
          <p:nvPr/>
        </p:nvSpPr>
        <p:spPr>
          <a:xfrm>
            <a:off x="683303" y="1859047"/>
            <a:ext cx="542419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Sample of 20 rotifers</a:t>
            </a:r>
          </a:p>
        </p:txBody>
      </p:sp>
      <p:sp>
        <p:nvSpPr>
          <p:cNvPr id="6" name="TextBox 5">
            <a:extLst>
              <a:ext uri="{FF2B5EF4-FFF2-40B4-BE49-F238E27FC236}">
                <a16:creationId xmlns:a16="http://schemas.microsoft.com/office/drawing/2014/main" id="{6DC905C7-30AC-D9CA-C318-B507E03543D2}"/>
              </a:ext>
            </a:extLst>
          </p:cNvPr>
          <p:cNvSpPr txBox="1"/>
          <p:nvPr/>
        </p:nvSpPr>
        <p:spPr>
          <a:xfrm>
            <a:off x="683301" y="2681342"/>
            <a:ext cx="7182403"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Estimate respiration rate from rate of O</a:t>
            </a:r>
            <a:r>
              <a:rPr lang="en-US" sz="2000" baseline="-25000" dirty="0"/>
              <a:t>2</a:t>
            </a:r>
            <a:r>
              <a:rPr lang="en-US" sz="2000" dirty="0"/>
              <a:t> consumption</a:t>
            </a:r>
          </a:p>
        </p:txBody>
      </p:sp>
      <p:pic>
        <p:nvPicPr>
          <p:cNvPr id="10" name="Picture 9">
            <a:extLst>
              <a:ext uri="{FF2B5EF4-FFF2-40B4-BE49-F238E27FC236}">
                <a16:creationId xmlns:a16="http://schemas.microsoft.com/office/drawing/2014/main" id="{20908424-C974-6E07-C0AF-642EA0543A72}"/>
              </a:ext>
            </a:extLst>
          </p:cNvPr>
          <p:cNvPicPr>
            <a:picLocks noChangeAspect="1"/>
          </p:cNvPicPr>
          <p:nvPr/>
        </p:nvPicPr>
        <p:blipFill rotWithShape="1">
          <a:blip r:embed="rId3"/>
          <a:srcRect r="22720"/>
          <a:stretch/>
        </p:blipFill>
        <p:spPr>
          <a:xfrm>
            <a:off x="683301" y="3238307"/>
            <a:ext cx="4597825" cy="3346642"/>
          </a:xfrm>
          <a:prstGeom prst="rect">
            <a:avLst/>
          </a:prstGeom>
        </p:spPr>
      </p:pic>
    </p:spTree>
    <p:extLst>
      <p:ext uri="{BB962C8B-B14F-4D97-AF65-F5344CB8AC3E}">
        <p14:creationId xmlns:p14="http://schemas.microsoft.com/office/powerpoint/2010/main" val="324223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DF819DB-5FEF-484C-7402-C199ED65CA94}"/>
              </a:ext>
            </a:extLst>
          </p:cNvPr>
          <p:cNvSpPr txBox="1">
            <a:spLocks/>
          </p:cNvSpPr>
          <p:nvPr/>
        </p:nvSpPr>
        <p:spPr>
          <a:xfrm>
            <a:off x="307962" y="553895"/>
            <a:ext cx="4121798" cy="1043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Analysis</a:t>
            </a:r>
            <a:endParaRPr lang="en-US" sz="3200" dirty="0"/>
          </a:p>
        </p:txBody>
      </p:sp>
      <p:sp>
        <p:nvSpPr>
          <p:cNvPr id="6" name="TextBox 5">
            <a:extLst>
              <a:ext uri="{FF2B5EF4-FFF2-40B4-BE49-F238E27FC236}">
                <a16:creationId xmlns:a16="http://schemas.microsoft.com/office/drawing/2014/main" id="{212FAAC2-13FC-EB98-0C4B-C12DFE35E1E7}"/>
              </a:ext>
            </a:extLst>
          </p:cNvPr>
          <p:cNvSpPr txBox="1"/>
          <p:nvPr/>
        </p:nvSpPr>
        <p:spPr>
          <a:xfrm>
            <a:off x="210967" y="1521291"/>
            <a:ext cx="4429872" cy="2246769"/>
          </a:xfrm>
          <a:prstGeom prst="rect">
            <a:avLst/>
          </a:prstGeom>
          <a:noFill/>
        </p:spPr>
        <p:txBody>
          <a:bodyPr wrap="square" rtlCol="0">
            <a:spAutoFit/>
          </a:bodyPr>
          <a:lstStyle/>
          <a:p>
            <a:pPr marL="285750" indent="-285750">
              <a:buFont typeface="Arial" panose="020B0604020202020204" pitchFamily="34" charset="0"/>
              <a:buChar char="•"/>
            </a:pPr>
            <a:r>
              <a:rPr lang="en-US" sz="2400" dirty="0"/>
              <a:t>Separate nested ANOVAs to compare reaction norms for each trait between sites, among leaves, and among clones </a:t>
            </a:r>
            <a:br>
              <a:rPr lang="en-US" sz="2400" dirty="0"/>
            </a:br>
            <a:r>
              <a:rPr lang="en-US" sz="2000" dirty="0"/>
              <a:t>(</a:t>
            </a:r>
            <a:r>
              <a:rPr lang="en-US" sz="2000" i="1" dirty="0"/>
              <a:t>spatial scales as random effects</a:t>
            </a:r>
            <a:r>
              <a:rPr lang="en-US" sz="2000" dirty="0"/>
              <a:t>)</a:t>
            </a:r>
            <a:endParaRPr lang="en-US" sz="2400" dirty="0"/>
          </a:p>
        </p:txBody>
      </p:sp>
      <p:sp>
        <p:nvSpPr>
          <p:cNvPr id="7" name="TextBox 6">
            <a:extLst>
              <a:ext uri="{FF2B5EF4-FFF2-40B4-BE49-F238E27FC236}">
                <a16:creationId xmlns:a16="http://schemas.microsoft.com/office/drawing/2014/main" id="{22ED67D8-C2B4-976D-747F-7AC4C08F4C53}"/>
              </a:ext>
            </a:extLst>
          </p:cNvPr>
          <p:cNvSpPr txBox="1"/>
          <p:nvPr/>
        </p:nvSpPr>
        <p:spPr>
          <a:xfrm>
            <a:off x="210967" y="4006851"/>
            <a:ext cx="4429872"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variance partitioning to describe how much variance in each trait can be attributed to site, leaf, or clone</a:t>
            </a:r>
          </a:p>
        </p:txBody>
      </p:sp>
      <p:pic>
        <p:nvPicPr>
          <p:cNvPr id="8" name="Picture 7" descr="A diagram of a plant&#10;&#10;Description automatically generated">
            <a:extLst>
              <a:ext uri="{FF2B5EF4-FFF2-40B4-BE49-F238E27FC236}">
                <a16:creationId xmlns:a16="http://schemas.microsoft.com/office/drawing/2014/main" id="{CF0942B3-9456-49B8-9C8A-09769BE03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760" y="0"/>
            <a:ext cx="7906356" cy="6858000"/>
          </a:xfrm>
          <a:prstGeom prst="rect">
            <a:avLst/>
          </a:prstGeom>
        </p:spPr>
      </p:pic>
      <p:sp>
        <p:nvSpPr>
          <p:cNvPr id="9" name="Title 1">
            <a:extLst>
              <a:ext uri="{FF2B5EF4-FFF2-40B4-BE49-F238E27FC236}">
                <a16:creationId xmlns:a16="http://schemas.microsoft.com/office/drawing/2014/main" id="{61F6F594-8174-B675-3DDE-F3302DCDEDC8}"/>
              </a:ext>
            </a:extLst>
          </p:cNvPr>
          <p:cNvSpPr txBox="1">
            <a:spLocks/>
          </p:cNvSpPr>
          <p:nvPr/>
        </p:nvSpPr>
        <p:spPr>
          <a:xfrm>
            <a:off x="307962" y="128225"/>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Aim 1:</a:t>
            </a:r>
            <a:endParaRPr lang="en-US" sz="2800" dirty="0"/>
          </a:p>
        </p:txBody>
      </p:sp>
      <p:grpSp>
        <p:nvGrpSpPr>
          <p:cNvPr id="12" name="Group 11">
            <a:extLst>
              <a:ext uri="{FF2B5EF4-FFF2-40B4-BE49-F238E27FC236}">
                <a16:creationId xmlns:a16="http://schemas.microsoft.com/office/drawing/2014/main" id="{316781AF-E3BB-284B-4B4C-C5D9F6350BDB}"/>
              </a:ext>
            </a:extLst>
          </p:cNvPr>
          <p:cNvGrpSpPr/>
          <p:nvPr/>
        </p:nvGrpSpPr>
        <p:grpSpPr>
          <a:xfrm>
            <a:off x="6850624" y="675608"/>
            <a:ext cx="736615" cy="307777"/>
            <a:chOff x="4532297" y="767972"/>
            <a:chExt cx="736615" cy="307777"/>
          </a:xfrm>
        </p:grpSpPr>
        <p:sp>
          <p:nvSpPr>
            <p:cNvPr id="11" name="Rectangle 10">
              <a:extLst>
                <a:ext uri="{FF2B5EF4-FFF2-40B4-BE49-F238E27FC236}">
                  <a16:creationId xmlns:a16="http://schemas.microsoft.com/office/drawing/2014/main" id="{040AFF75-5D4E-6891-833C-4692D7B404BA}"/>
                </a:ext>
              </a:extLst>
            </p:cNvPr>
            <p:cNvSpPr/>
            <p:nvPr/>
          </p:nvSpPr>
          <p:spPr>
            <a:xfrm>
              <a:off x="4640839" y="817544"/>
              <a:ext cx="628073" cy="2200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20DD759-EA9F-C1AE-9A84-87273E685559}"/>
                </a:ext>
              </a:extLst>
            </p:cNvPr>
            <p:cNvSpPr txBox="1"/>
            <p:nvPr/>
          </p:nvSpPr>
          <p:spPr>
            <a:xfrm>
              <a:off x="4532297" y="767972"/>
              <a:ext cx="628073" cy="307777"/>
            </a:xfrm>
            <a:prstGeom prst="rect">
              <a:avLst/>
            </a:prstGeom>
            <a:noFill/>
          </p:spPr>
          <p:txBody>
            <a:bodyPr wrap="square" rtlCol="0">
              <a:spAutoFit/>
            </a:bodyPr>
            <a:lstStyle/>
            <a:p>
              <a:pPr algn="ctr"/>
              <a:r>
                <a:rPr lang="en-US" sz="1400" dirty="0"/>
                <a:t>Leaf</a:t>
              </a:r>
            </a:p>
          </p:txBody>
        </p:sp>
      </p:grpSp>
      <p:grpSp>
        <p:nvGrpSpPr>
          <p:cNvPr id="13" name="Group 12">
            <a:extLst>
              <a:ext uri="{FF2B5EF4-FFF2-40B4-BE49-F238E27FC236}">
                <a16:creationId xmlns:a16="http://schemas.microsoft.com/office/drawing/2014/main" id="{74E2D827-31BC-3AF9-9A49-AEB326E926A9}"/>
              </a:ext>
            </a:extLst>
          </p:cNvPr>
          <p:cNvGrpSpPr/>
          <p:nvPr/>
        </p:nvGrpSpPr>
        <p:grpSpPr>
          <a:xfrm>
            <a:off x="9906119" y="673833"/>
            <a:ext cx="736615" cy="307777"/>
            <a:chOff x="4532297" y="767972"/>
            <a:chExt cx="736615" cy="307777"/>
          </a:xfrm>
        </p:grpSpPr>
        <p:sp>
          <p:nvSpPr>
            <p:cNvPr id="14" name="Rectangle 13">
              <a:extLst>
                <a:ext uri="{FF2B5EF4-FFF2-40B4-BE49-F238E27FC236}">
                  <a16:creationId xmlns:a16="http://schemas.microsoft.com/office/drawing/2014/main" id="{3C225975-4F05-A39A-DB1F-A6E8942C6A4C}"/>
                </a:ext>
              </a:extLst>
            </p:cNvPr>
            <p:cNvSpPr/>
            <p:nvPr/>
          </p:nvSpPr>
          <p:spPr>
            <a:xfrm>
              <a:off x="4640839" y="817544"/>
              <a:ext cx="628073" cy="2200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4132C79-653F-5915-8FB6-CA0E7689FBC3}"/>
                </a:ext>
              </a:extLst>
            </p:cNvPr>
            <p:cNvSpPr txBox="1"/>
            <p:nvPr/>
          </p:nvSpPr>
          <p:spPr>
            <a:xfrm>
              <a:off x="4532297" y="767972"/>
              <a:ext cx="628073" cy="307777"/>
            </a:xfrm>
            <a:prstGeom prst="rect">
              <a:avLst/>
            </a:prstGeom>
            <a:noFill/>
          </p:spPr>
          <p:txBody>
            <a:bodyPr wrap="square" rtlCol="0">
              <a:spAutoFit/>
            </a:bodyPr>
            <a:lstStyle/>
            <a:p>
              <a:pPr algn="ctr"/>
              <a:r>
                <a:rPr lang="en-US" sz="1400" dirty="0"/>
                <a:t>Leaf</a:t>
              </a:r>
            </a:p>
          </p:txBody>
        </p:sp>
      </p:grpSp>
    </p:spTree>
    <p:extLst>
      <p:ext uri="{BB962C8B-B14F-4D97-AF65-F5344CB8AC3E}">
        <p14:creationId xmlns:p14="http://schemas.microsoft.com/office/powerpoint/2010/main" val="50499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125mL Erlenmeyer Flask, Globe Glass, Narrow Mouth, 48-Case">
            <a:extLst>
              <a:ext uri="{FF2B5EF4-FFF2-40B4-BE49-F238E27FC236}">
                <a16:creationId xmlns:a16="http://schemas.microsoft.com/office/drawing/2014/main" id="{14FC275D-63FF-BFCC-B63C-ECCCF2B07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910" y="4544095"/>
            <a:ext cx="1371987" cy="13719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5BCF1D-0335-84F8-5741-B7948E2B1DF0}"/>
              </a:ext>
            </a:extLst>
          </p:cNvPr>
          <p:cNvSpPr txBox="1">
            <a:spLocks/>
          </p:cNvSpPr>
          <p:nvPr/>
        </p:nvSpPr>
        <p:spPr>
          <a:xfrm>
            <a:off x="580831" y="389552"/>
            <a:ext cx="11030338" cy="1077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a:t>
            </a:r>
            <a:r>
              <a:rPr lang="en-US" sz="3200" dirty="0"/>
              <a:t> Evolution experiments</a:t>
            </a:r>
          </a:p>
        </p:txBody>
      </p:sp>
      <p:pic>
        <p:nvPicPr>
          <p:cNvPr id="4" name="Picture 3">
            <a:extLst>
              <a:ext uri="{FF2B5EF4-FFF2-40B4-BE49-F238E27FC236}">
                <a16:creationId xmlns:a16="http://schemas.microsoft.com/office/drawing/2014/main" id="{48B37609-8227-56FF-E8B8-49767F0CCA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8084" r="84154" b="22476"/>
          <a:stretch/>
        </p:blipFill>
        <p:spPr bwMode="auto">
          <a:xfrm>
            <a:off x="4432419" y="1962672"/>
            <a:ext cx="2042890" cy="3953410"/>
          </a:xfrm>
          <a:prstGeom prst="rect">
            <a:avLst/>
          </a:prstGeom>
          <a:noFill/>
          <a:ln>
            <a:noFill/>
          </a:ln>
        </p:spPr>
      </p:pic>
      <p:pic>
        <p:nvPicPr>
          <p:cNvPr id="5" name="Picture 2" descr="125mL Erlenmeyer Flask, Globe Glass, Narrow Mouth, 48-Case">
            <a:extLst>
              <a:ext uri="{FF2B5EF4-FFF2-40B4-BE49-F238E27FC236}">
                <a16:creationId xmlns:a16="http://schemas.microsoft.com/office/drawing/2014/main" id="{A18D82BA-BACC-0DF0-AE37-EDBD99FB3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21" y="2582333"/>
            <a:ext cx="2924959" cy="292495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9FE7356-2EE9-1E70-3DA9-6700AAB44B99}"/>
              </a:ext>
            </a:extLst>
          </p:cNvPr>
          <p:cNvSpPr txBox="1">
            <a:spLocks/>
          </p:cNvSpPr>
          <p:nvPr/>
        </p:nvSpPr>
        <p:spPr>
          <a:xfrm>
            <a:off x="1002759" y="1962672"/>
            <a:ext cx="2533284" cy="9475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n = 10 random clonal stock cultures</a:t>
            </a:r>
          </a:p>
        </p:txBody>
      </p:sp>
      <p:cxnSp>
        <p:nvCxnSpPr>
          <p:cNvPr id="7" name="Straight Arrow Connector 6">
            <a:extLst>
              <a:ext uri="{FF2B5EF4-FFF2-40B4-BE49-F238E27FC236}">
                <a16:creationId xmlns:a16="http://schemas.microsoft.com/office/drawing/2014/main" id="{D81331CB-5E72-F7A6-9C7B-25ED8E6E77FD}"/>
              </a:ext>
            </a:extLst>
          </p:cNvPr>
          <p:cNvCxnSpPr>
            <a:cxnSpLocks/>
          </p:cNvCxnSpPr>
          <p:nvPr/>
        </p:nvCxnSpPr>
        <p:spPr>
          <a:xfrm>
            <a:off x="3209472" y="3876162"/>
            <a:ext cx="111308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2B17B455-7703-B993-34D6-3D8F5506910E}"/>
              </a:ext>
            </a:extLst>
          </p:cNvPr>
          <p:cNvSpPr txBox="1">
            <a:spLocks/>
          </p:cNvSpPr>
          <p:nvPr/>
        </p:nvSpPr>
        <p:spPr>
          <a:xfrm>
            <a:off x="7130497" y="1924306"/>
            <a:ext cx="4048213"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n = 40 experimental cultures per mixed-genotype ID</a:t>
            </a:r>
          </a:p>
        </p:txBody>
      </p:sp>
      <p:pic>
        <p:nvPicPr>
          <p:cNvPr id="10" name="Picture 4" descr="Falcon® Conical Tubes, 50 mL | STEMCELL Technologies">
            <a:extLst>
              <a:ext uri="{FF2B5EF4-FFF2-40B4-BE49-F238E27FC236}">
                <a16:creationId xmlns:a16="http://schemas.microsoft.com/office/drawing/2014/main" id="{4CBBF57C-7722-F8B4-DBFF-3F255F9731F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919" b="86179" l="33125" r="60750">
                        <a14:foregroundMark x1="45750" y1="78537" x2="47125" y2="79024"/>
                        <a14:foregroundMark x1="46875" y1="80976" x2="48250" y2="82764"/>
                        <a14:foregroundMark x1="49875" y1="86179" x2="49375" y2="85528"/>
                      </a14:backgroundRemoval>
                    </a14:imgEffect>
                  </a14:imgLayer>
                </a14:imgProps>
              </a:ext>
              <a:ext uri="{28A0092B-C50C-407E-A947-70E740481C1C}">
                <a14:useLocalDpi xmlns:a14="http://schemas.microsoft.com/office/drawing/2010/main" val="0"/>
              </a:ext>
            </a:extLst>
          </a:blip>
          <a:srcRect l="29666" t="1349" r="35677" b="12410"/>
          <a:stretch/>
        </p:blipFill>
        <p:spPr bwMode="auto">
          <a:xfrm>
            <a:off x="8448586" y="2806079"/>
            <a:ext cx="1412034" cy="270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55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EB72F-2E16-622E-6626-B85ABEB51F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845" r="49570"/>
          <a:stretch/>
        </p:blipFill>
        <p:spPr bwMode="auto">
          <a:xfrm>
            <a:off x="4488024" y="108598"/>
            <a:ext cx="976605" cy="6319805"/>
          </a:xfrm>
          <a:prstGeom prst="rect">
            <a:avLst/>
          </a:prstGeom>
          <a:noFill/>
          <a:ln>
            <a:noFill/>
          </a:ln>
        </p:spPr>
      </p:pic>
      <p:pic>
        <p:nvPicPr>
          <p:cNvPr id="2" name="Picture 1">
            <a:extLst>
              <a:ext uri="{FF2B5EF4-FFF2-40B4-BE49-F238E27FC236}">
                <a16:creationId xmlns:a16="http://schemas.microsoft.com/office/drawing/2014/main" id="{48B37609-8227-56FF-E8B8-49767F0CCA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845"/>
          <a:stretch/>
        </p:blipFill>
        <p:spPr bwMode="auto">
          <a:xfrm>
            <a:off x="6096000" y="108599"/>
            <a:ext cx="6027574" cy="6319805"/>
          </a:xfrm>
          <a:prstGeom prst="rect">
            <a:avLst/>
          </a:prstGeom>
          <a:noFill/>
          <a:ln>
            <a:noFill/>
          </a:ln>
        </p:spPr>
      </p:pic>
      <p:sp>
        <p:nvSpPr>
          <p:cNvPr id="4" name="Rectangle 3">
            <a:extLst>
              <a:ext uri="{FF2B5EF4-FFF2-40B4-BE49-F238E27FC236}">
                <a16:creationId xmlns:a16="http://schemas.microsoft.com/office/drawing/2014/main" id="{E6D1EF5D-3C92-5D33-8858-285832E1709A}"/>
              </a:ext>
            </a:extLst>
          </p:cNvPr>
          <p:cNvSpPr/>
          <p:nvPr/>
        </p:nvSpPr>
        <p:spPr>
          <a:xfrm>
            <a:off x="9202340" y="365772"/>
            <a:ext cx="2911998" cy="61758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5" name="Picture 4">
            <a:extLst>
              <a:ext uri="{FF2B5EF4-FFF2-40B4-BE49-F238E27FC236}">
                <a16:creationId xmlns:a16="http://schemas.microsoft.com/office/drawing/2014/main" id="{A580F9AE-8E15-ECBC-F618-157E1C2C06D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9186"/>
          <a:stretch/>
        </p:blipFill>
        <p:spPr bwMode="auto">
          <a:xfrm>
            <a:off x="329281" y="139959"/>
            <a:ext cx="4158743" cy="6319805"/>
          </a:xfrm>
          <a:prstGeom prst="rect">
            <a:avLst/>
          </a:prstGeom>
          <a:noFill/>
          <a:ln>
            <a:noFill/>
          </a:ln>
        </p:spPr>
      </p:pic>
      <p:sp>
        <p:nvSpPr>
          <p:cNvPr id="6" name="Rectangle 5">
            <a:extLst>
              <a:ext uri="{FF2B5EF4-FFF2-40B4-BE49-F238E27FC236}">
                <a16:creationId xmlns:a16="http://schemas.microsoft.com/office/drawing/2014/main" id="{23E3C6B1-249F-C010-1B86-D8A2ADCC9825}"/>
              </a:ext>
            </a:extLst>
          </p:cNvPr>
          <p:cNvSpPr/>
          <p:nvPr/>
        </p:nvSpPr>
        <p:spPr>
          <a:xfrm>
            <a:off x="5464629" y="821094"/>
            <a:ext cx="615820" cy="2607906"/>
          </a:xfrm>
          <a:prstGeom prst="rect">
            <a:avLst/>
          </a:prstGeom>
          <a:solidFill>
            <a:srgbClr val="D2D3E8"/>
          </a:solidFill>
          <a:ln>
            <a:solidFill>
              <a:srgbClr val="3C3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C4C0AD-A0E6-EB92-C015-FBA417ECDA41}"/>
              </a:ext>
            </a:extLst>
          </p:cNvPr>
          <p:cNvSpPr/>
          <p:nvPr/>
        </p:nvSpPr>
        <p:spPr>
          <a:xfrm>
            <a:off x="5464629" y="3534618"/>
            <a:ext cx="615820" cy="2607906"/>
          </a:xfrm>
          <a:prstGeom prst="rect">
            <a:avLst/>
          </a:prstGeom>
          <a:solidFill>
            <a:srgbClr val="D2D3E8"/>
          </a:solidFill>
          <a:ln>
            <a:solidFill>
              <a:srgbClr val="3C3B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07DF222-0330-990D-13C8-F6BD2837BD02}"/>
              </a:ext>
            </a:extLst>
          </p:cNvPr>
          <p:cNvSpPr txBox="1">
            <a:spLocks/>
          </p:cNvSpPr>
          <p:nvPr/>
        </p:nvSpPr>
        <p:spPr>
          <a:xfrm rot="16200000">
            <a:off x="4249317" y="1651284"/>
            <a:ext cx="3046445"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Ambient Temp Buffer</a:t>
            </a:r>
          </a:p>
        </p:txBody>
      </p:sp>
      <p:sp>
        <p:nvSpPr>
          <p:cNvPr id="11" name="Title 1">
            <a:extLst>
              <a:ext uri="{FF2B5EF4-FFF2-40B4-BE49-F238E27FC236}">
                <a16:creationId xmlns:a16="http://schemas.microsoft.com/office/drawing/2014/main" id="{9913115C-462B-0A45-38C9-4D6C07EAB0C4}"/>
              </a:ext>
            </a:extLst>
          </p:cNvPr>
          <p:cNvSpPr txBox="1">
            <a:spLocks/>
          </p:cNvSpPr>
          <p:nvPr/>
        </p:nvSpPr>
        <p:spPr>
          <a:xfrm rot="16200000">
            <a:off x="4249317" y="4374139"/>
            <a:ext cx="3046445"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Ambient Temp Buffer</a:t>
            </a:r>
          </a:p>
        </p:txBody>
      </p:sp>
      <p:sp>
        <p:nvSpPr>
          <p:cNvPr id="12" name="Title 1">
            <a:extLst>
              <a:ext uri="{FF2B5EF4-FFF2-40B4-BE49-F238E27FC236}">
                <a16:creationId xmlns:a16="http://schemas.microsoft.com/office/drawing/2014/main" id="{8E50CBD9-2812-94D1-F2BE-CFF0E7F6BAC4}"/>
              </a:ext>
            </a:extLst>
          </p:cNvPr>
          <p:cNvSpPr txBox="1">
            <a:spLocks/>
          </p:cNvSpPr>
          <p:nvPr/>
        </p:nvSpPr>
        <p:spPr>
          <a:xfrm>
            <a:off x="4940949" y="413085"/>
            <a:ext cx="1678732" cy="4465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~5 generations</a:t>
            </a:r>
          </a:p>
        </p:txBody>
      </p:sp>
      <p:sp>
        <p:nvSpPr>
          <p:cNvPr id="3" name="Rectangle 2">
            <a:extLst>
              <a:ext uri="{FF2B5EF4-FFF2-40B4-BE49-F238E27FC236}">
                <a16:creationId xmlns:a16="http://schemas.microsoft.com/office/drawing/2014/main" id="{1CD28EC6-4585-C8C9-19E3-2AFAE76851A9}"/>
              </a:ext>
            </a:extLst>
          </p:cNvPr>
          <p:cNvSpPr/>
          <p:nvPr/>
        </p:nvSpPr>
        <p:spPr>
          <a:xfrm>
            <a:off x="4503575" y="63435"/>
            <a:ext cx="2569030" cy="64101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3BF629-8C64-5842-33A4-BE2B7BB617E0}"/>
              </a:ext>
            </a:extLst>
          </p:cNvPr>
          <p:cNvSpPr/>
          <p:nvPr/>
        </p:nvSpPr>
        <p:spPr>
          <a:xfrm>
            <a:off x="6920417" y="63435"/>
            <a:ext cx="3065728" cy="6468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5A3983F-CAB5-0AB2-ED3E-B6F1A2875D8B}"/>
              </a:ext>
            </a:extLst>
          </p:cNvPr>
          <p:cNvSpPr txBox="1">
            <a:spLocks/>
          </p:cNvSpPr>
          <p:nvPr/>
        </p:nvSpPr>
        <p:spPr>
          <a:xfrm>
            <a:off x="329281" y="176633"/>
            <a:ext cx="11030338" cy="1077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a:t>
            </a:r>
            <a:endParaRPr lang="en-US" sz="3200" dirty="0"/>
          </a:p>
        </p:txBody>
      </p:sp>
      <p:sp>
        <p:nvSpPr>
          <p:cNvPr id="15" name="Rectangle 14">
            <a:extLst>
              <a:ext uri="{FF2B5EF4-FFF2-40B4-BE49-F238E27FC236}">
                <a16:creationId xmlns:a16="http://schemas.microsoft.com/office/drawing/2014/main" id="{E630AC50-BA4E-13FC-01F8-6E91A57B1825}"/>
              </a:ext>
            </a:extLst>
          </p:cNvPr>
          <p:cNvSpPr/>
          <p:nvPr/>
        </p:nvSpPr>
        <p:spPr>
          <a:xfrm>
            <a:off x="2761674" y="3478686"/>
            <a:ext cx="6613235" cy="2738429"/>
          </a:xfrm>
          <a:prstGeom prst="rect">
            <a:avLst/>
          </a:prstGeom>
          <a:solidFill>
            <a:srgbClr val="00206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37DEBAF-412F-272A-0176-EC80339B03D2}"/>
              </a:ext>
            </a:extLst>
          </p:cNvPr>
          <p:cNvSpPr/>
          <p:nvPr/>
        </p:nvSpPr>
        <p:spPr>
          <a:xfrm>
            <a:off x="6904866" y="109324"/>
            <a:ext cx="3065728" cy="6754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15FB8C-B1BD-32C3-D9D7-0F9AB5EE6249}"/>
              </a:ext>
            </a:extLst>
          </p:cNvPr>
          <p:cNvSpPr/>
          <p:nvPr/>
        </p:nvSpPr>
        <p:spPr>
          <a:xfrm>
            <a:off x="2761674" y="738909"/>
            <a:ext cx="6613235" cy="2738429"/>
          </a:xfrm>
          <a:prstGeom prst="rect">
            <a:avLst/>
          </a:prstGeom>
          <a:solidFill>
            <a:srgbClr val="FF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3" grpId="0" animBg="1"/>
      <p:bldP spid="15" grpId="0" animBg="1"/>
      <p:bldP spid="15" grpId="1" animBg="1"/>
      <p:bldP spid="16" grpId="0" animBg="1"/>
      <p:bldP spid="14" grpId="0" animBg="1"/>
      <p:bldP spid="1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88B67-93FE-DB9C-FBAE-12E99F3FB3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115"/>
          <a:stretch/>
        </p:blipFill>
        <p:spPr bwMode="auto">
          <a:xfrm>
            <a:off x="3352800" y="269097"/>
            <a:ext cx="5184916" cy="6319805"/>
          </a:xfrm>
          <a:prstGeom prst="rect">
            <a:avLst/>
          </a:prstGeom>
          <a:noFill/>
          <a:ln>
            <a:noFill/>
          </a:ln>
        </p:spPr>
      </p:pic>
      <p:cxnSp>
        <p:nvCxnSpPr>
          <p:cNvPr id="5" name="Straight Arrow Connector 4">
            <a:extLst>
              <a:ext uri="{FF2B5EF4-FFF2-40B4-BE49-F238E27FC236}">
                <a16:creationId xmlns:a16="http://schemas.microsoft.com/office/drawing/2014/main" id="{E43FB8E9-5C26-2627-EFCF-57F299AB6D31}"/>
              </a:ext>
            </a:extLst>
          </p:cNvPr>
          <p:cNvCxnSpPr>
            <a:cxnSpLocks/>
          </p:cNvCxnSpPr>
          <p:nvPr/>
        </p:nvCxnSpPr>
        <p:spPr>
          <a:xfrm flipV="1">
            <a:off x="5374640" y="2363508"/>
            <a:ext cx="0" cy="1143000"/>
          </a:xfrm>
          <a:prstGeom prst="straightConnector1">
            <a:avLst/>
          </a:prstGeom>
          <a:ln w="38100">
            <a:solidFill>
              <a:schemeClr val="accent2"/>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D5500BE5-BE2A-E2FF-AFF5-D4C71C2500B5}"/>
              </a:ext>
            </a:extLst>
          </p:cNvPr>
          <p:cNvSpPr txBox="1">
            <a:spLocks/>
          </p:cNvSpPr>
          <p:nvPr/>
        </p:nvSpPr>
        <p:spPr>
          <a:xfrm>
            <a:off x="7766802" y="1099612"/>
            <a:ext cx="3327296" cy="194838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2400" dirty="0"/>
              <a:t>Δ</a:t>
            </a:r>
            <a:r>
              <a:rPr lang="en-US" sz="2400" dirty="0"/>
              <a:t> Population growth rate</a:t>
            </a:r>
          </a:p>
          <a:p>
            <a:pPr algn="ctr"/>
            <a:r>
              <a:rPr lang="el-GR" sz="2400" dirty="0"/>
              <a:t>Δ</a:t>
            </a:r>
            <a:r>
              <a:rPr lang="en-US" sz="2400" dirty="0"/>
              <a:t> Respiration rate</a:t>
            </a:r>
          </a:p>
          <a:p>
            <a:pPr algn="ctr"/>
            <a:r>
              <a:rPr lang="el-GR" sz="2400" dirty="0"/>
              <a:t>Δ</a:t>
            </a:r>
            <a:r>
              <a:rPr lang="en-US" sz="2400" dirty="0"/>
              <a:t> Size</a:t>
            </a:r>
          </a:p>
          <a:p>
            <a:pPr algn="ctr"/>
            <a:r>
              <a:rPr lang="en-US" sz="2400" dirty="0"/>
              <a:t>=</a:t>
            </a:r>
          </a:p>
          <a:p>
            <a:pPr algn="ctr"/>
            <a:r>
              <a:rPr lang="en-US" sz="2400" dirty="0"/>
              <a:t>Evolution in response to temperature</a:t>
            </a:r>
          </a:p>
        </p:txBody>
      </p:sp>
      <p:pic>
        <p:nvPicPr>
          <p:cNvPr id="7" name="Picture 6">
            <a:extLst>
              <a:ext uri="{FF2B5EF4-FFF2-40B4-BE49-F238E27FC236}">
                <a16:creationId xmlns:a16="http://schemas.microsoft.com/office/drawing/2014/main" id="{B6E9F2F6-B1B1-7E25-0D42-B581AA3C30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389" r="50970"/>
          <a:stretch/>
        </p:blipFill>
        <p:spPr bwMode="auto">
          <a:xfrm>
            <a:off x="376956" y="126999"/>
            <a:ext cx="2612572" cy="6319805"/>
          </a:xfrm>
          <a:prstGeom prst="rect">
            <a:avLst/>
          </a:prstGeom>
          <a:noFill/>
          <a:ln>
            <a:noFill/>
          </a:ln>
        </p:spPr>
      </p:pic>
      <p:sp>
        <p:nvSpPr>
          <p:cNvPr id="9" name="Rectangle 8">
            <a:extLst>
              <a:ext uri="{FF2B5EF4-FFF2-40B4-BE49-F238E27FC236}">
                <a16:creationId xmlns:a16="http://schemas.microsoft.com/office/drawing/2014/main" id="{B9A6ABC8-7C64-4EBB-BBE3-C88F1AE2A85A}"/>
              </a:ext>
            </a:extLst>
          </p:cNvPr>
          <p:cNvSpPr/>
          <p:nvPr/>
        </p:nvSpPr>
        <p:spPr>
          <a:xfrm>
            <a:off x="4281714" y="953602"/>
            <a:ext cx="1306286" cy="1297940"/>
          </a:xfrm>
          <a:prstGeom prst="rect">
            <a:avLst/>
          </a:prstGeom>
          <a:noFill/>
          <a:ln w="38100">
            <a:solidFill>
              <a:schemeClr val="accent2"/>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164EB4-C495-D323-07B6-F9FE365C3189}"/>
              </a:ext>
            </a:extLst>
          </p:cNvPr>
          <p:cNvSpPr/>
          <p:nvPr/>
        </p:nvSpPr>
        <p:spPr>
          <a:xfrm>
            <a:off x="4281714" y="3693122"/>
            <a:ext cx="1306286" cy="1297940"/>
          </a:xfrm>
          <a:prstGeom prst="rect">
            <a:avLst/>
          </a:prstGeom>
          <a:noFill/>
          <a:ln w="38100">
            <a:solidFill>
              <a:schemeClr val="accent2"/>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3BC097C-8A37-B700-68DC-B169A4219827}"/>
              </a:ext>
            </a:extLst>
          </p:cNvPr>
          <p:cNvSpPr txBox="1">
            <a:spLocks/>
          </p:cNvSpPr>
          <p:nvPr/>
        </p:nvSpPr>
        <p:spPr>
          <a:xfrm>
            <a:off x="8398981" y="319437"/>
            <a:ext cx="2062937" cy="652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Aim 2.1:</a:t>
            </a:r>
            <a:endParaRPr lang="en-US" sz="3200" dirty="0"/>
          </a:p>
        </p:txBody>
      </p:sp>
      <p:sp>
        <p:nvSpPr>
          <p:cNvPr id="4" name="Title 1">
            <a:extLst>
              <a:ext uri="{FF2B5EF4-FFF2-40B4-BE49-F238E27FC236}">
                <a16:creationId xmlns:a16="http://schemas.microsoft.com/office/drawing/2014/main" id="{DDEAD7B4-7CB6-DA98-1D16-44263C86273E}"/>
              </a:ext>
            </a:extLst>
          </p:cNvPr>
          <p:cNvSpPr txBox="1">
            <a:spLocks/>
          </p:cNvSpPr>
          <p:nvPr/>
        </p:nvSpPr>
        <p:spPr>
          <a:xfrm>
            <a:off x="8523915" y="3175846"/>
            <a:ext cx="3668085" cy="2351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2"/>
                </a:solidFill>
              </a:rPr>
              <a:t>H</a:t>
            </a:r>
            <a:r>
              <a:rPr lang="en-US" sz="2400" b="1" baseline="-25000" dirty="0">
                <a:solidFill>
                  <a:schemeClr val="accent2"/>
                </a:solidFill>
              </a:rPr>
              <a:t>2.1</a:t>
            </a:r>
            <a:r>
              <a:rPr lang="en-US" sz="2400" b="1" dirty="0">
                <a:solidFill>
                  <a:schemeClr val="accent2"/>
                </a:solidFill>
              </a:rPr>
              <a:t>:</a:t>
            </a:r>
            <a:r>
              <a:rPr lang="en-US" sz="2400" dirty="0">
                <a:solidFill>
                  <a:schemeClr val="accent2"/>
                </a:solidFill>
              </a:rPr>
              <a:t> Populations of </a:t>
            </a:r>
            <a:r>
              <a:rPr lang="en-US" sz="2400" i="1" dirty="0">
                <a:solidFill>
                  <a:schemeClr val="accent2"/>
                </a:solidFill>
              </a:rPr>
              <a:t>H. rosa </a:t>
            </a:r>
            <a:r>
              <a:rPr lang="en-US" sz="2400" b="1" dirty="0">
                <a:solidFill>
                  <a:schemeClr val="accent2"/>
                </a:solidFill>
              </a:rPr>
              <a:t>will</a:t>
            </a:r>
            <a:r>
              <a:rPr lang="en-US" sz="2400" i="1" dirty="0">
                <a:solidFill>
                  <a:schemeClr val="accent2"/>
                </a:solidFill>
              </a:rPr>
              <a:t> </a:t>
            </a:r>
            <a:r>
              <a:rPr lang="en-US" sz="2400" dirty="0">
                <a:solidFill>
                  <a:schemeClr val="accent2"/>
                </a:solidFill>
              </a:rPr>
              <a:t>evolve changes in size, respiration rate, or population growth rate in response to stressful temperature </a:t>
            </a:r>
          </a:p>
        </p:txBody>
      </p:sp>
    </p:spTree>
    <p:extLst>
      <p:ext uri="{BB962C8B-B14F-4D97-AF65-F5344CB8AC3E}">
        <p14:creationId xmlns:p14="http://schemas.microsoft.com/office/powerpoint/2010/main" val="17516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88B67-93FE-DB9C-FBAE-12E99F3FB3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115"/>
          <a:stretch/>
        </p:blipFill>
        <p:spPr bwMode="auto">
          <a:xfrm>
            <a:off x="3860800" y="191589"/>
            <a:ext cx="5184916" cy="6319805"/>
          </a:xfrm>
          <a:prstGeom prst="rect">
            <a:avLst/>
          </a:prstGeom>
          <a:noFill/>
          <a:ln>
            <a:noFill/>
          </a:ln>
        </p:spPr>
      </p:pic>
      <p:cxnSp>
        <p:nvCxnSpPr>
          <p:cNvPr id="5" name="Straight Arrow Connector 4">
            <a:extLst>
              <a:ext uri="{FF2B5EF4-FFF2-40B4-BE49-F238E27FC236}">
                <a16:creationId xmlns:a16="http://schemas.microsoft.com/office/drawing/2014/main" id="{E43FB8E9-5C26-2627-EFCF-57F299AB6D31}"/>
              </a:ext>
            </a:extLst>
          </p:cNvPr>
          <p:cNvCxnSpPr/>
          <p:nvPr/>
        </p:nvCxnSpPr>
        <p:spPr>
          <a:xfrm>
            <a:off x="5882640" y="1539395"/>
            <a:ext cx="457200" cy="0"/>
          </a:xfrm>
          <a:prstGeom prst="straightConnector1">
            <a:avLst/>
          </a:prstGeom>
          <a:ln w="38100">
            <a:solidFill>
              <a:srgbClr val="FE26EF"/>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D5500BE5-BE2A-E2FF-AFF5-D4C71C2500B5}"/>
              </a:ext>
            </a:extLst>
          </p:cNvPr>
          <p:cNvSpPr txBox="1">
            <a:spLocks/>
          </p:cNvSpPr>
          <p:nvPr/>
        </p:nvSpPr>
        <p:spPr>
          <a:xfrm>
            <a:off x="7766802" y="1099613"/>
            <a:ext cx="2708286" cy="136525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2400" dirty="0"/>
              <a:t>Δ</a:t>
            </a:r>
            <a:r>
              <a:rPr lang="en-US" sz="2400" dirty="0"/>
              <a:t> Rotifer Abundance</a:t>
            </a:r>
          </a:p>
          <a:p>
            <a:pPr algn="ctr"/>
            <a:r>
              <a:rPr lang="en-US" sz="2400" dirty="0"/>
              <a:t>=</a:t>
            </a:r>
          </a:p>
          <a:p>
            <a:pPr algn="ctr"/>
            <a:r>
              <a:rPr lang="en-US" sz="2400" dirty="0"/>
              <a:t>Competitive Response</a:t>
            </a:r>
          </a:p>
        </p:txBody>
      </p:sp>
      <p:pic>
        <p:nvPicPr>
          <p:cNvPr id="7" name="Picture 6">
            <a:extLst>
              <a:ext uri="{FF2B5EF4-FFF2-40B4-BE49-F238E27FC236}">
                <a16:creationId xmlns:a16="http://schemas.microsoft.com/office/drawing/2014/main" id="{B6E9F2F6-B1B1-7E25-0D42-B581AA3C30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389" r="50970"/>
          <a:stretch/>
        </p:blipFill>
        <p:spPr bwMode="auto">
          <a:xfrm>
            <a:off x="884956" y="49491"/>
            <a:ext cx="2612572" cy="6319805"/>
          </a:xfrm>
          <a:prstGeom prst="rect">
            <a:avLst/>
          </a:prstGeom>
          <a:noFill/>
          <a:ln>
            <a:noFill/>
          </a:ln>
        </p:spPr>
      </p:pic>
      <p:sp>
        <p:nvSpPr>
          <p:cNvPr id="9" name="Rectangle 8">
            <a:extLst>
              <a:ext uri="{FF2B5EF4-FFF2-40B4-BE49-F238E27FC236}">
                <a16:creationId xmlns:a16="http://schemas.microsoft.com/office/drawing/2014/main" id="{B9A6ABC8-7C64-4EBB-BBE3-C88F1AE2A85A}"/>
              </a:ext>
            </a:extLst>
          </p:cNvPr>
          <p:cNvSpPr/>
          <p:nvPr/>
        </p:nvSpPr>
        <p:spPr>
          <a:xfrm>
            <a:off x="4789714" y="876093"/>
            <a:ext cx="2612572" cy="1306285"/>
          </a:xfrm>
          <a:prstGeom prst="rect">
            <a:avLst/>
          </a:prstGeom>
          <a:noFill/>
          <a:ln w="38100">
            <a:solidFill>
              <a:srgbClr val="FE26E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DCC573-84B1-4D60-54B1-074583FE4A78}"/>
              </a:ext>
            </a:extLst>
          </p:cNvPr>
          <p:cNvSpPr/>
          <p:nvPr/>
        </p:nvSpPr>
        <p:spPr>
          <a:xfrm>
            <a:off x="4789714" y="876093"/>
            <a:ext cx="2612572" cy="1306285"/>
          </a:xfrm>
          <a:prstGeom prst="rect">
            <a:avLst/>
          </a:prstGeom>
          <a:solidFill>
            <a:srgbClr val="FFD9FC">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661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26E2856-3C20-3954-D96F-276DA0B8AC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115"/>
          <a:stretch/>
        </p:blipFill>
        <p:spPr bwMode="auto">
          <a:xfrm>
            <a:off x="3860800" y="191589"/>
            <a:ext cx="5184916" cy="6319805"/>
          </a:xfrm>
          <a:prstGeom prst="rect">
            <a:avLst/>
          </a:prstGeom>
          <a:noFill/>
          <a:ln>
            <a:noFill/>
          </a:ln>
        </p:spPr>
      </p:pic>
      <p:sp>
        <p:nvSpPr>
          <p:cNvPr id="3" name="Rectangle 2">
            <a:extLst>
              <a:ext uri="{FF2B5EF4-FFF2-40B4-BE49-F238E27FC236}">
                <a16:creationId xmlns:a16="http://schemas.microsoft.com/office/drawing/2014/main" id="{795E84CC-1A54-14A6-5837-1B5C4AA6096D}"/>
              </a:ext>
            </a:extLst>
          </p:cNvPr>
          <p:cNvSpPr/>
          <p:nvPr/>
        </p:nvSpPr>
        <p:spPr>
          <a:xfrm>
            <a:off x="6096000" y="865933"/>
            <a:ext cx="1297370" cy="1306285"/>
          </a:xfrm>
          <a:prstGeom prst="rect">
            <a:avLst/>
          </a:prstGeom>
          <a:noFill/>
          <a:ln w="38100">
            <a:solidFill>
              <a:srgbClr val="00B0F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43FB8E9-5C26-2627-EFCF-57F299AB6D31}"/>
              </a:ext>
            </a:extLst>
          </p:cNvPr>
          <p:cNvCxnSpPr>
            <a:cxnSpLocks/>
          </p:cNvCxnSpPr>
          <p:nvPr/>
        </p:nvCxnSpPr>
        <p:spPr>
          <a:xfrm>
            <a:off x="7559040" y="2387600"/>
            <a:ext cx="274320" cy="609600"/>
          </a:xfrm>
          <a:prstGeom prst="straightConnector1">
            <a:avLst/>
          </a:prstGeom>
          <a:ln w="38100">
            <a:solidFill>
              <a:srgbClr val="00B0F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D5500BE5-BE2A-E2FF-AFF5-D4C71C2500B5}"/>
              </a:ext>
            </a:extLst>
          </p:cNvPr>
          <p:cNvSpPr txBox="1">
            <a:spLocks/>
          </p:cNvSpPr>
          <p:nvPr/>
        </p:nvSpPr>
        <p:spPr>
          <a:xfrm>
            <a:off x="7833360" y="1022349"/>
            <a:ext cx="2708286" cy="13652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2400" dirty="0"/>
              <a:t>Δ</a:t>
            </a:r>
            <a:r>
              <a:rPr lang="en-US" sz="2400" dirty="0"/>
              <a:t> Protist Abundance</a:t>
            </a:r>
          </a:p>
          <a:p>
            <a:pPr algn="ctr"/>
            <a:r>
              <a:rPr lang="en-US" sz="2400" dirty="0"/>
              <a:t>=</a:t>
            </a:r>
          </a:p>
          <a:p>
            <a:pPr algn="ctr"/>
            <a:r>
              <a:rPr lang="en-US" sz="2400" dirty="0"/>
              <a:t>Competitive Effect</a:t>
            </a:r>
          </a:p>
        </p:txBody>
      </p:sp>
      <p:sp>
        <p:nvSpPr>
          <p:cNvPr id="8" name="Rectangle 7">
            <a:extLst>
              <a:ext uri="{FF2B5EF4-FFF2-40B4-BE49-F238E27FC236}">
                <a16:creationId xmlns:a16="http://schemas.microsoft.com/office/drawing/2014/main" id="{53C324E3-CF2A-5339-3D6C-B2BFE7393C4A}"/>
              </a:ext>
            </a:extLst>
          </p:cNvPr>
          <p:cNvSpPr/>
          <p:nvPr/>
        </p:nvSpPr>
        <p:spPr>
          <a:xfrm>
            <a:off x="7559040" y="3586324"/>
            <a:ext cx="1297370" cy="1306285"/>
          </a:xfrm>
          <a:prstGeom prst="rect">
            <a:avLst/>
          </a:prstGeom>
          <a:noFill/>
          <a:ln w="38100">
            <a:solidFill>
              <a:srgbClr val="00B0F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532B554-89E6-6771-A651-437B436F03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389" r="50970"/>
          <a:stretch/>
        </p:blipFill>
        <p:spPr bwMode="auto">
          <a:xfrm>
            <a:off x="884956" y="49491"/>
            <a:ext cx="2612572" cy="6319805"/>
          </a:xfrm>
          <a:prstGeom prst="rect">
            <a:avLst/>
          </a:prstGeom>
          <a:noFill/>
          <a:ln>
            <a:noFill/>
          </a:ln>
        </p:spPr>
      </p:pic>
      <p:sp>
        <p:nvSpPr>
          <p:cNvPr id="16" name="Freeform: Shape 15">
            <a:extLst>
              <a:ext uri="{FF2B5EF4-FFF2-40B4-BE49-F238E27FC236}">
                <a16:creationId xmlns:a16="http://schemas.microsoft.com/office/drawing/2014/main" id="{3F77A0EE-746C-AAF1-ED3C-9324B6FF10C9}"/>
              </a:ext>
            </a:extLst>
          </p:cNvPr>
          <p:cNvSpPr/>
          <p:nvPr/>
        </p:nvSpPr>
        <p:spPr>
          <a:xfrm>
            <a:off x="6126480" y="853440"/>
            <a:ext cx="2753360" cy="4053840"/>
          </a:xfrm>
          <a:custGeom>
            <a:avLst/>
            <a:gdLst>
              <a:gd name="connsiteX0" fmla="*/ 1259840 w 2753360"/>
              <a:gd name="connsiteY0" fmla="*/ 40640 h 4053840"/>
              <a:gd name="connsiteX1" fmla="*/ 0 w 2753360"/>
              <a:gd name="connsiteY1" fmla="*/ 0 h 4053840"/>
              <a:gd name="connsiteX2" fmla="*/ 0 w 2753360"/>
              <a:gd name="connsiteY2" fmla="*/ 1310640 h 4053840"/>
              <a:gd name="connsiteX3" fmla="*/ 1442720 w 2753360"/>
              <a:gd name="connsiteY3" fmla="*/ 4033520 h 4053840"/>
              <a:gd name="connsiteX4" fmla="*/ 2733040 w 2753360"/>
              <a:gd name="connsiteY4" fmla="*/ 4053840 h 4053840"/>
              <a:gd name="connsiteX5" fmla="*/ 2753360 w 2753360"/>
              <a:gd name="connsiteY5" fmla="*/ 2733040 h 4053840"/>
              <a:gd name="connsiteX6" fmla="*/ 1259840 w 2753360"/>
              <a:gd name="connsiteY6" fmla="*/ 40640 h 405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3360" h="4053840">
                <a:moveTo>
                  <a:pt x="1259840" y="40640"/>
                </a:moveTo>
                <a:lnTo>
                  <a:pt x="0" y="0"/>
                </a:lnTo>
                <a:lnTo>
                  <a:pt x="0" y="1310640"/>
                </a:lnTo>
                <a:lnTo>
                  <a:pt x="1442720" y="4033520"/>
                </a:lnTo>
                <a:lnTo>
                  <a:pt x="2733040" y="4053840"/>
                </a:lnTo>
                <a:lnTo>
                  <a:pt x="2753360" y="2733040"/>
                </a:lnTo>
                <a:lnTo>
                  <a:pt x="1259840" y="40640"/>
                </a:lnTo>
                <a:close/>
              </a:path>
            </a:pathLst>
          </a:custGeom>
          <a:solidFill>
            <a:srgbClr val="0F9ED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02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497DBA-E599-62BF-15D0-C9980AA85B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115"/>
          <a:stretch/>
        </p:blipFill>
        <p:spPr bwMode="auto">
          <a:xfrm>
            <a:off x="3229627" y="222920"/>
            <a:ext cx="5184916" cy="6319805"/>
          </a:xfrm>
          <a:prstGeom prst="rect">
            <a:avLst/>
          </a:prstGeom>
          <a:noFill/>
          <a:ln>
            <a:noFill/>
          </a:ln>
        </p:spPr>
      </p:pic>
      <p:sp>
        <p:nvSpPr>
          <p:cNvPr id="3" name="Rectangle 2">
            <a:extLst>
              <a:ext uri="{FF2B5EF4-FFF2-40B4-BE49-F238E27FC236}">
                <a16:creationId xmlns:a16="http://schemas.microsoft.com/office/drawing/2014/main" id="{795E84CC-1A54-14A6-5837-1B5C4AA6096D}"/>
              </a:ext>
            </a:extLst>
          </p:cNvPr>
          <p:cNvSpPr/>
          <p:nvPr/>
        </p:nvSpPr>
        <p:spPr>
          <a:xfrm>
            <a:off x="4158541" y="907424"/>
            <a:ext cx="2612572" cy="1306285"/>
          </a:xfrm>
          <a:prstGeom prst="rect">
            <a:avLst/>
          </a:prstGeom>
          <a:noFill/>
          <a:ln w="38100">
            <a:solidFill>
              <a:srgbClr val="FE26E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43FB8E9-5C26-2627-EFCF-57F299AB6D31}"/>
              </a:ext>
            </a:extLst>
          </p:cNvPr>
          <p:cNvCxnSpPr/>
          <p:nvPr/>
        </p:nvCxnSpPr>
        <p:spPr>
          <a:xfrm>
            <a:off x="5236227" y="1438646"/>
            <a:ext cx="457200" cy="0"/>
          </a:xfrm>
          <a:prstGeom prst="straightConnector1">
            <a:avLst/>
          </a:prstGeom>
          <a:ln w="38100">
            <a:solidFill>
              <a:srgbClr val="FE26EF"/>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D5500BE5-BE2A-E2FF-AFF5-D4C71C2500B5}"/>
              </a:ext>
            </a:extLst>
          </p:cNvPr>
          <p:cNvSpPr txBox="1">
            <a:spLocks/>
          </p:cNvSpPr>
          <p:nvPr/>
        </p:nvSpPr>
        <p:spPr>
          <a:xfrm>
            <a:off x="8230416" y="701819"/>
            <a:ext cx="2708286" cy="2126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2400" dirty="0"/>
              <a:t>Δ</a:t>
            </a:r>
            <a:r>
              <a:rPr lang="en-US" sz="2400" dirty="0"/>
              <a:t> Competitive Response</a:t>
            </a:r>
          </a:p>
          <a:p>
            <a:pPr algn="ctr"/>
            <a:r>
              <a:rPr lang="en-US" sz="2400" dirty="0"/>
              <a:t>=</a:t>
            </a:r>
          </a:p>
          <a:p>
            <a:pPr algn="ctr"/>
            <a:r>
              <a:rPr lang="en-US" sz="2400" dirty="0"/>
              <a:t>Evolution-mediated indirect effect of temperature</a:t>
            </a:r>
          </a:p>
        </p:txBody>
      </p:sp>
      <p:sp>
        <p:nvSpPr>
          <p:cNvPr id="4" name="Rectangle 3">
            <a:extLst>
              <a:ext uri="{FF2B5EF4-FFF2-40B4-BE49-F238E27FC236}">
                <a16:creationId xmlns:a16="http://schemas.microsoft.com/office/drawing/2014/main" id="{7D1F1840-55B8-2C81-AFEE-9ECD14281072}"/>
              </a:ext>
            </a:extLst>
          </p:cNvPr>
          <p:cNvSpPr/>
          <p:nvPr/>
        </p:nvSpPr>
        <p:spPr>
          <a:xfrm>
            <a:off x="4158541" y="3620144"/>
            <a:ext cx="2612572" cy="1306285"/>
          </a:xfrm>
          <a:prstGeom prst="rect">
            <a:avLst/>
          </a:prstGeom>
          <a:noFill/>
          <a:ln w="38100">
            <a:solidFill>
              <a:srgbClr val="FE26E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B19068C-BC6C-955E-688B-1BC2BD9CA27C}"/>
              </a:ext>
            </a:extLst>
          </p:cNvPr>
          <p:cNvCxnSpPr/>
          <p:nvPr/>
        </p:nvCxnSpPr>
        <p:spPr>
          <a:xfrm>
            <a:off x="5250223" y="4273286"/>
            <a:ext cx="457200" cy="0"/>
          </a:xfrm>
          <a:prstGeom prst="straightConnector1">
            <a:avLst/>
          </a:prstGeom>
          <a:ln w="38100">
            <a:solidFill>
              <a:srgbClr val="FE26EF"/>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8B379FC-1147-D915-1A74-20B5186DCE29}"/>
              </a:ext>
            </a:extLst>
          </p:cNvPr>
          <p:cNvCxnSpPr>
            <a:cxnSpLocks/>
          </p:cNvCxnSpPr>
          <p:nvPr/>
        </p:nvCxnSpPr>
        <p:spPr>
          <a:xfrm flipV="1">
            <a:off x="6571023" y="2408771"/>
            <a:ext cx="0" cy="963891"/>
          </a:xfrm>
          <a:prstGeom prst="straightConnector1">
            <a:avLst/>
          </a:prstGeom>
          <a:ln w="76200">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E4B621CD-C55D-99FF-B7BA-7F2B5887557E}"/>
              </a:ext>
            </a:extLst>
          </p:cNvPr>
          <p:cNvSpPr/>
          <p:nvPr/>
        </p:nvSpPr>
        <p:spPr>
          <a:xfrm>
            <a:off x="4158541" y="855004"/>
            <a:ext cx="2612572" cy="1306285"/>
          </a:xfrm>
          <a:prstGeom prst="rect">
            <a:avLst/>
          </a:prstGeom>
          <a:solidFill>
            <a:srgbClr val="FFD9FC">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0FDAEF-FB7E-34A7-2D2F-887E0ACF4BA8}"/>
              </a:ext>
            </a:extLst>
          </p:cNvPr>
          <p:cNvSpPr/>
          <p:nvPr/>
        </p:nvSpPr>
        <p:spPr>
          <a:xfrm>
            <a:off x="4158541" y="3620143"/>
            <a:ext cx="2612572" cy="1306285"/>
          </a:xfrm>
          <a:prstGeom prst="rect">
            <a:avLst/>
          </a:prstGeom>
          <a:solidFill>
            <a:srgbClr val="FFD9FC">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EFA74EF-5EF0-4223-DA72-779F475439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389" r="50970"/>
          <a:stretch/>
        </p:blipFill>
        <p:spPr bwMode="auto">
          <a:xfrm>
            <a:off x="253783" y="80822"/>
            <a:ext cx="2612572" cy="6319805"/>
          </a:xfrm>
          <a:prstGeom prst="rect">
            <a:avLst/>
          </a:prstGeom>
          <a:noFill/>
          <a:ln>
            <a:noFill/>
          </a:ln>
        </p:spPr>
      </p:pic>
      <p:sp>
        <p:nvSpPr>
          <p:cNvPr id="2" name="Title 1">
            <a:extLst>
              <a:ext uri="{FF2B5EF4-FFF2-40B4-BE49-F238E27FC236}">
                <a16:creationId xmlns:a16="http://schemas.microsoft.com/office/drawing/2014/main" id="{3B263035-8022-C12A-A288-052758C04ECF}"/>
              </a:ext>
            </a:extLst>
          </p:cNvPr>
          <p:cNvSpPr txBox="1">
            <a:spLocks/>
          </p:cNvSpPr>
          <p:nvPr/>
        </p:nvSpPr>
        <p:spPr>
          <a:xfrm>
            <a:off x="8553090" y="49491"/>
            <a:ext cx="2062937" cy="652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Aim 2.2:</a:t>
            </a:r>
            <a:endParaRPr lang="en-US" sz="3200" dirty="0"/>
          </a:p>
        </p:txBody>
      </p:sp>
    </p:spTree>
    <p:extLst>
      <p:ext uri="{BB962C8B-B14F-4D97-AF65-F5344CB8AC3E}">
        <p14:creationId xmlns:p14="http://schemas.microsoft.com/office/powerpoint/2010/main" val="124885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26E2856-3C20-3954-D96F-276DA0B8AC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115"/>
          <a:stretch/>
        </p:blipFill>
        <p:spPr bwMode="auto">
          <a:xfrm>
            <a:off x="3230764" y="207894"/>
            <a:ext cx="5184916" cy="6319805"/>
          </a:xfrm>
          <a:prstGeom prst="rect">
            <a:avLst/>
          </a:prstGeom>
          <a:noFill/>
          <a:ln>
            <a:noFill/>
          </a:ln>
        </p:spPr>
      </p:pic>
      <p:sp>
        <p:nvSpPr>
          <p:cNvPr id="3" name="Rectangle 2">
            <a:extLst>
              <a:ext uri="{FF2B5EF4-FFF2-40B4-BE49-F238E27FC236}">
                <a16:creationId xmlns:a16="http://schemas.microsoft.com/office/drawing/2014/main" id="{795E84CC-1A54-14A6-5837-1B5C4AA6096D}"/>
              </a:ext>
            </a:extLst>
          </p:cNvPr>
          <p:cNvSpPr/>
          <p:nvPr/>
        </p:nvSpPr>
        <p:spPr>
          <a:xfrm>
            <a:off x="5465964" y="882238"/>
            <a:ext cx="1297370" cy="1306285"/>
          </a:xfrm>
          <a:prstGeom prst="rect">
            <a:avLst/>
          </a:prstGeom>
          <a:noFill/>
          <a:ln w="38100">
            <a:solidFill>
              <a:srgbClr val="00B0F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1730863-E9A0-8774-BB1C-CF720C4566A9}"/>
              </a:ext>
            </a:extLst>
          </p:cNvPr>
          <p:cNvSpPr/>
          <p:nvPr/>
        </p:nvSpPr>
        <p:spPr>
          <a:xfrm>
            <a:off x="5465964" y="3602629"/>
            <a:ext cx="2753360" cy="1306285"/>
          </a:xfrm>
          <a:prstGeom prst="rect">
            <a:avLst/>
          </a:prstGeom>
          <a:noFill/>
          <a:ln w="38100">
            <a:solidFill>
              <a:srgbClr val="00B0F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52A66CC-5195-EB64-D692-2701ACC3745D}"/>
              </a:ext>
            </a:extLst>
          </p:cNvPr>
          <p:cNvSpPr/>
          <p:nvPr/>
        </p:nvSpPr>
        <p:spPr>
          <a:xfrm>
            <a:off x="5463372" y="841088"/>
            <a:ext cx="2753360" cy="4053840"/>
          </a:xfrm>
          <a:custGeom>
            <a:avLst/>
            <a:gdLst>
              <a:gd name="connsiteX0" fmla="*/ 1259840 w 2753360"/>
              <a:gd name="connsiteY0" fmla="*/ 40640 h 4053840"/>
              <a:gd name="connsiteX1" fmla="*/ 0 w 2753360"/>
              <a:gd name="connsiteY1" fmla="*/ 0 h 4053840"/>
              <a:gd name="connsiteX2" fmla="*/ 0 w 2753360"/>
              <a:gd name="connsiteY2" fmla="*/ 1310640 h 4053840"/>
              <a:gd name="connsiteX3" fmla="*/ 1442720 w 2753360"/>
              <a:gd name="connsiteY3" fmla="*/ 4033520 h 4053840"/>
              <a:gd name="connsiteX4" fmla="*/ 2733040 w 2753360"/>
              <a:gd name="connsiteY4" fmla="*/ 4053840 h 4053840"/>
              <a:gd name="connsiteX5" fmla="*/ 2753360 w 2753360"/>
              <a:gd name="connsiteY5" fmla="*/ 2733040 h 4053840"/>
              <a:gd name="connsiteX6" fmla="*/ 1259840 w 2753360"/>
              <a:gd name="connsiteY6" fmla="*/ 40640 h 405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3360" h="4053840">
                <a:moveTo>
                  <a:pt x="1259840" y="40640"/>
                </a:moveTo>
                <a:lnTo>
                  <a:pt x="0" y="0"/>
                </a:lnTo>
                <a:lnTo>
                  <a:pt x="0" y="1310640"/>
                </a:lnTo>
                <a:lnTo>
                  <a:pt x="1442720" y="4033520"/>
                </a:lnTo>
                <a:lnTo>
                  <a:pt x="2733040" y="4053840"/>
                </a:lnTo>
                <a:lnTo>
                  <a:pt x="2753360" y="2733040"/>
                </a:lnTo>
                <a:lnTo>
                  <a:pt x="1259840" y="40640"/>
                </a:lnTo>
                <a:close/>
              </a:path>
            </a:pathLst>
          </a:custGeom>
          <a:solidFill>
            <a:srgbClr val="0F9ED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0A1FBE-E32C-44DA-26BA-51563C12660F}"/>
              </a:ext>
            </a:extLst>
          </p:cNvPr>
          <p:cNvSpPr/>
          <p:nvPr/>
        </p:nvSpPr>
        <p:spPr>
          <a:xfrm>
            <a:off x="5465964" y="3629376"/>
            <a:ext cx="2753360" cy="1333449"/>
          </a:xfrm>
          <a:prstGeom prst="rect">
            <a:avLst/>
          </a:prstGeom>
          <a:solidFill>
            <a:srgbClr val="0F9ED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0E028C8-E8A4-8FB3-B793-0264CAE742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389" r="50970"/>
          <a:stretch/>
        </p:blipFill>
        <p:spPr bwMode="auto">
          <a:xfrm>
            <a:off x="254920" y="65796"/>
            <a:ext cx="2612572" cy="6319805"/>
          </a:xfrm>
          <a:prstGeom prst="rect">
            <a:avLst/>
          </a:prstGeom>
          <a:noFill/>
          <a:ln>
            <a:noFill/>
          </a:ln>
        </p:spPr>
      </p:pic>
      <p:cxnSp>
        <p:nvCxnSpPr>
          <p:cNvPr id="11" name="Straight Arrow Connector 10">
            <a:extLst>
              <a:ext uri="{FF2B5EF4-FFF2-40B4-BE49-F238E27FC236}">
                <a16:creationId xmlns:a16="http://schemas.microsoft.com/office/drawing/2014/main" id="{C4A160CC-3F5B-B9FC-002A-D6330C438DC6}"/>
              </a:ext>
            </a:extLst>
          </p:cNvPr>
          <p:cNvCxnSpPr>
            <a:cxnSpLocks/>
          </p:cNvCxnSpPr>
          <p:nvPr/>
        </p:nvCxnSpPr>
        <p:spPr>
          <a:xfrm flipV="1">
            <a:off x="6763334" y="2868008"/>
            <a:ext cx="76718" cy="992509"/>
          </a:xfrm>
          <a:prstGeom prst="straightConnector1">
            <a:avLst/>
          </a:prstGeom>
          <a:ln w="76200">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12B0E5BE-5AF1-CBA3-0104-F8DF695C170B}"/>
              </a:ext>
            </a:extLst>
          </p:cNvPr>
          <p:cNvSpPr txBox="1">
            <a:spLocks/>
          </p:cNvSpPr>
          <p:nvPr/>
        </p:nvSpPr>
        <p:spPr>
          <a:xfrm>
            <a:off x="8219324" y="824783"/>
            <a:ext cx="2708286" cy="2126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2400" dirty="0"/>
              <a:t>Δ</a:t>
            </a:r>
            <a:r>
              <a:rPr lang="en-US" sz="2400" dirty="0"/>
              <a:t> Competitive Effect</a:t>
            </a:r>
          </a:p>
          <a:p>
            <a:pPr algn="ctr"/>
            <a:r>
              <a:rPr lang="en-US" sz="2400" dirty="0"/>
              <a:t>=</a:t>
            </a:r>
          </a:p>
          <a:p>
            <a:pPr algn="ctr"/>
            <a:r>
              <a:rPr lang="en-US" sz="2400" dirty="0"/>
              <a:t>Evolution-mediated indirect effect of temperature</a:t>
            </a:r>
          </a:p>
        </p:txBody>
      </p:sp>
      <p:sp>
        <p:nvSpPr>
          <p:cNvPr id="2" name="Title 1">
            <a:extLst>
              <a:ext uri="{FF2B5EF4-FFF2-40B4-BE49-F238E27FC236}">
                <a16:creationId xmlns:a16="http://schemas.microsoft.com/office/drawing/2014/main" id="{EB82800C-4BB2-54B1-5C52-C6633915FEC4}"/>
              </a:ext>
            </a:extLst>
          </p:cNvPr>
          <p:cNvSpPr txBox="1">
            <a:spLocks/>
          </p:cNvSpPr>
          <p:nvPr/>
        </p:nvSpPr>
        <p:spPr>
          <a:xfrm>
            <a:off x="8541998" y="104558"/>
            <a:ext cx="2062937" cy="652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Aim 2.2:</a:t>
            </a:r>
            <a:endParaRPr lang="en-US" sz="3200" dirty="0"/>
          </a:p>
        </p:txBody>
      </p:sp>
      <p:sp>
        <p:nvSpPr>
          <p:cNvPr id="5" name="Title 1">
            <a:extLst>
              <a:ext uri="{FF2B5EF4-FFF2-40B4-BE49-F238E27FC236}">
                <a16:creationId xmlns:a16="http://schemas.microsoft.com/office/drawing/2014/main" id="{056D41B4-D237-374A-E373-A23EBEE881DE}"/>
              </a:ext>
            </a:extLst>
          </p:cNvPr>
          <p:cNvSpPr txBox="1">
            <a:spLocks/>
          </p:cNvSpPr>
          <p:nvPr/>
        </p:nvSpPr>
        <p:spPr>
          <a:xfrm>
            <a:off x="8320903" y="3715897"/>
            <a:ext cx="4037351" cy="12469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2"/>
                </a:solidFill>
              </a:rPr>
              <a:t>H</a:t>
            </a:r>
            <a:r>
              <a:rPr lang="en-US" sz="2400" b="1" baseline="-25000" dirty="0">
                <a:solidFill>
                  <a:schemeClr val="accent2"/>
                </a:solidFill>
              </a:rPr>
              <a:t>2.2</a:t>
            </a:r>
            <a:r>
              <a:rPr lang="en-US" sz="2400" b="1" dirty="0">
                <a:solidFill>
                  <a:schemeClr val="accent2"/>
                </a:solidFill>
              </a:rPr>
              <a:t>:</a:t>
            </a:r>
            <a:r>
              <a:rPr lang="en-US" sz="2400" dirty="0">
                <a:solidFill>
                  <a:schemeClr val="accent2"/>
                </a:solidFill>
              </a:rPr>
              <a:t> Diverse populations of </a:t>
            </a:r>
            <a:r>
              <a:rPr lang="en-US" sz="2400" i="1" dirty="0">
                <a:solidFill>
                  <a:schemeClr val="accent2"/>
                </a:solidFill>
              </a:rPr>
              <a:t>H. rosa</a:t>
            </a:r>
            <a:r>
              <a:rPr lang="en-US" sz="2400" dirty="0">
                <a:solidFill>
                  <a:schemeClr val="accent2"/>
                </a:solidFill>
              </a:rPr>
              <a:t>, when left to evolve in different temperatures, </a:t>
            </a:r>
            <a:r>
              <a:rPr lang="en-US" sz="2400" b="1" dirty="0">
                <a:solidFill>
                  <a:schemeClr val="accent2"/>
                </a:solidFill>
              </a:rPr>
              <a:t>will</a:t>
            </a:r>
            <a:r>
              <a:rPr lang="en-US" sz="2400" dirty="0">
                <a:solidFill>
                  <a:schemeClr val="accent2"/>
                </a:solidFill>
              </a:rPr>
              <a:t> exhibit changes—good or bad—in the way they interact with a natural competitor (</a:t>
            </a:r>
            <a:r>
              <a:rPr lang="en-US" sz="2400" i="1" dirty="0">
                <a:solidFill>
                  <a:schemeClr val="accent2"/>
                </a:solidFill>
              </a:rPr>
              <a:t>Tetrahymena</a:t>
            </a:r>
            <a:r>
              <a:rPr lang="en-US" sz="2400" dirty="0">
                <a:solidFill>
                  <a:schemeClr val="accent2"/>
                </a:solidFill>
              </a:rPr>
              <a:t>)</a:t>
            </a:r>
          </a:p>
        </p:txBody>
      </p:sp>
    </p:spTree>
    <p:extLst>
      <p:ext uri="{BB962C8B-B14F-4D97-AF65-F5344CB8AC3E}">
        <p14:creationId xmlns:p14="http://schemas.microsoft.com/office/powerpoint/2010/main" val="149078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0D93A9-346F-5933-6ECF-0B046449A4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57" t="-457" r="2042" b="2636"/>
          <a:stretch/>
        </p:blipFill>
        <p:spPr bwMode="auto">
          <a:xfrm>
            <a:off x="5584106" y="2756610"/>
            <a:ext cx="6483015" cy="3177073"/>
          </a:xfrm>
          <a:prstGeom prst="rect">
            <a:avLst/>
          </a:prstGeom>
          <a:noFill/>
          <a:ln>
            <a:noFill/>
          </a:ln>
        </p:spPr>
      </p:pic>
      <p:sp>
        <p:nvSpPr>
          <p:cNvPr id="4" name="Title 1">
            <a:extLst>
              <a:ext uri="{FF2B5EF4-FFF2-40B4-BE49-F238E27FC236}">
                <a16:creationId xmlns:a16="http://schemas.microsoft.com/office/drawing/2014/main" id="{300737AA-40C0-13D3-2D28-D9E9F74D7CE6}"/>
              </a:ext>
            </a:extLst>
          </p:cNvPr>
          <p:cNvSpPr txBox="1">
            <a:spLocks/>
          </p:cNvSpPr>
          <p:nvPr/>
        </p:nvSpPr>
        <p:spPr>
          <a:xfrm>
            <a:off x="536817" y="1075750"/>
            <a:ext cx="2006030"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Analysis</a:t>
            </a:r>
            <a:endParaRPr lang="en-US" sz="3200" dirty="0"/>
          </a:p>
        </p:txBody>
      </p:sp>
      <p:sp>
        <p:nvSpPr>
          <p:cNvPr id="5" name="TextBox 4">
            <a:extLst>
              <a:ext uri="{FF2B5EF4-FFF2-40B4-BE49-F238E27FC236}">
                <a16:creationId xmlns:a16="http://schemas.microsoft.com/office/drawing/2014/main" id="{940E460C-5ECC-3F12-4C66-B6DC7FEFBC5E}"/>
              </a:ext>
            </a:extLst>
          </p:cNvPr>
          <p:cNvSpPr txBox="1"/>
          <p:nvPr/>
        </p:nvSpPr>
        <p:spPr>
          <a:xfrm>
            <a:off x="639289" y="1614674"/>
            <a:ext cx="1073736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Separate three-factor ANOVAs to compare population growth rate, size, and respiration rate among:</a:t>
            </a:r>
          </a:p>
          <a:p>
            <a:pPr marL="742950" lvl="1" indent="-285750">
              <a:buFont typeface="Arial" panose="020B0604020202020204" pitchFamily="34" charset="0"/>
              <a:buChar char="•"/>
            </a:pPr>
            <a:r>
              <a:rPr lang="en-US" sz="2400" dirty="0"/>
              <a:t>Evolutionary history</a:t>
            </a:r>
          </a:p>
          <a:p>
            <a:pPr marL="742950" lvl="1" indent="-285750">
              <a:buFont typeface="Arial" panose="020B0604020202020204" pitchFamily="34" charset="0"/>
              <a:buChar char="•"/>
            </a:pPr>
            <a:r>
              <a:rPr lang="en-US" sz="2400" dirty="0"/>
              <a:t>Contemporary temperature</a:t>
            </a:r>
          </a:p>
          <a:p>
            <a:pPr marL="742950" lvl="1" indent="-285750">
              <a:buFont typeface="Arial" panose="020B0604020202020204" pitchFamily="34" charset="0"/>
              <a:buChar char="•"/>
            </a:pPr>
            <a:r>
              <a:rPr lang="en-US" sz="2400" dirty="0"/>
              <a:t>Competition</a:t>
            </a:r>
          </a:p>
        </p:txBody>
      </p:sp>
      <p:sp>
        <p:nvSpPr>
          <p:cNvPr id="6" name="TextBox 5">
            <a:extLst>
              <a:ext uri="{FF2B5EF4-FFF2-40B4-BE49-F238E27FC236}">
                <a16:creationId xmlns:a16="http://schemas.microsoft.com/office/drawing/2014/main" id="{338B432D-832D-3D08-8A11-E50BF38E54A1}"/>
              </a:ext>
            </a:extLst>
          </p:cNvPr>
          <p:cNvSpPr txBox="1"/>
          <p:nvPr/>
        </p:nvSpPr>
        <p:spPr>
          <a:xfrm>
            <a:off x="536817" y="3734549"/>
            <a:ext cx="551516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Path analysis (via structural equation modeling) to describe both direct and indirect effects</a:t>
            </a:r>
          </a:p>
          <a:p>
            <a:endParaRPr lang="en-US" sz="2400" dirty="0"/>
          </a:p>
        </p:txBody>
      </p:sp>
      <p:sp>
        <p:nvSpPr>
          <p:cNvPr id="8" name="Title 1">
            <a:extLst>
              <a:ext uri="{FF2B5EF4-FFF2-40B4-BE49-F238E27FC236}">
                <a16:creationId xmlns:a16="http://schemas.microsoft.com/office/drawing/2014/main" id="{95ED0BE8-6EE6-9188-246E-A4E0C4828FE5}"/>
              </a:ext>
            </a:extLst>
          </p:cNvPr>
          <p:cNvSpPr txBox="1">
            <a:spLocks/>
          </p:cNvSpPr>
          <p:nvPr/>
        </p:nvSpPr>
        <p:spPr>
          <a:xfrm>
            <a:off x="536817" y="128226"/>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Aims 2.1 &amp; 2.2:</a:t>
            </a:r>
            <a:endParaRPr lang="en-US" sz="2800" dirty="0"/>
          </a:p>
        </p:txBody>
      </p:sp>
    </p:spTree>
    <p:extLst>
      <p:ext uri="{BB962C8B-B14F-4D97-AF65-F5344CB8AC3E}">
        <p14:creationId xmlns:p14="http://schemas.microsoft.com/office/powerpoint/2010/main" val="354438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03CB8A32-2DC7-AF69-190F-3B59DC4F87F8}"/>
              </a:ext>
            </a:extLst>
          </p:cNvPr>
          <p:cNvSpPr txBox="1">
            <a:spLocks/>
          </p:cNvSpPr>
          <p:nvPr/>
        </p:nvSpPr>
        <p:spPr>
          <a:xfrm>
            <a:off x="3050150" y="6402171"/>
            <a:ext cx="4798141" cy="299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err="1">
                <a:solidFill>
                  <a:schemeClr val="accent3">
                    <a:lumMod val="50000"/>
                  </a:schemeClr>
                </a:solidFill>
                <a:latin typeface="Times New Roman" panose="02020603050405020304" pitchFamily="18" charset="0"/>
                <a:cs typeface="Times New Roman" panose="02020603050405020304" pitchFamily="18" charset="0"/>
              </a:rPr>
              <a:t>MegaSDM</a:t>
            </a:r>
            <a:r>
              <a:rPr lang="en-US" sz="1200" dirty="0">
                <a:solidFill>
                  <a:schemeClr val="accent3">
                    <a:lumMod val="50000"/>
                  </a:schemeClr>
                </a:solidFill>
                <a:latin typeface="Times New Roman" panose="02020603050405020304" pitchFamily="18" charset="0"/>
                <a:cs typeface="Times New Roman" panose="02020603050405020304" pitchFamily="18" charset="0"/>
              </a:rPr>
              <a:t>, Ben Shipley</a:t>
            </a:r>
          </a:p>
        </p:txBody>
      </p:sp>
      <p:sp>
        <p:nvSpPr>
          <p:cNvPr id="3" name="Rectangle 2">
            <a:extLst>
              <a:ext uri="{FF2B5EF4-FFF2-40B4-BE49-F238E27FC236}">
                <a16:creationId xmlns:a16="http://schemas.microsoft.com/office/drawing/2014/main" id="{A22F5081-B0C6-2E80-D7DB-A465D66DC914}"/>
              </a:ext>
            </a:extLst>
          </p:cNvPr>
          <p:cNvSpPr/>
          <p:nvPr/>
        </p:nvSpPr>
        <p:spPr>
          <a:xfrm>
            <a:off x="5034115" y="5132439"/>
            <a:ext cx="299884" cy="299884"/>
          </a:xfrm>
          <a:prstGeom prst="rect">
            <a:avLst/>
          </a:prstGeom>
          <a:solidFill>
            <a:srgbClr val="BCACD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F8399B4-B288-979D-5673-3866380A2BCD}"/>
              </a:ext>
            </a:extLst>
          </p:cNvPr>
          <p:cNvSpPr/>
          <p:nvPr/>
        </p:nvSpPr>
        <p:spPr>
          <a:xfrm>
            <a:off x="5034115" y="5560142"/>
            <a:ext cx="299884" cy="299884"/>
          </a:xfrm>
          <a:prstGeom prst="rect">
            <a:avLst/>
          </a:prstGeom>
          <a:solidFill>
            <a:srgbClr val="583B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98B23FC7-8A5F-F58F-E557-29B9415349E4}"/>
              </a:ext>
            </a:extLst>
          </p:cNvPr>
          <p:cNvSpPr txBox="1">
            <a:spLocks/>
          </p:cNvSpPr>
          <p:nvPr/>
        </p:nvSpPr>
        <p:spPr>
          <a:xfrm>
            <a:off x="5333999" y="5107858"/>
            <a:ext cx="762001" cy="299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accent3">
                    <a:lumMod val="50000"/>
                  </a:schemeClr>
                </a:solidFill>
                <a:latin typeface="Times New Roman" panose="02020603050405020304" pitchFamily="18" charset="0"/>
                <a:cs typeface="Times New Roman" panose="02020603050405020304" pitchFamily="18" charset="0"/>
              </a:rPr>
              <a:t>1970</a:t>
            </a:r>
          </a:p>
        </p:txBody>
      </p:sp>
      <p:sp>
        <p:nvSpPr>
          <p:cNvPr id="6" name="Subtitle 2">
            <a:extLst>
              <a:ext uri="{FF2B5EF4-FFF2-40B4-BE49-F238E27FC236}">
                <a16:creationId xmlns:a16="http://schemas.microsoft.com/office/drawing/2014/main" id="{37F0A23B-0406-6400-E761-98E148F1A698}"/>
              </a:ext>
            </a:extLst>
          </p:cNvPr>
          <p:cNvSpPr txBox="1">
            <a:spLocks/>
          </p:cNvSpPr>
          <p:nvPr/>
        </p:nvSpPr>
        <p:spPr>
          <a:xfrm>
            <a:off x="5333999" y="5535561"/>
            <a:ext cx="762001" cy="299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accent3">
                    <a:lumMod val="50000"/>
                  </a:schemeClr>
                </a:solidFill>
                <a:latin typeface="Times New Roman" panose="02020603050405020304" pitchFamily="18" charset="0"/>
                <a:cs typeface="Times New Roman" panose="02020603050405020304" pitchFamily="18" charset="0"/>
              </a:rPr>
              <a:t>2015</a:t>
            </a:r>
          </a:p>
        </p:txBody>
      </p:sp>
      <p:pic>
        <p:nvPicPr>
          <p:cNvPr id="3076" name="Picture 4">
            <a:extLst>
              <a:ext uri="{FF2B5EF4-FFF2-40B4-BE49-F238E27FC236}">
                <a16:creationId xmlns:a16="http://schemas.microsoft.com/office/drawing/2014/main" id="{8DF09A7A-1A0F-F39A-2D61-9C23B7732F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 b="1"/>
          <a:stretch/>
        </p:blipFill>
        <p:spPr bwMode="auto">
          <a:xfrm>
            <a:off x="3050150" y="905610"/>
            <a:ext cx="6091699" cy="547198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3032407-05B7-30E9-64B0-F40DA741BDA6}"/>
              </a:ext>
            </a:extLst>
          </p:cNvPr>
          <p:cNvSpPr txBox="1">
            <a:spLocks/>
          </p:cNvSpPr>
          <p:nvPr/>
        </p:nvSpPr>
        <p:spPr>
          <a:xfrm>
            <a:off x="528637" y="227012"/>
            <a:ext cx="11134725" cy="6207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Predicted upward shift in</a:t>
            </a:r>
            <a:r>
              <a:rPr lang="en-US" sz="3200" i="1" dirty="0"/>
              <a:t> </a:t>
            </a:r>
            <a:r>
              <a:rPr lang="en-US" sz="3200" dirty="0"/>
              <a:t>Franklin’s Ground Squirrel range</a:t>
            </a:r>
          </a:p>
        </p:txBody>
      </p:sp>
    </p:spTree>
    <p:extLst>
      <p:ext uri="{BB962C8B-B14F-4D97-AF65-F5344CB8AC3E}">
        <p14:creationId xmlns:p14="http://schemas.microsoft.com/office/powerpoint/2010/main" val="3276139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function&#10;&#10;Description automatically generated">
            <a:extLst>
              <a:ext uri="{FF2B5EF4-FFF2-40B4-BE49-F238E27FC236}">
                <a16:creationId xmlns:a16="http://schemas.microsoft.com/office/drawing/2014/main" id="{33836599-07A0-1789-41E7-C475676F60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009" r="27557" b="3620"/>
          <a:stretch/>
        </p:blipFill>
        <p:spPr bwMode="auto">
          <a:xfrm>
            <a:off x="8052733" y="1355271"/>
            <a:ext cx="3793827" cy="5084030"/>
          </a:xfrm>
          <a:prstGeom prst="rect">
            <a:avLst/>
          </a:prstGeom>
          <a:noFill/>
          <a:ln>
            <a:noFill/>
          </a:ln>
          <a:extLst>
            <a:ext uri="{53640926-AAD7-44D8-BBD7-CCE9431645EC}">
              <a14:shadowObscured xmlns:a14="http://schemas.microsoft.com/office/drawing/2010/main"/>
            </a:ext>
          </a:extLst>
        </p:spPr>
      </p:pic>
      <p:sp>
        <p:nvSpPr>
          <p:cNvPr id="4" name="Title 1">
            <a:extLst>
              <a:ext uri="{FF2B5EF4-FFF2-40B4-BE49-F238E27FC236}">
                <a16:creationId xmlns:a16="http://schemas.microsoft.com/office/drawing/2014/main" id="{ED5AA1A9-155C-C184-5458-576F6B1E30FF}"/>
              </a:ext>
            </a:extLst>
          </p:cNvPr>
          <p:cNvSpPr txBox="1">
            <a:spLocks/>
          </p:cNvSpPr>
          <p:nvPr/>
        </p:nvSpPr>
        <p:spPr>
          <a:xfrm rot="16200000">
            <a:off x="6145106" y="3769213"/>
            <a:ext cx="3381829" cy="43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Population Growth Rate</a:t>
            </a:r>
          </a:p>
        </p:txBody>
      </p:sp>
      <p:pic>
        <p:nvPicPr>
          <p:cNvPr id="5" name="Picture 4" descr="A graph of a function&#10;&#10;Description automatically generated">
            <a:extLst>
              <a:ext uri="{FF2B5EF4-FFF2-40B4-BE49-F238E27FC236}">
                <a16:creationId xmlns:a16="http://schemas.microsoft.com/office/drawing/2014/main" id="{0A79D59C-CC84-B515-7E76-8406357548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9" t="14106" r="84622" b="68913"/>
          <a:stretch/>
        </p:blipFill>
        <p:spPr bwMode="auto">
          <a:xfrm>
            <a:off x="7347718" y="1310631"/>
            <a:ext cx="976604" cy="895739"/>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6BA0EC18-5FE6-553D-A99C-713A994248BB}"/>
              </a:ext>
            </a:extLst>
          </p:cNvPr>
          <p:cNvSpPr txBox="1">
            <a:spLocks/>
          </p:cNvSpPr>
          <p:nvPr/>
        </p:nvSpPr>
        <p:spPr>
          <a:xfrm>
            <a:off x="572631" y="1139060"/>
            <a:ext cx="6681409" cy="9397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R* </a:t>
            </a:r>
            <a:r>
              <a:rPr lang="en-US" sz="2800" dirty="0"/>
              <a:t>is the minimum resource level required to maintain a positive population growth rate</a:t>
            </a:r>
          </a:p>
        </p:txBody>
      </p:sp>
      <p:sp>
        <p:nvSpPr>
          <p:cNvPr id="8" name="Arc 7">
            <a:extLst>
              <a:ext uri="{FF2B5EF4-FFF2-40B4-BE49-F238E27FC236}">
                <a16:creationId xmlns:a16="http://schemas.microsoft.com/office/drawing/2014/main" id="{D3617B07-25C4-72DF-D26F-8D1BE8DC651E}"/>
              </a:ext>
            </a:extLst>
          </p:cNvPr>
          <p:cNvSpPr/>
          <p:nvPr/>
        </p:nvSpPr>
        <p:spPr>
          <a:xfrm flipH="1">
            <a:off x="8910289" y="1532553"/>
            <a:ext cx="4080198" cy="4774942"/>
          </a:xfrm>
          <a:prstGeom prst="arc">
            <a:avLst>
              <a:gd name="adj1" fmla="val 16671612"/>
              <a:gd name="adj2" fmla="val 20116834"/>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21CA11E-52D9-D19D-D041-00A70F179785}"/>
              </a:ext>
            </a:extLst>
          </p:cNvPr>
          <p:cNvCxnSpPr>
            <a:cxnSpLocks/>
            <a:stCxn id="8" idx="2"/>
          </p:cNvCxnSpPr>
          <p:nvPr/>
        </p:nvCxnSpPr>
        <p:spPr>
          <a:xfrm flipH="1">
            <a:off x="8397966" y="3046037"/>
            <a:ext cx="653934" cy="175922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F64CA2E-FE80-25D6-C528-09680E2B04FD}"/>
              </a:ext>
            </a:extLst>
          </p:cNvPr>
          <p:cNvCxnSpPr>
            <a:cxnSpLocks/>
          </p:cNvCxnSpPr>
          <p:nvPr/>
        </p:nvCxnSpPr>
        <p:spPr>
          <a:xfrm flipV="1">
            <a:off x="8397966" y="1577193"/>
            <a:ext cx="1193074" cy="3228073"/>
          </a:xfrm>
          <a:prstGeom prst="line">
            <a:avLst/>
          </a:prstGeom>
          <a:ln>
            <a:solidFill>
              <a:schemeClr val="tx1"/>
            </a:solidFill>
            <a:prstDash val="lg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6CF7978-8AE1-0047-F3D0-BD77F11B5841}"/>
              </a:ext>
            </a:extLst>
          </p:cNvPr>
          <p:cNvCxnSpPr/>
          <p:nvPr/>
        </p:nvCxnSpPr>
        <p:spPr>
          <a:xfrm>
            <a:off x="8780521" y="3788229"/>
            <a:ext cx="0" cy="2220686"/>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D6111AC-B167-E712-CFF7-4CFDDC7AA3FD}"/>
              </a:ext>
            </a:extLst>
          </p:cNvPr>
          <p:cNvSpPr txBox="1"/>
          <p:nvPr/>
        </p:nvSpPr>
        <p:spPr>
          <a:xfrm>
            <a:off x="8610265" y="6028099"/>
            <a:ext cx="600045" cy="369332"/>
          </a:xfrm>
          <a:prstGeom prst="rect">
            <a:avLst/>
          </a:prstGeom>
          <a:noFill/>
        </p:spPr>
        <p:txBody>
          <a:bodyPr wrap="square" rtlCol="0">
            <a:spAutoFit/>
          </a:bodyPr>
          <a:lstStyle/>
          <a:p>
            <a:r>
              <a:rPr lang="en-US" b="1" i="1" dirty="0">
                <a:solidFill>
                  <a:schemeClr val="accent2"/>
                </a:solidFill>
                <a:latin typeface="Times New Roman" panose="02020603050405020304" pitchFamily="18" charset="0"/>
                <a:cs typeface="Times New Roman" panose="02020603050405020304" pitchFamily="18" charset="0"/>
              </a:rPr>
              <a:t>R*</a:t>
            </a:r>
            <a:r>
              <a:rPr lang="en-US" b="1" i="1" baseline="-25000" dirty="0">
                <a:solidFill>
                  <a:schemeClr val="accent2"/>
                </a:solidFill>
                <a:latin typeface="Times New Roman" panose="02020603050405020304" pitchFamily="18" charset="0"/>
                <a:cs typeface="Times New Roman" panose="02020603050405020304" pitchFamily="18" charset="0"/>
              </a:rPr>
              <a:t>2</a:t>
            </a:r>
          </a:p>
        </p:txBody>
      </p:sp>
      <p:cxnSp>
        <p:nvCxnSpPr>
          <p:cNvPr id="19" name="Straight Arrow Connector 18">
            <a:extLst>
              <a:ext uri="{FF2B5EF4-FFF2-40B4-BE49-F238E27FC236}">
                <a16:creationId xmlns:a16="http://schemas.microsoft.com/office/drawing/2014/main" id="{3A8EE9DF-72FB-7611-A5A4-C803EA0CA5C6}"/>
              </a:ext>
            </a:extLst>
          </p:cNvPr>
          <p:cNvCxnSpPr/>
          <p:nvPr/>
        </p:nvCxnSpPr>
        <p:spPr>
          <a:xfrm flipH="1">
            <a:off x="9005828" y="3606282"/>
            <a:ext cx="428417" cy="0"/>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4BC409FE-E759-D898-B14E-8A4180611A46}"/>
              </a:ext>
            </a:extLst>
          </p:cNvPr>
          <p:cNvSpPr/>
          <p:nvPr/>
        </p:nvSpPr>
        <p:spPr>
          <a:xfrm>
            <a:off x="8731278" y="3717229"/>
            <a:ext cx="103632" cy="103632"/>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graph of a graph showing the value of a graph&#10;&#10;Description automatically generated with medium confidence">
            <a:extLst>
              <a:ext uri="{FF2B5EF4-FFF2-40B4-BE49-F238E27FC236}">
                <a16:creationId xmlns:a16="http://schemas.microsoft.com/office/drawing/2014/main" id="{2F58DD63-37A8-59A7-C74E-B543D458D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279" y="2295011"/>
            <a:ext cx="7056841" cy="4144290"/>
          </a:xfrm>
          <a:prstGeom prst="rect">
            <a:avLst/>
          </a:prstGeom>
        </p:spPr>
      </p:pic>
      <p:cxnSp>
        <p:nvCxnSpPr>
          <p:cNvPr id="24" name="Straight Connector 23">
            <a:extLst>
              <a:ext uri="{FF2B5EF4-FFF2-40B4-BE49-F238E27FC236}">
                <a16:creationId xmlns:a16="http://schemas.microsoft.com/office/drawing/2014/main" id="{3F15167C-E519-6E32-10E3-A1066D22FA47}"/>
              </a:ext>
            </a:extLst>
          </p:cNvPr>
          <p:cNvCxnSpPr/>
          <p:nvPr/>
        </p:nvCxnSpPr>
        <p:spPr>
          <a:xfrm>
            <a:off x="11846560" y="1532553"/>
            <a:ext cx="0" cy="44763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Title 1">
            <a:extLst>
              <a:ext uri="{FF2B5EF4-FFF2-40B4-BE49-F238E27FC236}">
                <a16:creationId xmlns:a16="http://schemas.microsoft.com/office/drawing/2014/main" id="{6D51E2B5-941C-6BF3-5A66-9D9BE7B53630}"/>
              </a:ext>
            </a:extLst>
          </p:cNvPr>
          <p:cNvSpPr txBox="1">
            <a:spLocks/>
          </p:cNvSpPr>
          <p:nvPr/>
        </p:nvSpPr>
        <p:spPr>
          <a:xfrm>
            <a:off x="280279" y="218114"/>
            <a:ext cx="11667881" cy="596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2.3: </a:t>
            </a:r>
            <a:r>
              <a:rPr lang="en-US" sz="3200" dirty="0"/>
              <a:t>Investigate mechanisms behind change in competitive ability</a:t>
            </a:r>
          </a:p>
        </p:txBody>
      </p:sp>
    </p:spTree>
    <p:extLst>
      <p:ext uri="{BB962C8B-B14F-4D97-AF65-F5344CB8AC3E}">
        <p14:creationId xmlns:p14="http://schemas.microsoft.com/office/powerpoint/2010/main" val="185775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8FFD-F149-2A80-A222-A16A739A9750}"/>
              </a:ext>
            </a:extLst>
          </p:cNvPr>
          <p:cNvSpPr txBox="1">
            <a:spLocks/>
          </p:cNvSpPr>
          <p:nvPr/>
        </p:nvSpPr>
        <p:spPr>
          <a:xfrm>
            <a:off x="280279" y="218114"/>
            <a:ext cx="11667881" cy="596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2.3: </a:t>
            </a:r>
            <a:r>
              <a:rPr lang="en-US" sz="3200" dirty="0"/>
              <a:t>Investigate mechanisms behind change in competitive ability</a:t>
            </a:r>
          </a:p>
        </p:txBody>
      </p:sp>
      <p:sp>
        <p:nvSpPr>
          <p:cNvPr id="9" name="Title 1">
            <a:extLst>
              <a:ext uri="{FF2B5EF4-FFF2-40B4-BE49-F238E27FC236}">
                <a16:creationId xmlns:a16="http://schemas.microsoft.com/office/drawing/2014/main" id="{3C33E9A2-E4CD-2A3D-8A2D-809DFBAE8F87}"/>
              </a:ext>
            </a:extLst>
          </p:cNvPr>
          <p:cNvSpPr txBox="1">
            <a:spLocks/>
          </p:cNvSpPr>
          <p:nvPr/>
        </p:nvSpPr>
        <p:spPr>
          <a:xfrm>
            <a:off x="2564095" y="6206460"/>
            <a:ext cx="727166" cy="43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i="1" dirty="0"/>
              <a:t>R*</a:t>
            </a:r>
          </a:p>
        </p:txBody>
      </p:sp>
      <p:pic>
        <p:nvPicPr>
          <p:cNvPr id="3" name="Picture 2" descr="A graph of a function&#10;&#10;Description automatically generated">
            <a:extLst>
              <a:ext uri="{FF2B5EF4-FFF2-40B4-BE49-F238E27FC236}">
                <a16:creationId xmlns:a16="http://schemas.microsoft.com/office/drawing/2014/main" id="{5ADC7F27-4839-A945-2751-B5918FA183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009" r="3502" b="3620"/>
          <a:stretch/>
        </p:blipFill>
        <p:spPr bwMode="auto">
          <a:xfrm>
            <a:off x="1301557" y="937593"/>
            <a:ext cx="5303900" cy="5084030"/>
          </a:xfrm>
          <a:prstGeom prst="rect">
            <a:avLst/>
          </a:prstGeom>
          <a:noFill/>
          <a:ln>
            <a:noFill/>
          </a:ln>
          <a:extLst>
            <a:ext uri="{53640926-AAD7-44D8-BBD7-CCE9431645EC}">
              <a14:shadowObscured xmlns:a14="http://schemas.microsoft.com/office/drawing/2010/main"/>
            </a:ext>
          </a:extLst>
        </p:spPr>
      </p:pic>
      <p:sp>
        <p:nvSpPr>
          <p:cNvPr id="4" name="Title 1">
            <a:extLst>
              <a:ext uri="{FF2B5EF4-FFF2-40B4-BE49-F238E27FC236}">
                <a16:creationId xmlns:a16="http://schemas.microsoft.com/office/drawing/2014/main" id="{75935980-377B-384B-23EF-1FC87A081039}"/>
              </a:ext>
            </a:extLst>
          </p:cNvPr>
          <p:cNvSpPr txBox="1">
            <a:spLocks/>
          </p:cNvSpPr>
          <p:nvPr/>
        </p:nvSpPr>
        <p:spPr>
          <a:xfrm rot="16200000">
            <a:off x="-606071" y="3262894"/>
            <a:ext cx="3381829" cy="43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Population Growth Rate</a:t>
            </a:r>
          </a:p>
        </p:txBody>
      </p:sp>
      <p:sp>
        <p:nvSpPr>
          <p:cNvPr id="5" name="Rectangle 4">
            <a:extLst>
              <a:ext uri="{FF2B5EF4-FFF2-40B4-BE49-F238E27FC236}">
                <a16:creationId xmlns:a16="http://schemas.microsoft.com/office/drawing/2014/main" id="{271F1D9F-2894-89BD-4AA9-CA03838F3930}"/>
              </a:ext>
            </a:extLst>
          </p:cNvPr>
          <p:cNvSpPr/>
          <p:nvPr/>
        </p:nvSpPr>
        <p:spPr>
          <a:xfrm>
            <a:off x="1537111" y="5658294"/>
            <a:ext cx="3598606" cy="3633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9E35FC0-488F-C2B9-5D15-627A93FAC17B}"/>
              </a:ext>
            </a:extLst>
          </p:cNvPr>
          <p:cNvSpPr txBox="1">
            <a:spLocks/>
          </p:cNvSpPr>
          <p:nvPr/>
        </p:nvSpPr>
        <p:spPr>
          <a:xfrm>
            <a:off x="2402581" y="5989747"/>
            <a:ext cx="3381829" cy="43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[bacteria]</a:t>
            </a:r>
          </a:p>
        </p:txBody>
      </p:sp>
      <p:sp>
        <p:nvSpPr>
          <p:cNvPr id="7" name="Title 1">
            <a:extLst>
              <a:ext uri="{FF2B5EF4-FFF2-40B4-BE49-F238E27FC236}">
                <a16:creationId xmlns:a16="http://schemas.microsoft.com/office/drawing/2014/main" id="{82E8C3E2-46DE-9FD2-883B-078402D4608D}"/>
              </a:ext>
            </a:extLst>
          </p:cNvPr>
          <p:cNvSpPr txBox="1">
            <a:spLocks/>
          </p:cNvSpPr>
          <p:nvPr/>
        </p:nvSpPr>
        <p:spPr>
          <a:xfrm>
            <a:off x="1778209" y="5655323"/>
            <a:ext cx="4984534" cy="43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10</a:t>
            </a:r>
            <a:r>
              <a:rPr lang="en-US" sz="2400" baseline="30000" dirty="0"/>
              <a:t>-5</a:t>
            </a:r>
            <a:r>
              <a:rPr lang="en-US" sz="2400" dirty="0"/>
              <a:t>        10</a:t>
            </a:r>
            <a:r>
              <a:rPr lang="en-US" sz="2400" baseline="30000" dirty="0"/>
              <a:t>-4</a:t>
            </a:r>
            <a:r>
              <a:rPr lang="en-US" sz="2400" dirty="0"/>
              <a:t>        10</a:t>
            </a:r>
            <a:r>
              <a:rPr lang="en-US" sz="2400" baseline="30000" dirty="0"/>
              <a:t>-3</a:t>
            </a:r>
            <a:r>
              <a:rPr lang="en-US" sz="2400" dirty="0"/>
              <a:t>        10</a:t>
            </a:r>
            <a:r>
              <a:rPr lang="en-US" sz="2400" baseline="30000" dirty="0"/>
              <a:t>-2</a:t>
            </a:r>
            <a:r>
              <a:rPr lang="en-US" sz="2400" dirty="0"/>
              <a:t>        10</a:t>
            </a:r>
            <a:r>
              <a:rPr lang="en-US" sz="2400" baseline="30000" dirty="0"/>
              <a:t>-1</a:t>
            </a:r>
          </a:p>
        </p:txBody>
      </p:sp>
      <p:cxnSp>
        <p:nvCxnSpPr>
          <p:cNvPr id="15" name="Straight Connector 14">
            <a:extLst>
              <a:ext uri="{FF2B5EF4-FFF2-40B4-BE49-F238E27FC236}">
                <a16:creationId xmlns:a16="http://schemas.microsoft.com/office/drawing/2014/main" id="{72BF8481-44D0-6EBF-06D9-0143458BF744}"/>
              </a:ext>
            </a:extLst>
          </p:cNvPr>
          <p:cNvCxnSpPr>
            <a:cxnSpLocks/>
          </p:cNvCxnSpPr>
          <p:nvPr/>
        </p:nvCxnSpPr>
        <p:spPr>
          <a:xfrm>
            <a:off x="2876878" y="5989747"/>
            <a:ext cx="0" cy="215343"/>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3607D0BB-889D-5DF5-5E4F-319F0C9BAED2}"/>
              </a:ext>
            </a:extLst>
          </p:cNvPr>
          <p:cNvGrpSpPr/>
          <p:nvPr/>
        </p:nvGrpSpPr>
        <p:grpSpPr>
          <a:xfrm>
            <a:off x="2159756" y="1088626"/>
            <a:ext cx="3992880" cy="4391595"/>
            <a:chOff x="2159756" y="1088626"/>
            <a:chExt cx="3992880" cy="4391595"/>
          </a:xfrm>
        </p:grpSpPr>
        <p:sp>
          <p:nvSpPr>
            <p:cNvPr id="18" name="Oval 17">
              <a:extLst>
                <a:ext uri="{FF2B5EF4-FFF2-40B4-BE49-F238E27FC236}">
                  <a16:creationId xmlns:a16="http://schemas.microsoft.com/office/drawing/2014/main" id="{742765FE-714E-509A-FC0B-2F6E15E28703}"/>
                </a:ext>
              </a:extLst>
            </p:cNvPr>
            <p:cNvSpPr/>
            <p:nvPr/>
          </p:nvSpPr>
          <p:spPr>
            <a:xfrm>
              <a:off x="2943679" y="2922294"/>
              <a:ext cx="107617" cy="10761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89B2983-DDC6-5CD8-7B6F-CD81BA354561}"/>
                </a:ext>
              </a:extLst>
            </p:cNvPr>
            <p:cNvSpPr/>
            <p:nvPr/>
          </p:nvSpPr>
          <p:spPr>
            <a:xfrm>
              <a:off x="4010191" y="1380203"/>
              <a:ext cx="107617" cy="10761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B1719B-2025-A385-31E6-8C4AC3C53E3F}"/>
                </a:ext>
              </a:extLst>
            </p:cNvPr>
            <p:cNvSpPr/>
            <p:nvPr/>
          </p:nvSpPr>
          <p:spPr>
            <a:xfrm>
              <a:off x="4978219" y="1088626"/>
              <a:ext cx="107617" cy="10761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0A296C-B55A-BB7B-95DF-534DAA66F8CB}"/>
                </a:ext>
              </a:extLst>
            </p:cNvPr>
            <p:cNvSpPr/>
            <p:nvPr/>
          </p:nvSpPr>
          <p:spPr>
            <a:xfrm>
              <a:off x="2159756" y="5372604"/>
              <a:ext cx="107617" cy="10761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DA9B0DD-5E18-6F77-4688-82801F7D74FC}"/>
                </a:ext>
              </a:extLst>
            </p:cNvPr>
            <p:cNvSpPr/>
            <p:nvPr/>
          </p:nvSpPr>
          <p:spPr>
            <a:xfrm>
              <a:off x="6045019" y="1088626"/>
              <a:ext cx="107617" cy="10761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8AA883FB-7B6C-BDE3-A100-C5BBBD29B8D6}"/>
              </a:ext>
            </a:extLst>
          </p:cNvPr>
          <p:cNvSpPr txBox="1">
            <a:spLocks/>
          </p:cNvSpPr>
          <p:nvPr/>
        </p:nvSpPr>
        <p:spPr>
          <a:xfrm>
            <a:off x="6933114" y="2446120"/>
            <a:ext cx="4883410" cy="9523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Measure abundance after 10 days to estimate rough population growth rate</a:t>
            </a:r>
          </a:p>
        </p:txBody>
      </p:sp>
      <p:cxnSp>
        <p:nvCxnSpPr>
          <p:cNvPr id="12" name="Straight Arrow Connector 11">
            <a:extLst>
              <a:ext uri="{FF2B5EF4-FFF2-40B4-BE49-F238E27FC236}">
                <a16:creationId xmlns:a16="http://schemas.microsoft.com/office/drawing/2014/main" id="{0777FED0-948C-3912-A08A-779AEFF6E5AD}"/>
              </a:ext>
            </a:extLst>
          </p:cNvPr>
          <p:cNvCxnSpPr>
            <a:cxnSpLocks/>
          </p:cNvCxnSpPr>
          <p:nvPr/>
        </p:nvCxnSpPr>
        <p:spPr>
          <a:xfrm>
            <a:off x="9374820" y="3541571"/>
            <a:ext cx="0" cy="48486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FFADE1C8-9B32-5C68-D98F-F89753DA2231}"/>
              </a:ext>
            </a:extLst>
          </p:cNvPr>
          <p:cNvSpPr txBox="1">
            <a:spLocks/>
          </p:cNvSpPr>
          <p:nvPr/>
        </p:nvSpPr>
        <p:spPr>
          <a:xfrm>
            <a:off x="7142169" y="4040812"/>
            <a:ext cx="4465301" cy="7756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Calculate </a:t>
            </a:r>
            <a:r>
              <a:rPr lang="en-US" sz="2200" i="1" dirty="0"/>
              <a:t>R*</a:t>
            </a:r>
            <a:r>
              <a:rPr lang="en-US" sz="2200" dirty="0"/>
              <a:t> values</a:t>
            </a:r>
            <a:endParaRPr lang="en-US" sz="2200" i="1" dirty="0"/>
          </a:p>
        </p:txBody>
      </p:sp>
      <p:cxnSp>
        <p:nvCxnSpPr>
          <p:cNvPr id="14" name="Straight Arrow Connector 13">
            <a:extLst>
              <a:ext uri="{FF2B5EF4-FFF2-40B4-BE49-F238E27FC236}">
                <a16:creationId xmlns:a16="http://schemas.microsoft.com/office/drawing/2014/main" id="{56FEBD3A-1A92-02C2-F08A-FF092BA45077}"/>
              </a:ext>
            </a:extLst>
          </p:cNvPr>
          <p:cNvCxnSpPr>
            <a:cxnSpLocks/>
          </p:cNvCxnSpPr>
          <p:nvPr/>
        </p:nvCxnSpPr>
        <p:spPr>
          <a:xfrm>
            <a:off x="9374820" y="4769854"/>
            <a:ext cx="0" cy="48486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itle 1">
            <a:extLst>
              <a:ext uri="{FF2B5EF4-FFF2-40B4-BE49-F238E27FC236}">
                <a16:creationId xmlns:a16="http://schemas.microsoft.com/office/drawing/2014/main" id="{B893AD4C-73A6-1DD7-6622-9FB80F3F9FCA}"/>
              </a:ext>
            </a:extLst>
          </p:cNvPr>
          <p:cNvSpPr txBox="1">
            <a:spLocks/>
          </p:cNvSpPr>
          <p:nvPr/>
        </p:nvSpPr>
        <p:spPr>
          <a:xfrm>
            <a:off x="6617509" y="4964839"/>
            <a:ext cx="5471079" cy="1539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Compare </a:t>
            </a:r>
            <a:r>
              <a:rPr lang="en-US" sz="2200" i="1" dirty="0"/>
              <a:t>R*</a:t>
            </a:r>
            <a:r>
              <a:rPr lang="en-US" sz="2200" dirty="0"/>
              <a:t> values between evolutionary histories using two-sample t-test</a:t>
            </a:r>
            <a:endParaRPr lang="en-US" sz="2200" i="1" dirty="0"/>
          </a:p>
        </p:txBody>
      </p:sp>
      <p:sp>
        <p:nvSpPr>
          <p:cNvPr id="24" name="Title 1">
            <a:extLst>
              <a:ext uri="{FF2B5EF4-FFF2-40B4-BE49-F238E27FC236}">
                <a16:creationId xmlns:a16="http://schemas.microsoft.com/office/drawing/2014/main" id="{BDC775E1-0601-1D18-9A8C-601053CC79F6}"/>
              </a:ext>
            </a:extLst>
          </p:cNvPr>
          <p:cNvSpPr txBox="1">
            <a:spLocks/>
          </p:cNvSpPr>
          <p:nvPr/>
        </p:nvSpPr>
        <p:spPr>
          <a:xfrm>
            <a:off x="6933114" y="957837"/>
            <a:ext cx="4883410" cy="95234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Inoculate mixed-genotype clones from both </a:t>
            </a:r>
            <a:r>
              <a:rPr lang="en-US" sz="2400" dirty="0" err="1"/>
              <a:t>evol</a:t>
            </a:r>
            <a:r>
              <a:rPr lang="en-US" sz="2400" dirty="0"/>
              <a:t>. histories of temp with bacteria</a:t>
            </a:r>
          </a:p>
        </p:txBody>
      </p:sp>
      <p:cxnSp>
        <p:nvCxnSpPr>
          <p:cNvPr id="25" name="Straight Arrow Connector 24">
            <a:extLst>
              <a:ext uri="{FF2B5EF4-FFF2-40B4-BE49-F238E27FC236}">
                <a16:creationId xmlns:a16="http://schemas.microsoft.com/office/drawing/2014/main" id="{35A4CC0F-6935-E891-93B4-0CA02673B6DD}"/>
              </a:ext>
            </a:extLst>
          </p:cNvPr>
          <p:cNvCxnSpPr>
            <a:cxnSpLocks/>
          </p:cNvCxnSpPr>
          <p:nvPr/>
        </p:nvCxnSpPr>
        <p:spPr>
          <a:xfrm>
            <a:off x="9374820" y="1910184"/>
            <a:ext cx="0" cy="48486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864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805A33-492A-1FB0-BE22-D53B04AF3501}"/>
              </a:ext>
            </a:extLst>
          </p:cNvPr>
          <p:cNvSpPr txBox="1">
            <a:spLocks/>
          </p:cNvSpPr>
          <p:nvPr/>
        </p:nvSpPr>
        <p:spPr>
          <a:xfrm>
            <a:off x="363808" y="2225547"/>
            <a:ext cx="6309825" cy="20533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2"/>
                </a:solidFill>
              </a:rPr>
              <a:t>H</a:t>
            </a:r>
            <a:r>
              <a:rPr lang="en-US" sz="3200" b="1" baseline="-25000" dirty="0">
                <a:solidFill>
                  <a:schemeClr val="accent2"/>
                </a:solidFill>
              </a:rPr>
              <a:t>2.3</a:t>
            </a:r>
            <a:r>
              <a:rPr lang="en-US" sz="3200" b="1" dirty="0">
                <a:solidFill>
                  <a:schemeClr val="accent2"/>
                </a:solidFill>
              </a:rPr>
              <a:t>:</a:t>
            </a:r>
            <a:r>
              <a:rPr lang="en-US" sz="3200" dirty="0">
                <a:solidFill>
                  <a:schemeClr val="accent2"/>
                </a:solidFill>
              </a:rPr>
              <a:t> The </a:t>
            </a:r>
            <a:r>
              <a:rPr lang="en-US" sz="3200" i="1" dirty="0">
                <a:solidFill>
                  <a:schemeClr val="accent2"/>
                </a:solidFill>
              </a:rPr>
              <a:t>R*</a:t>
            </a:r>
            <a:r>
              <a:rPr lang="en-US" sz="3200" dirty="0">
                <a:solidFill>
                  <a:schemeClr val="accent2"/>
                </a:solidFill>
              </a:rPr>
              <a:t> of populations of </a:t>
            </a:r>
            <a:r>
              <a:rPr lang="en-US" sz="3200" i="1" dirty="0">
                <a:solidFill>
                  <a:schemeClr val="accent2"/>
                </a:solidFill>
              </a:rPr>
              <a:t>H. rosa </a:t>
            </a:r>
            <a:r>
              <a:rPr lang="en-US" sz="3200" dirty="0">
                <a:solidFill>
                  <a:schemeClr val="accent2"/>
                </a:solidFill>
              </a:rPr>
              <a:t>with a stressful evolutionary history will differ from populations with an ambient evolutionary history.</a:t>
            </a:r>
          </a:p>
        </p:txBody>
      </p:sp>
      <p:grpSp>
        <p:nvGrpSpPr>
          <p:cNvPr id="12" name="Group 11">
            <a:extLst>
              <a:ext uri="{FF2B5EF4-FFF2-40B4-BE49-F238E27FC236}">
                <a16:creationId xmlns:a16="http://schemas.microsoft.com/office/drawing/2014/main" id="{D7C5B353-F98B-4DE7-AD7E-45B3345C981A}"/>
              </a:ext>
            </a:extLst>
          </p:cNvPr>
          <p:cNvGrpSpPr/>
          <p:nvPr/>
        </p:nvGrpSpPr>
        <p:grpSpPr>
          <a:xfrm>
            <a:off x="7441716" y="1142665"/>
            <a:ext cx="4627512" cy="4764598"/>
            <a:chOff x="8052733" y="1355271"/>
            <a:chExt cx="4937754" cy="5084030"/>
          </a:xfrm>
        </p:grpSpPr>
        <p:pic>
          <p:nvPicPr>
            <p:cNvPr id="7" name="Picture 6" descr="A graph of a function&#10;&#10;Description automatically generated">
              <a:extLst>
                <a:ext uri="{FF2B5EF4-FFF2-40B4-BE49-F238E27FC236}">
                  <a16:creationId xmlns:a16="http://schemas.microsoft.com/office/drawing/2014/main" id="{1F0A32FF-7F33-0ADE-A4B4-9D1AFA8BF1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009" r="27557" b="3620"/>
            <a:stretch/>
          </p:blipFill>
          <p:spPr bwMode="auto">
            <a:xfrm>
              <a:off x="8052733" y="1355271"/>
              <a:ext cx="3793827" cy="5084030"/>
            </a:xfrm>
            <a:prstGeom prst="rect">
              <a:avLst/>
            </a:prstGeom>
            <a:noFill/>
            <a:ln>
              <a:noFill/>
            </a:ln>
            <a:extLst>
              <a:ext uri="{53640926-AAD7-44D8-BBD7-CCE9431645EC}">
                <a14:shadowObscured xmlns:a14="http://schemas.microsoft.com/office/drawing/2010/main"/>
              </a:ext>
            </a:extLst>
          </p:spPr>
        </p:pic>
        <p:sp>
          <p:nvSpPr>
            <p:cNvPr id="8" name="Arc 7">
              <a:extLst>
                <a:ext uri="{FF2B5EF4-FFF2-40B4-BE49-F238E27FC236}">
                  <a16:creationId xmlns:a16="http://schemas.microsoft.com/office/drawing/2014/main" id="{799C7BCC-5ABC-A5E3-DB9E-534110E8CBB0}"/>
                </a:ext>
              </a:extLst>
            </p:cNvPr>
            <p:cNvSpPr/>
            <p:nvPr/>
          </p:nvSpPr>
          <p:spPr>
            <a:xfrm flipH="1">
              <a:off x="8910289" y="1532553"/>
              <a:ext cx="4080198" cy="4774942"/>
            </a:xfrm>
            <a:prstGeom prst="arc">
              <a:avLst>
                <a:gd name="adj1" fmla="val 16671612"/>
                <a:gd name="adj2" fmla="val 20116834"/>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F91B4BE-7D06-4259-393A-A9F20D0D4F05}"/>
                </a:ext>
              </a:extLst>
            </p:cNvPr>
            <p:cNvCxnSpPr>
              <a:cxnSpLocks/>
            </p:cNvCxnSpPr>
            <p:nvPr/>
          </p:nvCxnSpPr>
          <p:spPr>
            <a:xfrm flipV="1">
              <a:off x="8397966" y="1577193"/>
              <a:ext cx="1193074" cy="3228073"/>
            </a:xfrm>
            <a:prstGeom prst="line">
              <a:avLst/>
            </a:prstGeom>
            <a:ln>
              <a:solidFill>
                <a:schemeClr val="tx1"/>
              </a:solidFill>
              <a:prstDash val="lgDash"/>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127D84A-14E3-E0C5-A562-822AA45C2F19}"/>
                </a:ext>
              </a:extLst>
            </p:cNvPr>
            <p:cNvSpPr txBox="1"/>
            <p:nvPr/>
          </p:nvSpPr>
          <p:spPr>
            <a:xfrm>
              <a:off x="8610265" y="6028099"/>
              <a:ext cx="600045" cy="369332"/>
            </a:xfrm>
            <a:prstGeom prst="rect">
              <a:avLst/>
            </a:prstGeom>
            <a:noFill/>
          </p:spPr>
          <p:txBody>
            <a:bodyPr wrap="square" rtlCol="0">
              <a:spAutoFit/>
            </a:bodyPr>
            <a:lstStyle/>
            <a:p>
              <a:r>
                <a:rPr lang="en-US" b="1" i="1" dirty="0">
                  <a:solidFill>
                    <a:schemeClr val="accent2"/>
                  </a:solidFill>
                  <a:latin typeface="Times New Roman" panose="02020603050405020304" pitchFamily="18" charset="0"/>
                  <a:cs typeface="Times New Roman" panose="02020603050405020304" pitchFamily="18" charset="0"/>
                </a:rPr>
                <a:t>R*</a:t>
              </a:r>
              <a:r>
                <a:rPr lang="en-US" b="1" i="1" baseline="-25000" dirty="0">
                  <a:solidFill>
                    <a:schemeClr val="accent2"/>
                  </a:solidFill>
                  <a:latin typeface="Times New Roman" panose="02020603050405020304" pitchFamily="18" charset="0"/>
                  <a:cs typeface="Times New Roman" panose="02020603050405020304" pitchFamily="18" charset="0"/>
                </a:rPr>
                <a:t>2</a:t>
              </a:r>
            </a:p>
          </p:txBody>
        </p:sp>
        <p:cxnSp>
          <p:nvCxnSpPr>
            <p:cNvPr id="11" name="Straight Arrow Connector 10">
              <a:extLst>
                <a:ext uri="{FF2B5EF4-FFF2-40B4-BE49-F238E27FC236}">
                  <a16:creationId xmlns:a16="http://schemas.microsoft.com/office/drawing/2014/main" id="{20916542-6E8F-7E83-B457-9C4F00ECCC18}"/>
                </a:ext>
              </a:extLst>
            </p:cNvPr>
            <p:cNvCxnSpPr/>
            <p:nvPr/>
          </p:nvCxnSpPr>
          <p:spPr>
            <a:xfrm flipH="1">
              <a:off x="9005828" y="3606282"/>
              <a:ext cx="428417" cy="0"/>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13" name="Title 1">
            <a:extLst>
              <a:ext uri="{FF2B5EF4-FFF2-40B4-BE49-F238E27FC236}">
                <a16:creationId xmlns:a16="http://schemas.microsoft.com/office/drawing/2014/main" id="{74BC47E2-0AE2-4626-AD92-EB87A21459BF}"/>
              </a:ext>
            </a:extLst>
          </p:cNvPr>
          <p:cNvSpPr txBox="1">
            <a:spLocks/>
          </p:cNvSpPr>
          <p:nvPr/>
        </p:nvSpPr>
        <p:spPr>
          <a:xfrm rot="16200000">
            <a:off x="5764106" y="3226288"/>
            <a:ext cx="3381829" cy="433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Population Growth Rate</a:t>
            </a:r>
          </a:p>
        </p:txBody>
      </p:sp>
      <p:sp>
        <p:nvSpPr>
          <p:cNvPr id="4" name="Title 1">
            <a:extLst>
              <a:ext uri="{FF2B5EF4-FFF2-40B4-BE49-F238E27FC236}">
                <a16:creationId xmlns:a16="http://schemas.microsoft.com/office/drawing/2014/main" id="{B3B8EB9E-8EC7-9DE4-D9F2-DBE0D980D648}"/>
              </a:ext>
            </a:extLst>
          </p:cNvPr>
          <p:cNvSpPr txBox="1">
            <a:spLocks/>
          </p:cNvSpPr>
          <p:nvPr/>
        </p:nvSpPr>
        <p:spPr>
          <a:xfrm>
            <a:off x="280279" y="218114"/>
            <a:ext cx="11667881" cy="596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2.3: </a:t>
            </a:r>
            <a:r>
              <a:rPr lang="en-US" sz="3200" dirty="0"/>
              <a:t>Investigate mechanisms behind change in competitive ability</a:t>
            </a:r>
          </a:p>
        </p:txBody>
      </p:sp>
    </p:spTree>
    <p:extLst>
      <p:ext uri="{BB962C8B-B14F-4D97-AF65-F5344CB8AC3E}">
        <p14:creationId xmlns:p14="http://schemas.microsoft.com/office/powerpoint/2010/main" val="3062137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7591-477E-5A74-DC5D-8928A61F7168}"/>
              </a:ext>
            </a:extLst>
          </p:cNvPr>
          <p:cNvSpPr txBox="1">
            <a:spLocks/>
          </p:cNvSpPr>
          <p:nvPr/>
        </p:nvSpPr>
        <p:spPr>
          <a:xfrm>
            <a:off x="642662" y="148270"/>
            <a:ext cx="6424956" cy="8665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big picture</a:t>
            </a:r>
          </a:p>
        </p:txBody>
      </p:sp>
      <p:pic>
        <p:nvPicPr>
          <p:cNvPr id="3" name="Picture 6">
            <a:extLst>
              <a:ext uri="{FF2B5EF4-FFF2-40B4-BE49-F238E27FC236}">
                <a16:creationId xmlns:a16="http://schemas.microsoft.com/office/drawing/2014/main" id="{4A43E227-42A6-C5CB-369E-6F16205F8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001" y="389726"/>
            <a:ext cx="3278159" cy="19158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4A0D3E-B48F-69C1-0836-676A59BD5529}"/>
              </a:ext>
            </a:extLst>
          </p:cNvPr>
          <p:cNvSpPr txBox="1"/>
          <p:nvPr/>
        </p:nvSpPr>
        <p:spPr>
          <a:xfrm>
            <a:off x="642661" y="1460186"/>
            <a:ext cx="7658057" cy="830997"/>
          </a:xfrm>
          <a:prstGeom prst="rect">
            <a:avLst/>
          </a:prstGeom>
          <a:noFill/>
        </p:spPr>
        <p:txBody>
          <a:bodyPr wrap="square" rtlCol="0">
            <a:spAutoFit/>
          </a:bodyPr>
          <a:lstStyle/>
          <a:p>
            <a:r>
              <a:rPr lang="en-US" sz="2400" dirty="0"/>
              <a:t>Current understanding of global change affecting ecology centered around direct effects</a:t>
            </a:r>
          </a:p>
        </p:txBody>
      </p:sp>
      <p:sp>
        <p:nvSpPr>
          <p:cNvPr id="5" name="TextBox 4">
            <a:extLst>
              <a:ext uri="{FF2B5EF4-FFF2-40B4-BE49-F238E27FC236}">
                <a16:creationId xmlns:a16="http://schemas.microsoft.com/office/drawing/2014/main" id="{214C7AE2-BB65-2C69-5754-41D359DABFCF}"/>
              </a:ext>
            </a:extLst>
          </p:cNvPr>
          <p:cNvSpPr txBox="1"/>
          <p:nvPr/>
        </p:nvSpPr>
        <p:spPr>
          <a:xfrm>
            <a:off x="642662" y="2462031"/>
            <a:ext cx="7658057" cy="830997"/>
          </a:xfrm>
          <a:prstGeom prst="rect">
            <a:avLst/>
          </a:prstGeom>
          <a:noFill/>
        </p:spPr>
        <p:txBody>
          <a:bodyPr wrap="square" rtlCol="0">
            <a:spAutoFit/>
          </a:bodyPr>
          <a:lstStyle/>
          <a:p>
            <a:r>
              <a:rPr lang="en-US" sz="2400" dirty="0"/>
              <a:t>Indirect effects, mediated by rapid evolution, may play an important role in the trajectory of natural communities</a:t>
            </a:r>
          </a:p>
        </p:txBody>
      </p:sp>
      <p:pic>
        <p:nvPicPr>
          <p:cNvPr id="10" name="Picture 6">
            <a:extLst>
              <a:ext uri="{FF2B5EF4-FFF2-40B4-BE49-F238E27FC236}">
                <a16:creationId xmlns:a16="http://schemas.microsoft.com/office/drawing/2014/main" id="{7D0B866E-E566-6DB6-1C58-252DC15C0E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02549" y="4015175"/>
            <a:ext cx="2554003" cy="19155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ue surface with a white circle&#10;&#10;Description automatically generated">
            <a:extLst>
              <a:ext uri="{FF2B5EF4-FFF2-40B4-BE49-F238E27FC236}">
                <a16:creationId xmlns:a16="http://schemas.microsoft.com/office/drawing/2014/main" id="{5C3F02AB-D082-EB79-F57A-034EAA68B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2255" y="3695925"/>
            <a:ext cx="2533790" cy="2533790"/>
          </a:xfrm>
          <a:prstGeom prst="rect">
            <a:avLst/>
          </a:prstGeom>
        </p:spPr>
      </p:pic>
      <p:sp>
        <p:nvSpPr>
          <p:cNvPr id="11" name="TextBox 10">
            <a:extLst>
              <a:ext uri="{FF2B5EF4-FFF2-40B4-BE49-F238E27FC236}">
                <a16:creationId xmlns:a16="http://schemas.microsoft.com/office/drawing/2014/main" id="{9C65BD50-9925-75DC-0FA3-7B2BEA690E46}"/>
              </a:ext>
            </a:extLst>
          </p:cNvPr>
          <p:cNvSpPr txBox="1"/>
          <p:nvPr/>
        </p:nvSpPr>
        <p:spPr>
          <a:xfrm>
            <a:off x="642661" y="914356"/>
            <a:ext cx="7658057" cy="461665"/>
          </a:xfrm>
          <a:prstGeom prst="rect">
            <a:avLst/>
          </a:prstGeom>
          <a:noFill/>
        </p:spPr>
        <p:txBody>
          <a:bodyPr wrap="square" rtlCol="0">
            <a:spAutoFit/>
          </a:bodyPr>
          <a:lstStyle/>
          <a:p>
            <a:r>
              <a:rPr lang="en-US" sz="2400" dirty="0"/>
              <a:t>Communities are complex</a:t>
            </a:r>
          </a:p>
        </p:txBody>
      </p:sp>
      <p:pic>
        <p:nvPicPr>
          <p:cNvPr id="14" name="Picture 13">
            <a:extLst>
              <a:ext uri="{FF2B5EF4-FFF2-40B4-BE49-F238E27FC236}">
                <a16:creationId xmlns:a16="http://schemas.microsoft.com/office/drawing/2014/main" id="{88C24203-7C42-5576-E204-D032DF86743B}"/>
              </a:ext>
            </a:extLst>
          </p:cNvPr>
          <p:cNvPicPr>
            <a:picLocks noChangeAspect="1"/>
          </p:cNvPicPr>
          <p:nvPr/>
        </p:nvPicPr>
        <p:blipFill rotWithShape="1">
          <a:blip r:embed="rId6"/>
          <a:srcRect l="37642"/>
          <a:stretch/>
        </p:blipFill>
        <p:spPr>
          <a:xfrm>
            <a:off x="8644758" y="3838543"/>
            <a:ext cx="3186274" cy="2801665"/>
          </a:xfrm>
          <a:prstGeom prst="rect">
            <a:avLst/>
          </a:prstGeom>
        </p:spPr>
      </p:pic>
      <p:pic>
        <p:nvPicPr>
          <p:cNvPr id="15" name="Picture 14">
            <a:extLst>
              <a:ext uri="{FF2B5EF4-FFF2-40B4-BE49-F238E27FC236}">
                <a16:creationId xmlns:a16="http://schemas.microsoft.com/office/drawing/2014/main" id="{B684D886-4E3C-2863-A88F-5293C3BF4E8B}"/>
              </a:ext>
            </a:extLst>
          </p:cNvPr>
          <p:cNvPicPr>
            <a:picLocks noChangeAspect="1"/>
          </p:cNvPicPr>
          <p:nvPr/>
        </p:nvPicPr>
        <p:blipFill rotWithShape="1">
          <a:blip r:embed="rId6"/>
          <a:srcRect r="64833" b="50758"/>
          <a:stretch/>
        </p:blipFill>
        <p:spPr>
          <a:xfrm>
            <a:off x="8644758" y="2890982"/>
            <a:ext cx="1625471" cy="1247970"/>
          </a:xfrm>
          <a:prstGeom prst="rect">
            <a:avLst/>
          </a:prstGeom>
        </p:spPr>
      </p:pic>
      <p:pic>
        <p:nvPicPr>
          <p:cNvPr id="9" name="Picture 8" descr="A close up of a plant&#10;&#10;Description automatically generated">
            <a:extLst>
              <a:ext uri="{FF2B5EF4-FFF2-40B4-BE49-F238E27FC236}">
                <a16:creationId xmlns:a16="http://schemas.microsoft.com/office/drawing/2014/main" id="{B5C888AE-47D4-FF73-AA64-184B479419D9}"/>
              </a:ext>
            </a:extLst>
          </p:cNvPr>
          <p:cNvPicPr>
            <a:picLocks noChangeAspect="1"/>
          </p:cNvPicPr>
          <p:nvPr/>
        </p:nvPicPr>
        <p:blipFill rotWithShape="1">
          <a:blip r:embed="rId7">
            <a:extLst>
              <a:ext uri="{28A0092B-C50C-407E-A947-70E740481C1C}">
                <a14:useLocalDpi xmlns:a14="http://schemas.microsoft.com/office/drawing/2010/main" val="0"/>
              </a:ext>
            </a:extLst>
          </a:blip>
          <a:srcRect l="25384" r="33974"/>
          <a:stretch/>
        </p:blipFill>
        <p:spPr>
          <a:xfrm>
            <a:off x="6908064" y="3700925"/>
            <a:ext cx="1553937" cy="2549003"/>
          </a:xfrm>
          <a:prstGeom prst="rect">
            <a:avLst/>
          </a:prstGeom>
        </p:spPr>
      </p:pic>
      <p:cxnSp>
        <p:nvCxnSpPr>
          <p:cNvPr id="16" name="Straight Arrow Connector 15">
            <a:extLst>
              <a:ext uri="{FF2B5EF4-FFF2-40B4-BE49-F238E27FC236}">
                <a16:creationId xmlns:a16="http://schemas.microsoft.com/office/drawing/2014/main" id="{A7DE4258-92D1-A67E-4A0C-1FADBCBC24EC}"/>
              </a:ext>
            </a:extLst>
          </p:cNvPr>
          <p:cNvCxnSpPr>
            <a:cxnSpLocks/>
          </p:cNvCxnSpPr>
          <p:nvPr/>
        </p:nvCxnSpPr>
        <p:spPr>
          <a:xfrm>
            <a:off x="2673430" y="5069770"/>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CD0D4C8-6BE5-FB90-5A4C-6CC6A402D934}"/>
              </a:ext>
            </a:extLst>
          </p:cNvPr>
          <p:cNvSpPr txBox="1"/>
          <p:nvPr/>
        </p:nvSpPr>
        <p:spPr>
          <a:xfrm>
            <a:off x="2484244" y="5097989"/>
            <a:ext cx="1860331" cy="369332"/>
          </a:xfrm>
          <a:prstGeom prst="rect">
            <a:avLst/>
          </a:prstGeom>
          <a:noFill/>
        </p:spPr>
        <p:txBody>
          <a:bodyPr wrap="square" rtlCol="0">
            <a:spAutoFit/>
          </a:bodyPr>
          <a:lstStyle/>
          <a:p>
            <a:pPr algn="ctr"/>
            <a:r>
              <a:rPr lang="en-US" dirty="0">
                <a:solidFill>
                  <a:schemeClr val="accent5"/>
                </a:solidFill>
              </a:rPr>
              <a:t>Competition</a:t>
            </a:r>
          </a:p>
        </p:txBody>
      </p:sp>
    </p:spTree>
    <p:extLst>
      <p:ext uri="{BB962C8B-B14F-4D97-AF65-F5344CB8AC3E}">
        <p14:creationId xmlns:p14="http://schemas.microsoft.com/office/powerpoint/2010/main" val="214872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7591-477E-5A74-DC5D-8928A61F7168}"/>
              </a:ext>
            </a:extLst>
          </p:cNvPr>
          <p:cNvSpPr txBox="1">
            <a:spLocks/>
          </p:cNvSpPr>
          <p:nvPr/>
        </p:nvSpPr>
        <p:spPr>
          <a:xfrm>
            <a:off x="3014786" y="130250"/>
            <a:ext cx="5565710" cy="8665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Acknowledgements</a:t>
            </a:r>
          </a:p>
        </p:txBody>
      </p:sp>
      <p:pic>
        <p:nvPicPr>
          <p:cNvPr id="4" name="Picture 3" descr="A group of people standing together&#10;&#10;Description automatically generated">
            <a:extLst>
              <a:ext uri="{FF2B5EF4-FFF2-40B4-BE49-F238E27FC236}">
                <a16:creationId xmlns:a16="http://schemas.microsoft.com/office/drawing/2014/main" id="{DA9D1E08-E2FF-1145-028F-3BE9CEC07A80}"/>
              </a:ext>
            </a:extLst>
          </p:cNvPr>
          <p:cNvPicPr>
            <a:picLocks noChangeAspect="1"/>
          </p:cNvPicPr>
          <p:nvPr/>
        </p:nvPicPr>
        <p:blipFill rotWithShape="1">
          <a:blip r:embed="rId2">
            <a:extLst>
              <a:ext uri="{28A0092B-C50C-407E-A947-70E740481C1C}">
                <a14:useLocalDpi xmlns:a14="http://schemas.microsoft.com/office/drawing/2010/main" val="0"/>
              </a:ext>
            </a:extLst>
          </a:blip>
          <a:srcRect t="25238" b="11746"/>
          <a:stretch/>
        </p:blipFill>
        <p:spPr>
          <a:xfrm>
            <a:off x="8529403" y="2154188"/>
            <a:ext cx="3287039" cy="2761809"/>
          </a:xfrm>
          <a:prstGeom prst="rect">
            <a:avLst/>
          </a:prstGeom>
        </p:spPr>
      </p:pic>
      <p:pic>
        <p:nvPicPr>
          <p:cNvPr id="1032" name="Picture 8" descr="terHorst Lab Research">
            <a:extLst>
              <a:ext uri="{FF2B5EF4-FFF2-40B4-BE49-F238E27FC236}">
                <a16:creationId xmlns:a16="http://schemas.microsoft.com/office/drawing/2014/main" id="{F031C61E-9DD3-278E-4A4B-C10533F59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1347" y="185222"/>
            <a:ext cx="2863149" cy="17755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EADF98-6F88-D0A6-8F9C-21F0B09FF471}"/>
              </a:ext>
            </a:extLst>
          </p:cNvPr>
          <p:cNvSpPr txBox="1"/>
          <p:nvPr/>
        </p:nvSpPr>
        <p:spPr>
          <a:xfrm>
            <a:off x="8529404" y="4392777"/>
            <a:ext cx="2040626" cy="461665"/>
          </a:xfrm>
          <a:prstGeom prst="rect">
            <a:avLst/>
          </a:prstGeom>
          <a:noFill/>
        </p:spPr>
        <p:txBody>
          <a:bodyPr wrap="square" rtlCol="0">
            <a:spAutoFit/>
          </a:bodyPr>
          <a:lstStyle/>
          <a:p>
            <a:r>
              <a:rPr lang="en-US" sz="1200" b="1" dirty="0">
                <a:solidFill>
                  <a:schemeClr val="bg1"/>
                </a:solidFill>
              </a:rPr>
              <a:t>2008 Blackberry photo credit: Riley Jones</a:t>
            </a:r>
          </a:p>
        </p:txBody>
      </p:sp>
      <p:sp>
        <p:nvSpPr>
          <p:cNvPr id="7" name="TextBox 6">
            <a:extLst>
              <a:ext uri="{FF2B5EF4-FFF2-40B4-BE49-F238E27FC236}">
                <a16:creationId xmlns:a16="http://schemas.microsoft.com/office/drawing/2014/main" id="{34123EC1-D0F7-7175-23F4-D129E1B9D00A}"/>
              </a:ext>
            </a:extLst>
          </p:cNvPr>
          <p:cNvSpPr txBox="1"/>
          <p:nvPr/>
        </p:nvSpPr>
        <p:spPr>
          <a:xfrm>
            <a:off x="3560626" y="913246"/>
            <a:ext cx="4474029" cy="5632311"/>
          </a:xfrm>
          <a:prstGeom prst="rect">
            <a:avLst/>
          </a:prstGeom>
          <a:noFill/>
        </p:spPr>
        <p:txBody>
          <a:bodyPr wrap="square" rtlCol="0">
            <a:spAutoFit/>
          </a:bodyPr>
          <a:lstStyle/>
          <a:p>
            <a:pPr algn="ctr"/>
            <a:r>
              <a:rPr lang="en-US" dirty="0"/>
              <a:t>Casey </a:t>
            </a:r>
            <a:r>
              <a:rPr lang="en-US" dirty="0" err="1"/>
              <a:t>terHorst</a:t>
            </a:r>
            <a:endParaRPr lang="en-US" dirty="0"/>
          </a:p>
          <a:p>
            <a:pPr algn="ctr"/>
            <a:r>
              <a:rPr lang="en-US" dirty="0"/>
              <a:t>Bobby Espinoza</a:t>
            </a:r>
          </a:p>
          <a:p>
            <a:pPr algn="ctr"/>
            <a:r>
              <a:rPr lang="en-US" dirty="0"/>
              <a:t>Bruno </a:t>
            </a:r>
            <a:r>
              <a:rPr lang="en-US" dirty="0" err="1"/>
              <a:t>Pernet</a:t>
            </a:r>
            <a:endParaRPr lang="en-US" dirty="0"/>
          </a:p>
          <a:p>
            <a:pPr algn="ctr"/>
            <a:endParaRPr lang="en-US" dirty="0"/>
          </a:p>
          <a:p>
            <a:pPr algn="ctr"/>
            <a:r>
              <a:rPr lang="en-US" dirty="0"/>
              <a:t>Tom Miller (FSU)</a:t>
            </a:r>
          </a:p>
          <a:p>
            <a:pPr algn="ctr"/>
            <a:r>
              <a:rPr lang="en-US" dirty="0"/>
              <a:t>Mark Harris</a:t>
            </a:r>
          </a:p>
          <a:p>
            <a:pPr algn="ctr"/>
            <a:endParaRPr lang="en-US" dirty="0"/>
          </a:p>
          <a:p>
            <a:pPr algn="ctr"/>
            <a:r>
              <a:rPr lang="en-US" dirty="0"/>
              <a:t>Vinnie Cannizzaro</a:t>
            </a:r>
          </a:p>
          <a:p>
            <a:pPr algn="ctr"/>
            <a:r>
              <a:rPr lang="en-US" dirty="0"/>
              <a:t>Lexi </a:t>
            </a:r>
            <a:r>
              <a:rPr lang="en-US" dirty="0" err="1"/>
              <a:t>Atler</a:t>
            </a:r>
            <a:endParaRPr lang="en-US" dirty="0"/>
          </a:p>
          <a:p>
            <a:pPr algn="ctr"/>
            <a:r>
              <a:rPr lang="en-US" dirty="0"/>
              <a:t>Kristen Howard</a:t>
            </a:r>
          </a:p>
          <a:p>
            <a:pPr algn="ctr"/>
            <a:endParaRPr lang="en-US" dirty="0"/>
          </a:p>
          <a:p>
            <a:pPr algn="ctr"/>
            <a:r>
              <a:rPr lang="en-US" dirty="0"/>
              <a:t>Ricky </a:t>
            </a:r>
            <a:r>
              <a:rPr lang="en-US" dirty="0" err="1"/>
              <a:t>Gibert</a:t>
            </a:r>
            <a:endParaRPr lang="en-US" dirty="0"/>
          </a:p>
          <a:p>
            <a:pPr algn="ctr"/>
            <a:r>
              <a:rPr lang="en-US" dirty="0"/>
              <a:t>Riley Jones</a:t>
            </a:r>
          </a:p>
          <a:p>
            <a:pPr algn="ctr"/>
            <a:r>
              <a:rPr lang="en-US" dirty="0"/>
              <a:t>Rachel Gutner</a:t>
            </a:r>
          </a:p>
          <a:p>
            <a:pPr algn="ctr"/>
            <a:r>
              <a:rPr lang="en-US" dirty="0"/>
              <a:t>Charles Young</a:t>
            </a:r>
          </a:p>
          <a:p>
            <a:pPr algn="ctr"/>
            <a:endParaRPr lang="en-US" dirty="0"/>
          </a:p>
          <a:p>
            <a:pPr algn="ctr"/>
            <a:r>
              <a:rPr lang="en-US" dirty="0"/>
              <a:t>Dawn Mendelson</a:t>
            </a:r>
          </a:p>
          <a:p>
            <a:pPr algn="ctr"/>
            <a:endParaRPr lang="en-US" dirty="0"/>
          </a:p>
          <a:p>
            <a:pPr algn="ctr"/>
            <a:r>
              <a:rPr lang="en-US" dirty="0"/>
              <a:t>Funding: Thesis support grant, CSUN Office of Graduate Studies</a:t>
            </a:r>
          </a:p>
        </p:txBody>
      </p:sp>
      <p:sp>
        <p:nvSpPr>
          <p:cNvPr id="8" name="Rectangle 9">
            <a:extLst>
              <a:ext uri="{FF2B5EF4-FFF2-40B4-BE49-F238E27FC236}">
                <a16:creationId xmlns:a16="http://schemas.microsoft.com/office/drawing/2014/main" id="{A3C4CF8D-1AC3-8A66-6829-9103A2C1058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Slack-Lato"/>
              </a:rPr>
              <a:t>Vinnie Cannizzaro</a:t>
            </a: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58D0E1B8-393A-481A-FDB8-23DDD60BEDDE}"/>
              </a:ext>
            </a:extLst>
          </p:cNvPr>
          <p:cNvPicPr>
            <a:picLocks noChangeAspect="1"/>
          </p:cNvPicPr>
          <p:nvPr/>
        </p:nvPicPr>
        <p:blipFill rotWithShape="1">
          <a:blip r:embed="rId4"/>
          <a:srcRect l="19206" t="25079" r="28276" b="23809"/>
          <a:stretch/>
        </p:blipFill>
        <p:spPr>
          <a:xfrm>
            <a:off x="980001" y="2464872"/>
            <a:ext cx="1954360" cy="2527325"/>
          </a:xfrm>
          <a:prstGeom prst="rect">
            <a:avLst/>
          </a:prstGeom>
        </p:spPr>
      </p:pic>
      <p:pic>
        <p:nvPicPr>
          <p:cNvPr id="1030" name="Picture 6" descr="Florida State University">
            <a:extLst>
              <a:ext uri="{FF2B5EF4-FFF2-40B4-BE49-F238E27FC236}">
                <a16:creationId xmlns:a16="http://schemas.microsoft.com/office/drawing/2014/main" id="{FB2CD03C-DB18-3F08-4271-A8FC747CD9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8535" y="5224270"/>
            <a:ext cx="1497291" cy="14972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5ECF976-6E3E-4590-161D-F6E183321C08}"/>
              </a:ext>
            </a:extLst>
          </p:cNvPr>
          <p:cNvPicPr>
            <a:picLocks noChangeAspect="1"/>
          </p:cNvPicPr>
          <p:nvPr/>
        </p:nvPicPr>
        <p:blipFill rotWithShape="1">
          <a:blip r:embed="rId6"/>
          <a:srcRect t="4067" b="24319"/>
          <a:stretch/>
        </p:blipFill>
        <p:spPr>
          <a:xfrm>
            <a:off x="980001" y="370703"/>
            <a:ext cx="1954360" cy="1859685"/>
          </a:xfrm>
          <a:prstGeom prst="rect">
            <a:avLst/>
          </a:prstGeom>
        </p:spPr>
      </p:pic>
      <p:pic>
        <p:nvPicPr>
          <p:cNvPr id="15" name="Picture 14">
            <a:extLst>
              <a:ext uri="{FF2B5EF4-FFF2-40B4-BE49-F238E27FC236}">
                <a16:creationId xmlns:a16="http://schemas.microsoft.com/office/drawing/2014/main" id="{0B58E9BF-DD2B-005C-8E44-D6C6CBF7800A}"/>
              </a:ext>
            </a:extLst>
          </p:cNvPr>
          <p:cNvPicPr>
            <a:picLocks noChangeAspect="1"/>
          </p:cNvPicPr>
          <p:nvPr/>
        </p:nvPicPr>
        <p:blipFill rotWithShape="1">
          <a:blip r:embed="rId7"/>
          <a:srcRect t="42222" b="19683"/>
          <a:stretch/>
        </p:blipFill>
        <p:spPr>
          <a:xfrm>
            <a:off x="8529403" y="4988390"/>
            <a:ext cx="3287040" cy="1671531"/>
          </a:xfrm>
          <a:prstGeom prst="rect">
            <a:avLst/>
          </a:prstGeom>
        </p:spPr>
      </p:pic>
    </p:spTree>
    <p:extLst>
      <p:ext uri="{BB962C8B-B14F-4D97-AF65-F5344CB8AC3E}">
        <p14:creationId xmlns:p14="http://schemas.microsoft.com/office/powerpoint/2010/main" val="31936527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FD1305-8B1D-4C00-AEA1-AF77CAB2D81D}"/>
              </a:ext>
            </a:extLst>
          </p:cNvPr>
          <p:cNvPicPr>
            <a:picLocks noChangeAspect="1"/>
          </p:cNvPicPr>
          <p:nvPr/>
        </p:nvPicPr>
        <p:blipFill rotWithShape="1">
          <a:blip r:embed="rId2"/>
          <a:srcRect t="68576"/>
          <a:stretch/>
        </p:blipFill>
        <p:spPr>
          <a:xfrm>
            <a:off x="2084293" y="3886200"/>
            <a:ext cx="8181384" cy="2367280"/>
          </a:xfrm>
          <a:prstGeom prst="rect">
            <a:avLst/>
          </a:prstGeom>
        </p:spPr>
      </p:pic>
      <p:pic>
        <p:nvPicPr>
          <p:cNvPr id="4" name="Picture 3">
            <a:extLst>
              <a:ext uri="{FF2B5EF4-FFF2-40B4-BE49-F238E27FC236}">
                <a16:creationId xmlns:a16="http://schemas.microsoft.com/office/drawing/2014/main" id="{C73F004A-5EB5-6429-13CC-6C4F956C6631}"/>
              </a:ext>
            </a:extLst>
          </p:cNvPr>
          <p:cNvPicPr>
            <a:picLocks noChangeAspect="1"/>
          </p:cNvPicPr>
          <p:nvPr/>
        </p:nvPicPr>
        <p:blipFill rotWithShape="1">
          <a:blip r:embed="rId2"/>
          <a:srcRect t="1286" b="62155"/>
          <a:stretch/>
        </p:blipFill>
        <p:spPr>
          <a:xfrm>
            <a:off x="2084293" y="1132840"/>
            <a:ext cx="8178890" cy="2753360"/>
          </a:xfrm>
          <a:prstGeom prst="rect">
            <a:avLst/>
          </a:prstGeom>
        </p:spPr>
      </p:pic>
      <p:sp>
        <p:nvSpPr>
          <p:cNvPr id="5" name="Title 1">
            <a:extLst>
              <a:ext uri="{FF2B5EF4-FFF2-40B4-BE49-F238E27FC236}">
                <a16:creationId xmlns:a16="http://schemas.microsoft.com/office/drawing/2014/main" id="{EA7C3909-FC63-15BC-656F-8E2E1DEAAA2F}"/>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i="1" dirty="0"/>
              <a:t>S. purpurea </a:t>
            </a:r>
            <a:r>
              <a:rPr lang="en-US" sz="3600" dirty="0"/>
              <a:t>leaf water temperature</a:t>
            </a:r>
          </a:p>
        </p:txBody>
      </p:sp>
      <p:sp>
        <p:nvSpPr>
          <p:cNvPr id="6" name="TextBox 5">
            <a:extLst>
              <a:ext uri="{FF2B5EF4-FFF2-40B4-BE49-F238E27FC236}">
                <a16:creationId xmlns:a16="http://schemas.microsoft.com/office/drawing/2014/main" id="{7780BC21-0540-2F9D-E4DB-0D80C2A4DEBC}"/>
              </a:ext>
            </a:extLst>
          </p:cNvPr>
          <p:cNvSpPr txBox="1"/>
          <p:nvPr/>
        </p:nvSpPr>
        <p:spPr>
          <a:xfrm rot="16200000">
            <a:off x="1154128" y="4885173"/>
            <a:ext cx="1860331" cy="369332"/>
          </a:xfrm>
          <a:prstGeom prst="rect">
            <a:avLst/>
          </a:prstGeom>
          <a:noFill/>
        </p:spPr>
        <p:txBody>
          <a:bodyPr wrap="square" rtlCol="0">
            <a:spAutoFit/>
          </a:bodyPr>
          <a:lstStyle/>
          <a:p>
            <a:pPr algn="ctr"/>
            <a:r>
              <a:rPr lang="en-US" dirty="0"/>
              <a:t>°C</a:t>
            </a:r>
          </a:p>
        </p:txBody>
      </p:sp>
      <p:sp>
        <p:nvSpPr>
          <p:cNvPr id="7" name="TextBox 6">
            <a:extLst>
              <a:ext uri="{FF2B5EF4-FFF2-40B4-BE49-F238E27FC236}">
                <a16:creationId xmlns:a16="http://schemas.microsoft.com/office/drawing/2014/main" id="{ED12E6CB-CF4B-0860-FE46-1EB643DA0D08}"/>
              </a:ext>
            </a:extLst>
          </p:cNvPr>
          <p:cNvSpPr txBox="1"/>
          <p:nvPr/>
        </p:nvSpPr>
        <p:spPr>
          <a:xfrm rot="16200000">
            <a:off x="1154129" y="2264419"/>
            <a:ext cx="1860331" cy="369332"/>
          </a:xfrm>
          <a:prstGeom prst="rect">
            <a:avLst/>
          </a:prstGeom>
          <a:noFill/>
        </p:spPr>
        <p:txBody>
          <a:bodyPr wrap="square" rtlCol="0">
            <a:spAutoFit/>
          </a:bodyPr>
          <a:lstStyle/>
          <a:p>
            <a:pPr algn="ctr"/>
            <a:r>
              <a:rPr lang="en-US" dirty="0"/>
              <a:t>°C</a:t>
            </a:r>
          </a:p>
        </p:txBody>
      </p:sp>
    </p:spTree>
    <p:extLst>
      <p:ext uri="{BB962C8B-B14F-4D97-AF65-F5344CB8AC3E}">
        <p14:creationId xmlns:p14="http://schemas.microsoft.com/office/powerpoint/2010/main" val="3650043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60377C-F715-649F-5306-74CCA7E1A451}"/>
              </a:ext>
            </a:extLst>
          </p:cNvPr>
          <p:cNvGrpSpPr/>
          <p:nvPr/>
        </p:nvGrpSpPr>
        <p:grpSpPr>
          <a:xfrm>
            <a:off x="7172512" y="264416"/>
            <a:ext cx="4671332" cy="4363912"/>
            <a:chOff x="6956207" y="311609"/>
            <a:chExt cx="4671332" cy="4363912"/>
          </a:xfrm>
        </p:grpSpPr>
        <p:pic>
          <p:nvPicPr>
            <p:cNvPr id="4" name="Picture 3">
              <a:extLst>
                <a:ext uri="{FF2B5EF4-FFF2-40B4-BE49-F238E27FC236}">
                  <a16:creationId xmlns:a16="http://schemas.microsoft.com/office/drawing/2014/main" id="{2A1BF9F7-7BFD-2BA8-9D74-6F61EFE53F8D}"/>
                </a:ext>
              </a:extLst>
            </p:cNvPr>
            <p:cNvPicPr>
              <a:picLocks noChangeAspect="1"/>
            </p:cNvPicPr>
            <p:nvPr/>
          </p:nvPicPr>
          <p:blipFill rotWithShape="1">
            <a:blip r:embed="rId2"/>
            <a:srcRect l="1" r="50479"/>
            <a:stretch/>
          </p:blipFill>
          <p:spPr>
            <a:xfrm>
              <a:off x="6956207" y="311609"/>
              <a:ext cx="4632078" cy="4363912"/>
            </a:xfrm>
            <a:prstGeom prst="rect">
              <a:avLst/>
            </a:prstGeom>
          </p:spPr>
        </p:pic>
        <p:pic>
          <p:nvPicPr>
            <p:cNvPr id="5" name="Picture 4">
              <a:extLst>
                <a:ext uri="{FF2B5EF4-FFF2-40B4-BE49-F238E27FC236}">
                  <a16:creationId xmlns:a16="http://schemas.microsoft.com/office/drawing/2014/main" id="{D51A5FF5-0CF1-576A-4139-593455A59F77}"/>
                </a:ext>
              </a:extLst>
            </p:cNvPr>
            <p:cNvPicPr>
              <a:picLocks noChangeAspect="1"/>
            </p:cNvPicPr>
            <p:nvPr/>
          </p:nvPicPr>
          <p:blipFill rotWithShape="1">
            <a:blip r:embed="rId2"/>
            <a:srcRect l="52601" t="2911" r="43598" b="91177"/>
            <a:stretch/>
          </p:blipFill>
          <p:spPr>
            <a:xfrm>
              <a:off x="8036212" y="1223633"/>
              <a:ext cx="379950" cy="275675"/>
            </a:xfrm>
            <a:prstGeom prst="rect">
              <a:avLst/>
            </a:prstGeom>
          </p:spPr>
        </p:pic>
        <p:sp>
          <p:nvSpPr>
            <p:cNvPr id="6" name="Rectangle 5">
              <a:extLst>
                <a:ext uri="{FF2B5EF4-FFF2-40B4-BE49-F238E27FC236}">
                  <a16:creationId xmlns:a16="http://schemas.microsoft.com/office/drawing/2014/main" id="{CEC9302E-F84F-749F-C03E-38CCD929105A}"/>
                </a:ext>
              </a:extLst>
            </p:cNvPr>
            <p:cNvSpPr/>
            <p:nvPr/>
          </p:nvSpPr>
          <p:spPr>
            <a:xfrm>
              <a:off x="9978778" y="433900"/>
              <a:ext cx="1648761" cy="449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6A9A0B2-5371-3946-A755-13F06C4D7E64}"/>
                </a:ext>
              </a:extLst>
            </p:cNvPr>
            <p:cNvSpPr txBox="1"/>
            <p:nvPr/>
          </p:nvSpPr>
          <p:spPr>
            <a:xfrm>
              <a:off x="8318615" y="997521"/>
              <a:ext cx="571714" cy="261610"/>
            </a:xfrm>
            <a:prstGeom prst="rect">
              <a:avLst/>
            </a:prstGeom>
            <a:noFill/>
          </p:spPr>
          <p:txBody>
            <a:bodyPr wrap="square" rtlCol="0">
              <a:spAutoFit/>
            </a:bodyPr>
            <a:lstStyle/>
            <a:p>
              <a:r>
                <a:rPr lang="en-US" sz="1100" dirty="0"/>
                <a:t>High</a:t>
              </a:r>
            </a:p>
          </p:txBody>
        </p:sp>
        <p:sp>
          <p:nvSpPr>
            <p:cNvPr id="8" name="TextBox 7">
              <a:extLst>
                <a:ext uri="{FF2B5EF4-FFF2-40B4-BE49-F238E27FC236}">
                  <a16:creationId xmlns:a16="http://schemas.microsoft.com/office/drawing/2014/main" id="{2BBD835C-8AC1-7BE3-44DD-770E023F1E52}"/>
                </a:ext>
              </a:extLst>
            </p:cNvPr>
            <p:cNvSpPr txBox="1"/>
            <p:nvPr/>
          </p:nvSpPr>
          <p:spPr>
            <a:xfrm>
              <a:off x="8318616" y="1223633"/>
              <a:ext cx="571714" cy="261610"/>
            </a:xfrm>
            <a:prstGeom prst="rect">
              <a:avLst/>
            </a:prstGeom>
            <a:noFill/>
          </p:spPr>
          <p:txBody>
            <a:bodyPr wrap="square" rtlCol="0">
              <a:spAutoFit/>
            </a:bodyPr>
            <a:lstStyle/>
            <a:p>
              <a:r>
                <a:rPr lang="en-US" sz="1100" dirty="0"/>
                <a:t>Low</a:t>
              </a:r>
            </a:p>
          </p:txBody>
        </p:sp>
        <p:sp>
          <p:nvSpPr>
            <p:cNvPr id="9" name="Rectangle 8">
              <a:extLst>
                <a:ext uri="{FF2B5EF4-FFF2-40B4-BE49-F238E27FC236}">
                  <a16:creationId xmlns:a16="http://schemas.microsoft.com/office/drawing/2014/main" id="{874E48D7-4F4D-A2C1-69D2-4CA3B40A558D}"/>
                </a:ext>
              </a:extLst>
            </p:cNvPr>
            <p:cNvSpPr/>
            <p:nvPr/>
          </p:nvSpPr>
          <p:spPr>
            <a:xfrm>
              <a:off x="7877885" y="715645"/>
              <a:ext cx="337272" cy="449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0A544B-6736-E10E-1558-BD80AF69BFF4}"/>
                </a:ext>
              </a:extLst>
            </p:cNvPr>
            <p:cNvPicPr>
              <a:picLocks noChangeAspect="1"/>
            </p:cNvPicPr>
            <p:nvPr/>
          </p:nvPicPr>
          <p:blipFill>
            <a:blip r:embed="rId3"/>
            <a:stretch>
              <a:fillRect/>
            </a:stretch>
          </p:blipFill>
          <p:spPr>
            <a:xfrm>
              <a:off x="8111698" y="968686"/>
              <a:ext cx="259035" cy="296942"/>
            </a:xfrm>
            <a:prstGeom prst="rect">
              <a:avLst/>
            </a:prstGeom>
          </p:spPr>
        </p:pic>
        <p:sp>
          <p:nvSpPr>
            <p:cNvPr id="11" name="Rectangle 10">
              <a:extLst>
                <a:ext uri="{FF2B5EF4-FFF2-40B4-BE49-F238E27FC236}">
                  <a16:creationId xmlns:a16="http://schemas.microsoft.com/office/drawing/2014/main" id="{8CC8D6A9-F264-B5E8-7D18-F1866F64D13B}"/>
                </a:ext>
              </a:extLst>
            </p:cNvPr>
            <p:cNvSpPr/>
            <p:nvPr/>
          </p:nvSpPr>
          <p:spPr>
            <a:xfrm>
              <a:off x="8036212" y="779406"/>
              <a:ext cx="1445222" cy="7714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BAA595-38D3-A457-076A-F958FAD02B65}"/>
                </a:ext>
              </a:extLst>
            </p:cNvPr>
            <p:cNvSpPr txBox="1"/>
            <p:nvPr/>
          </p:nvSpPr>
          <p:spPr>
            <a:xfrm>
              <a:off x="8075466" y="753575"/>
              <a:ext cx="1655871" cy="276999"/>
            </a:xfrm>
            <a:prstGeom prst="rect">
              <a:avLst/>
            </a:prstGeom>
            <a:noFill/>
          </p:spPr>
          <p:txBody>
            <a:bodyPr wrap="square" rtlCol="0">
              <a:spAutoFit/>
            </a:bodyPr>
            <a:lstStyle/>
            <a:p>
              <a:r>
                <a:rPr lang="en-US" sz="1200" i="1" dirty="0" err="1"/>
                <a:t>Hypera</a:t>
              </a:r>
              <a:r>
                <a:rPr lang="en-US" sz="1200" dirty="0"/>
                <a:t> Herbivory</a:t>
              </a:r>
              <a:endParaRPr lang="en-US" sz="1200" i="1" dirty="0"/>
            </a:p>
          </p:txBody>
        </p:sp>
      </p:grpSp>
      <p:sp>
        <p:nvSpPr>
          <p:cNvPr id="18" name="Rectangle 17">
            <a:extLst>
              <a:ext uri="{FF2B5EF4-FFF2-40B4-BE49-F238E27FC236}">
                <a16:creationId xmlns:a16="http://schemas.microsoft.com/office/drawing/2014/main" id="{42229102-1AF9-7588-889B-AC548D3FAF4E}"/>
              </a:ext>
            </a:extLst>
          </p:cNvPr>
          <p:cNvSpPr/>
          <p:nvPr/>
        </p:nvSpPr>
        <p:spPr>
          <a:xfrm>
            <a:off x="2040112" y="5381676"/>
            <a:ext cx="1902372" cy="67529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err="1"/>
              <a:t>Acmispon</a:t>
            </a:r>
            <a:endParaRPr lang="en-US" b="1" i="1" dirty="0"/>
          </a:p>
        </p:txBody>
      </p:sp>
      <p:sp>
        <p:nvSpPr>
          <p:cNvPr id="19" name="Rectangle 18">
            <a:extLst>
              <a:ext uri="{FF2B5EF4-FFF2-40B4-BE49-F238E27FC236}">
                <a16:creationId xmlns:a16="http://schemas.microsoft.com/office/drawing/2014/main" id="{98691F6F-F09D-DB24-4C4E-C4DD72A55D5E}"/>
              </a:ext>
            </a:extLst>
          </p:cNvPr>
          <p:cNvSpPr/>
          <p:nvPr/>
        </p:nvSpPr>
        <p:spPr>
          <a:xfrm>
            <a:off x="5809671" y="5381676"/>
            <a:ext cx="1902372" cy="675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Medicago</a:t>
            </a:r>
          </a:p>
        </p:txBody>
      </p:sp>
      <p:sp>
        <p:nvSpPr>
          <p:cNvPr id="21" name="Rectangle 20">
            <a:extLst>
              <a:ext uri="{FF2B5EF4-FFF2-40B4-BE49-F238E27FC236}">
                <a16:creationId xmlns:a16="http://schemas.microsoft.com/office/drawing/2014/main" id="{B6E4BFBB-D69F-4C7A-9345-52EC03AD2AFD}"/>
              </a:ext>
            </a:extLst>
          </p:cNvPr>
          <p:cNvSpPr/>
          <p:nvPr/>
        </p:nvSpPr>
        <p:spPr>
          <a:xfrm>
            <a:off x="3949340" y="2486408"/>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err="1"/>
              <a:t>Hypera</a:t>
            </a:r>
            <a:endParaRPr lang="en-US" b="1" i="1" dirty="0"/>
          </a:p>
        </p:txBody>
      </p:sp>
      <p:cxnSp>
        <p:nvCxnSpPr>
          <p:cNvPr id="25" name="Straight Arrow Connector 24">
            <a:extLst>
              <a:ext uri="{FF2B5EF4-FFF2-40B4-BE49-F238E27FC236}">
                <a16:creationId xmlns:a16="http://schemas.microsoft.com/office/drawing/2014/main" id="{C6FB3E82-1B51-F912-CC2C-1194EA58B624}"/>
              </a:ext>
            </a:extLst>
          </p:cNvPr>
          <p:cNvCxnSpPr>
            <a:cxnSpLocks/>
          </p:cNvCxnSpPr>
          <p:nvPr/>
        </p:nvCxnSpPr>
        <p:spPr>
          <a:xfrm flipH="1">
            <a:off x="3267995" y="3337589"/>
            <a:ext cx="1483360" cy="648775"/>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5A9FA35-90FE-3EA9-64F4-3FDBEC817E1B}"/>
              </a:ext>
            </a:extLst>
          </p:cNvPr>
          <p:cNvSpPr txBox="1"/>
          <p:nvPr/>
        </p:nvSpPr>
        <p:spPr>
          <a:xfrm rot="1632616">
            <a:off x="1273987" y="3344241"/>
            <a:ext cx="1860331" cy="369332"/>
          </a:xfrm>
          <a:prstGeom prst="rect">
            <a:avLst/>
          </a:prstGeom>
          <a:noFill/>
        </p:spPr>
        <p:txBody>
          <a:bodyPr wrap="square" rtlCol="0">
            <a:spAutoFit/>
          </a:bodyPr>
          <a:lstStyle/>
          <a:p>
            <a:pPr algn="ctr"/>
            <a:r>
              <a:rPr lang="en-US" dirty="0">
                <a:solidFill>
                  <a:schemeClr val="accent2"/>
                </a:solidFill>
              </a:rPr>
              <a:t>Herbivory</a:t>
            </a:r>
          </a:p>
        </p:txBody>
      </p:sp>
      <p:cxnSp>
        <p:nvCxnSpPr>
          <p:cNvPr id="27" name="Straight Arrow Connector 26">
            <a:extLst>
              <a:ext uri="{FF2B5EF4-FFF2-40B4-BE49-F238E27FC236}">
                <a16:creationId xmlns:a16="http://schemas.microsoft.com/office/drawing/2014/main" id="{F7384078-510A-A873-BA51-96C0DA2F25F8}"/>
              </a:ext>
            </a:extLst>
          </p:cNvPr>
          <p:cNvCxnSpPr>
            <a:cxnSpLocks/>
          </p:cNvCxnSpPr>
          <p:nvPr/>
        </p:nvCxnSpPr>
        <p:spPr>
          <a:xfrm flipV="1">
            <a:off x="3634266" y="3398685"/>
            <a:ext cx="1574289" cy="663591"/>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5EB8FC8-8151-5910-4E83-394DA6471D27}"/>
              </a:ext>
            </a:extLst>
          </p:cNvPr>
          <p:cNvSpPr txBox="1"/>
          <p:nvPr/>
        </p:nvSpPr>
        <p:spPr>
          <a:xfrm rot="20264370">
            <a:off x="3655707" y="3707296"/>
            <a:ext cx="1860331" cy="369332"/>
          </a:xfrm>
          <a:prstGeom prst="rect">
            <a:avLst/>
          </a:prstGeom>
          <a:noFill/>
        </p:spPr>
        <p:txBody>
          <a:bodyPr wrap="square" rtlCol="0">
            <a:spAutoFit/>
          </a:bodyPr>
          <a:lstStyle/>
          <a:p>
            <a:pPr algn="ctr"/>
            <a:r>
              <a:rPr lang="en-US" dirty="0">
                <a:solidFill>
                  <a:srgbClr val="0070C0"/>
                </a:solidFill>
              </a:rPr>
              <a:t>Resistance</a:t>
            </a:r>
          </a:p>
        </p:txBody>
      </p:sp>
      <p:sp>
        <p:nvSpPr>
          <p:cNvPr id="29" name="Freeform: Shape 28">
            <a:extLst>
              <a:ext uri="{FF2B5EF4-FFF2-40B4-BE49-F238E27FC236}">
                <a16:creationId xmlns:a16="http://schemas.microsoft.com/office/drawing/2014/main" id="{41D9A9C2-25FC-E7E3-0F9B-2DF282D292AF}"/>
              </a:ext>
            </a:extLst>
          </p:cNvPr>
          <p:cNvSpPr/>
          <p:nvPr/>
        </p:nvSpPr>
        <p:spPr>
          <a:xfrm rot="3918250">
            <a:off x="4745228" y="4012069"/>
            <a:ext cx="869477" cy="627991"/>
          </a:xfrm>
          <a:custGeom>
            <a:avLst/>
            <a:gdLst>
              <a:gd name="connsiteX0" fmla="*/ 987552 w 987552"/>
              <a:gd name="connsiteY0" fmla="*/ 0 h 371947"/>
              <a:gd name="connsiteX1" fmla="*/ 627888 w 987552"/>
              <a:gd name="connsiteY1" fmla="*/ 310896 h 371947"/>
              <a:gd name="connsiteX2" fmla="*/ 0 w 987552"/>
              <a:gd name="connsiteY2" fmla="*/ 371856 h 371947"/>
            </a:gdLst>
            <a:ahLst/>
            <a:cxnLst>
              <a:cxn ang="0">
                <a:pos x="connsiteX0" y="connsiteY0"/>
              </a:cxn>
              <a:cxn ang="0">
                <a:pos x="connsiteX1" y="connsiteY1"/>
              </a:cxn>
              <a:cxn ang="0">
                <a:pos x="connsiteX2" y="connsiteY2"/>
              </a:cxn>
            </a:cxnLst>
            <a:rect l="l" t="t" r="r" b="b"/>
            <a:pathLst>
              <a:path w="987552" h="371947">
                <a:moveTo>
                  <a:pt x="987552" y="0"/>
                </a:moveTo>
                <a:cubicBezTo>
                  <a:pt x="890016" y="124460"/>
                  <a:pt x="792480" y="248920"/>
                  <a:pt x="627888" y="310896"/>
                </a:cubicBezTo>
                <a:cubicBezTo>
                  <a:pt x="463296" y="372872"/>
                  <a:pt x="231648" y="372364"/>
                  <a:pt x="0" y="371856"/>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F502AC8-5E9D-AD85-D8A6-9FE068D4E3E4}"/>
              </a:ext>
            </a:extLst>
          </p:cNvPr>
          <p:cNvCxnSpPr/>
          <p:nvPr/>
        </p:nvCxnSpPr>
        <p:spPr>
          <a:xfrm rot="4512499">
            <a:off x="4665720" y="3942765"/>
            <a:ext cx="81610" cy="25800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pic>
        <p:nvPicPr>
          <p:cNvPr id="32" name="Picture 2" descr="Medicago polymorpha">
            <a:extLst>
              <a:ext uri="{FF2B5EF4-FFF2-40B4-BE49-F238E27FC236}">
                <a16:creationId xmlns:a16="http://schemas.microsoft.com/office/drawing/2014/main" id="{49FCB9A8-CDB5-1FC5-F3FA-BAD1502311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01" t="13362" r="16411" b="35440"/>
          <a:stretch/>
        </p:blipFill>
        <p:spPr bwMode="auto">
          <a:xfrm>
            <a:off x="5809671" y="4199295"/>
            <a:ext cx="1902068" cy="1087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4C9E0ACC-B96A-58BB-0319-EED5AEC8A5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051" b="20429"/>
          <a:stretch/>
        </p:blipFill>
        <p:spPr bwMode="auto">
          <a:xfrm>
            <a:off x="3949340" y="1336620"/>
            <a:ext cx="1909588" cy="105295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1B8576A2-9821-B202-CBD0-C1A18CDC7E2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27" t="17927" r="-498" b="9966"/>
          <a:stretch/>
        </p:blipFill>
        <p:spPr bwMode="auto">
          <a:xfrm>
            <a:off x="446947" y="1316754"/>
            <a:ext cx="1926378" cy="108705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F5D14934-6B6B-DDA0-F162-AFED82A7B090}"/>
              </a:ext>
            </a:extLst>
          </p:cNvPr>
          <p:cNvSpPr/>
          <p:nvPr/>
        </p:nvSpPr>
        <p:spPr>
          <a:xfrm>
            <a:off x="494225" y="2506270"/>
            <a:ext cx="1902372" cy="6752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t>Aphid</a:t>
            </a:r>
          </a:p>
        </p:txBody>
      </p:sp>
      <p:cxnSp>
        <p:nvCxnSpPr>
          <p:cNvPr id="45" name="Straight Arrow Connector 44">
            <a:extLst>
              <a:ext uri="{FF2B5EF4-FFF2-40B4-BE49-F238E27FC236}">
                <a16:creationId xmlns:a16="http://schemas.microsoft.com/office/drawing/2014/main" id="{D8E6C6BB-6DF8-A0E8-5101-7EC446BFD463}"/>
              </a:ext>
            </a:extLst>
          </p:cNvPr>
          <p:cNvCxnSpPr>
            <a:cxnSpLocks/>
          </p:cNvCxnSpPr>
          <p:nvPr/>
        </p:nvCxnSpPr>
        <p:spPr>
          <a:xfrm>
            <a:off x="1492492" y="3366041"/>
            <a:ext cx="1247183" cy="620323"/>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35EE4999-8665-93F0-9083-00D393BD928A}"/>
              </a:ext>
            </a:extLst>
          </p:cNvPr>
          <p:cNvSpPr txBox="1"/>
          <p:nvPr/>
        </p:nvSpPr>
        <p:spPr>
          <a:xfrm rot="20114017">
            <a:off x="2931490" y="3344241"/>
            <a:ext cx="1860331" cy="369332"/>
          </a:xfrm>
          <a:prstGeom prst="rect">
            <a:avLst/>
          </a:prstGeom>
          <a:noFill/>
        </p:spPr>
        <p:txBody>
          <a:bodyPr wrap="square" rtlCol="0">
            <a:spAutoFit/>
          </a:bodyPr>
          <a:lstStyle/>
          <a:p>
            <a:pPr algn="ctr"/>
            <a:r>
              <a:rPr lang="en-US" dirty="0">
                <a:solidFill>
                  <a:schemeClr val="accent2"/>
                </a:solidFill>
              </a:rPr>
              <a:t>Herbivory</a:t>
            </a:r>
          </a:p>
        </p:txBody>
      </p:sp>
      <p:cxnSp>
        <p:nvCxnSpPr>
          <p:cNvPr id="52" name="Straight Arrow Connector 51">
            <a:extLst>
              <a:ext uri="{FF2B5EF4-FFF2-40B4-BE49-F238E27FC236}">
                <a16:creationId xmlns:a16="http://schemas.microsoft.com/office/drawing/2014/main" id="{E3B7EA3B-7D6B-577E-99D7-A50EA9EDD5D7}"/>
              </a:ext>
            </a:extLst>
          </p:cNvPr>
          <p:cNvCxnSpPr>
            <a:cxnSpLocks/>
          </p:cNvCxnSpPr>
          <p:nvPr/>
        </p:nvCxnSpPr>
        <p:spPr>
          <a:xfrm flipH="1" flipV="1">
            <a:off x="953237" y="3299253"/>
            <a:ext cx="1443360" cy="767169"/>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20FB46C-955D-CD44-B5F9-D700CD53DA5A}"/>
              </a:ext>
            </a:extLst>
          </p:cNvPr>
          <p:cNvSpPr txBox="1"/>
          <p:nvPr/>
        </p:nvSpPr>
        <p:spPr>
          <a:xfrm rot="1666091">
            <a:off x="581989" y="3655189"/>
            <a:ext cx="1860331" cy="369332"/>
          </a:xfrm>
          <a:prstGeom prst="rect">
            <a:avLst/>
          </a:prstGeom>
          <a:noFill/>
        </p:spPr>
        <p:txBody>
          <a:bodyPr wrap="square" rtlCol="0">
            <a:spAutoFit/>
          </a:bodyPr>
          <a:lstStyle/>
          <a:p>
            <a:pPr algn="ctr"/>
            <a:r>
              <a:rPr lang="en-US" dirty="0">
                <a:solidFill>
                  <a:srgbClr val="0070C0"/>
                </a:solidFill>
              </a:rPr>
              <a:t>Resistance</a:t>
            </a:r>
          </a:p>
        </p:txBody>
      </p:sp>
      <p:cxnSp>
        <p:nvCxnSpPr>
          <p:cNvPr id="60" name="Straight Arrow Connector 59">
            <a:extLst>
              <a:ext uri="{FF2B5EF4-FFF2-40B4-BE49-F238E27FC236}">
                <a16:creationId xmlns:a16="http://schemas.microsoft.com/office/drawing/2014/main" id="{8FCE1147-F070-27EF-DC26-9F1B14194A9C}"/>
              </a:ext>
            </a:extLst>
          </p:cNvPr>
          <p:cNvCxnSpPr>
            <a:cxnSpLocks/>
          </p:cNvCxnSpPr>
          <p:nvPr/>
        </p:nvCxnSpPr>
        <p:spPr>
          <a:xfrm>
            <a:off x="2431989" y="2141514"/>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66A1C0EB-C970-B1EF-468A-B62624ACDB9E}"/>
              </a:ext>
            </a:extLst>
          </p:cNvPr>
          <p:cNvSpPr txBox="1"/>
          <p:nvPr/>
        </p:nvSpPr>
        <p:spPr>
          <a:xfrm>
            <a:off x="2242803" y="2169733"/>
            <a:ext cx="1860331" cy="369332"/>
          </a:xfrm>
          <a:prstGeom prst="rect">
            <a:avLst/>
          </a:prstGeom>
          <a:noFill/>
        </p:spPr>
        <p:txBody>
          <a:bodyPr wrap="square" rtlCol="0">
            <a:spAutoFit/>
          </a:bodyPr>
          <a:lstStyle/>
          <a:p>
            <a:pPr algn="ctr"/>
            <a:r>
              <a:rPr lang="en-US" dirty="0">
                <a:solidFill>
                  <a:schemeClr val="accent5"/>
                </a:solidFill>
              </a:rPr>
              <a:t>Competition</a:t>
            </a:r>
          </a:p>
        </p:txBody>
      </p:sp>
      <p:cxnSp>
        <p:nvCxnSpPr>
          <p:cNvPr id="91" name="Straight Connector 90">
            <a:extLst>
              <a:ext uri="{FF2B5EF4-FFF2-40B4-BE49-F238E27FC236}">
                <a16:creationId xmlns:a16="http://schemas.microsoft.com/office/drawing/2014/main" id="{86B0238C-D535-460B-896C-CAF966F258C6}"/>
              </a:ext>
            </a:extLst>
          </p:cNvPr>
          <p:cNvCxnSpPr>
            <a:cxnSpLocks/>
          </p:cNvCxnSpPr>
          <p:nvPr/>
        </p:nvCxnSpPr>
        <p:spPr>
          <a:xfrm>
            <a:off x="4413380" y="4208992"/>
            <a:ext cx="0" cy="1510329"/>
          </a:xfrm>
          <a:prstGeom prst="line">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13BD23BF-C5B0-A6F4-9BBC-4A2513076257}"/>
              </a:ext>
            </a:extLst>
          </p:cNvPr>
          <p:cNvSpPr/>
          <p:nvPr/>
        </p:nvSpPr>
        <p:spPr>
          <a:xfrm>
            <a:off x="1615828" y="4675804"/>
            <a:ext cx="455930" cy="248744"/>
          </a:xfrm>
          <a:prstGeom prst="rect">
            <a:avLst/>
          </a:prstGeom>
          <a:gradFill>
            <a:gsLst>
              <a:gs pos="0">
                <a:schemeClr val="bg1"/>
              </a:gs>
              <a:gs pos="100000">
                <a:schemeClr val="bg1">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ross 97">
            <a:extLst>
              <a:ext uri="{FF2B5EF4-FFF2-40B4-BE49-F238E27FC236}">
                <a16:creationId xmlns:a16="http://schemas.microsoft.com/office/drawing/2014/main" id="{CD299179-B5BC-15A6-824A-08D4087ECDEB}"/>
              </a:ext>
            </a:extLst>
          </p:cNvPr>
          <p:cNvSpPr/>
          <p:nvPr/>
        </p:nvSpPr>
        <p:spPr>
          <a:xfrm>
            <a:off x="1040202" y="3904986"/>
            <a:ext cx="287817" cy="287817"/>
          </a:xfrm>
          <a:prstGeom prst="plus">
            <a:avLst>
              <a:gd name="adj" fmla="val 39561"/>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DDEFDE1-F182-F589-CBE3-DAF36845E115}"/>
              </a:ext>
            </a:extLst>
          </p:cNvPr>
          <p:cNvSpPr/>
          <p:nvPr/>
        </p:nvSpPr>
        <p:spPr>
          <a:xfrm rot="16200000">
            <a:off x="4159031" y="5529502"/>
            <a:ext cx="455930" cy="248744"/>
          </a:xfrm>
          <a:prstGeom prst="rect">
            <a:avLst/>
          </a:prstGeom>
          <a:gradFill>
            <a:gsLst>
              <a:gs pos="0">
                <a:schemeClr val="bg1"/>
              </a:gs>
              <a:gs pos="100000">
                <a:schemeClr val="bg1">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8">
            <a:extLst>
              <a:ext uri="{FF2B5EF4-FFF2-40B4-BE49-F238E27FC236}">
                <a16:creationId xmlns:a16="http://schemas.microsoft.com/office/drawing/2014/main" id="{F9E08B74-9292-B3B0-416F-2DEC708607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414"/>
          <a:stretch/>
        </p:blipFill>
        <p:spPr bwMode="auto">
          <a:xfrm>
            <a:off x="2056191" y="4208992"/>
            <a:ext cx="1885950" cy="1076073"/>
          </a:xfrm>
          <a:prstGeom prst="rect">
            <a:avLst/>
          </a:prstGeom>
          <a:noFill/>
          <a:extLst>
            <a:ext uri="{909E8E84-426E-40DD-AFC4-6F175D3DCCD1}">
              <a14:hiddenFill xmlns:a14="http://schemas.microsoft.com/office/drawing/2010/main">
                <a:solidFill>
                  <a:srgbClr val="FFFFFF"/>
                </a:solidFill>
              </a14:hiddenFill>
            </a:ext>
          </a:extLst>
        </p:spPr>
      </p:pic>
      <p:sp>
        <p:nvSpPr>
          <p:cNvPr id="113" name="Title 1">
            <a:extLst>
              <a:ext uri="{FF2B5EF4-FFF2-40B4-BE49-F238E27FC236}">
                <a16:creationId xmlns:a16="http://schemas.microsoft.com/office/drawing/2014/main" id="{2AB92CC6-08EE-0A78-9EEC-299E8F393630}"/>
              </a:ext>
            </a:extLst>
          </p:cNvPr>
          <p:cNvSpPr txBox="1">
            <a:spLocks/>
          </p:cNvSpPr>
          <p:nvPr/>
        </p:nvSpPr>
        <p:spPr>
          <a:xfrm>
            <a:off x="0" y="3639"/>
            <a:ext cx="12192000"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Evolution-mediated indirect effects of invasion</a:t>
            </a:r>
          </a:p>
        </p:txBody>
      </p:sp>
      <p:sp>
        <p:nvSpPr>
          <p:cNvPr id="128" name="Arc 127">
            <a:extLst>
              <a:ext uri="{FF2B5EF4-FFF2-40B4-BE49-F238E27FC236}">
                <a16:creationId xmlns:a16="http://schemas.microsoft.com/office/drawing/2014/main" id="{6181076C-D52B-A5F7-81A6-2A26C7F929FD}"/>
              </a:ext>
            </a:extLst>
          </p:cNvPr>
          <p:cNvSpPr/>
          <p:nvPr/>
        </p:nvSpPr>
        <p:spPr>
          <a:xfrm rot="10800000">
            <a:off x="1183449" y="5322657"/>
            <a:ext cx="1104326" cy="1031719"/>
          </a:xfrm>
          <a:prstGeom prst="arc">
            <a:avLst>
              <a:gd name="adj1" fmla="val 16200000"/>
              <a:gd name="adj2" fmla="val 105458"/>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42" name="Group 141">
            <a:extLst>
              <a:ext uri="{FF2B5EF4-FFF2-40B4-BE49-F238E27FC236}">
                <a16:creationId xmlns:a16="http://schemas.microsoft.com/office/drawing/2014/main" id="{0D62D0C5-F7BB-BAAF-43E4-A109410265F3}"/>
              </a:ext>
            </a:extLst>
          </p:cNvPr>
          <p:cNvGrpSpPr/>
          <p:nvPr/>
        </p:nvGrpSpPr>
        <p:grpSpPr>
          <a:xfrm>
            <a:off x="3120833" y="861297"/>
            <a:ext cx="3723541" cy="3224956"/>
            <a:chOff x="3139495" y="1122554"/>
            <a:chExt cx="3723541" cy="3224956"/>
          </a:xfrm>
        </p:grpSpPr>
        <p:sp>
          <p:nvSpPr>
            <p:cNvPr id="96" name="Arc 95">
              <a:extLst>
                <a:ext uri="{FF2B5EF4-FFF2-40B4-BE49-F238E27FC236}">
                  <a16:creationId xmlns:a16="http://schemas.microsoft.com/office/drawing/2014/main" id="{8CCA3623-AB61-F54F-699E-F68860613822}"/>
                </a:ext>
              </a:extLst>
            </p:cNvPr>
            <p:cNvSpPr/>
            <p:nvPr/>
          </p:nvSpPr>
          <p:spPr>
            <a:xfrm>
              <a:off x="5758710" y="1148812"/>
              <a:ext cx="1104326" cy="1031719"/>
            </a:xfrm>
            <a:prstGeom prst="arc">
              <a:avLst>
                <a:gd name="adj1" fmla="val 16200000"/>
                <a:gd name="adj2" fmla="val 105458"/>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Arc 128">
              <a:extLst>
                <a:ext uri="{FF2B5EF4-FFF2-40B4-BE49-F238E27FC236}">
                  <a16:creationId xmlns:a16="http://schemas.microsoft.com/office/drawing/2014/main" id="{25372462-4C59-08CC-5DFC-53F139EECAC7}"/>
                </a:ext>
              </a:extLst>
            </p:cNvPr>
            <p:cNvSpPr/>
            <p:nvPr/>
          </p:nvSpPr>
          <p:spPr>
            <a:xfrm rot="16200000">
              <a:off x="3114672" y="1158857"/>
              <a:ext cx="1104326" cy="1031719"/>
            </a:xfrm>
            <a:prstGeom prst="arc">
              <a:avLst>
                <a:gd name="adj1" fmla="val 16200000"/>
                <a:gd name="adj2" fmla="val 105458"/>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057FA306-82D7-68F6-5018-EB0019443DAA}"/>
                </a:ext>
              </a:extLst>
            </p:cNvPr>
            <p:cNvCxnSpPr>
              <a:cxnSpLocks/>
              <a:endCxn id="129" idx="2"/>
            </p:cNvCxnSpPr>
            <p:nvPr/>
          </p:nvCxnSpPr>
          <p:spPr>
            <a:xfrm flipH="1" flipV="1">
              <a:off x="3683770" y="1122852"/>
              <a:ext cx="2521958" cy="17898"/>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3C3293C9-1775-C5F7-E27D-04D757EB392E}"/>
                </a:ext>
              </a:extLst>
            </p:cNvPr>
            <p:cNvCxnSpPr>
              <a:cxnSpLocks/>
            </p:cNvCxnSpPr>
            <p:nvPr/>
          </p:nvCxnSpPr>
          <p:spPr>
            <a:xfrm flipV="1">
              <a:off x="6863036" y="1608133"/>
              <a:ext cx="0" cy="2739377"/>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EF8D116-C437-914B-CC50-F41A540BB9A0}"/>
                </a:ext>
              </a:extLst>
            </p:cNvPr>
            <p:cNvCxnSpPr>
              <a:cxnSpLocks/>
            </p:cNvCxnSpPr>
            <p:nvPr/>
          </p:nvCxnSpPr>
          <p:spPr>
            <a:xfrm flipV="1">
              <a:off x="3139495" y="1794618"/>
              <a:ext cx="11479" cy="491397"/>
            </a:xfrm>
            <a:prstGeom prst="line">
              <a:avLst/>
            </a:prstGeom>
            <a:ln w="38100">
              <a:solidFill>
                <a:schemeClr val="tx1"/>
              </a:solidFill>
              <a:prstDash val="dash"/>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45" name="Arc 144">
            <a:extLst>
              <a:ext uri="{FF2B5EF4-FFF2-40B4-BE49-F238E27FC236}">
                <a16:creationId xmlns:a16="http://schemas.microsoft.com/office/drawing/2014/main" id="{8D65B692-0344-BF45-4BF3-11BEB640DE59}"/>
              </a:ext>
            </a:extLst>
          </p:cNvPr>
          <p:cNvSpPr/>
          <p:nvPr/>
        </p:nvSpPr>
        <p:spPr>
          <a:xfrm rot="5400000">
            <a:off x="3344975" y="5293992"/>
            <a:ext cx="1104326" cy="1031719"/>
          </a:xfrm>
          <a:prstGeom prst="arc">
            <a:avLst>
              <a:gd name="adj1" fmla="val 16200000"/>
              <a:gd name="adj2" fmla="val 105458"/>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8" name="Straight Connector 147">
            <a:extLst>
              <a:ext uri="{FF2B5EF4-FFF2-40B4-BE49-F238E27FC236}">
                <a16:creationId xmlns:a16="http://schemas.microsoft.com/office/drawing/2014/main" id="{F9941922-446E-A935-30DE-6768C369C0DB}"/>
              </a:ext>
            </a:extLst>
          </p:cNvPr>
          <p:cNvCxnSpPr>
            <a:cxnSpLocks/>
          </p:cNvCxnSpPr>
          <p:nvPr/>
        </p:nvCxnSpPr>
        <p:spPr>
          <a:xfrm>
            <a:off x="1843793" y="6362015"/>
            <a:ext cx="2017862" cy="0"/>
          </a:xfrm>
          <a:prstGeom prst="line">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3B28A63F-196B-D529-D83E-C6A324282836}"/>
              </a:ext>
            </a:extLst>
          </p:cNvPr>
          <p:cNvCxnSpPr>
            <a:cxnSpLocks/>
          </p:cNvCxnSpPr>
          <p:nvPr/>
        </p:nvCxnSpPr>
        <p:spPr>
          <a:xfrm flipV="1">
            <a:off x="1184110" y="4230395"/>
            <a:ext cx="0" cy="1579456"/>
          </a:xfrm>
          <a:prstGeom prst="line">
            <a:avLst/>
          </a:prstGeom>
          <a:ln w="38100">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F0C46AF0-7D92-77B2-A06E-1E1E31C53CDD}"/>
              </a:ext>
            </a:extLst>
          </p:cNvPr>
          <p:cNvSpPr/>
          <p:nvPr/>
        </p:nvSpPr>
        <p:spPr>
          <a:xfrm rot="5400000">
            <a:off x="4219044" y="4763917"/>
            <a:ext cx="455930" cy="248744"/>
          </a:xfrm>
          <a:prstGeom prst="rect">
            <a:avLst/>
          </a:prstGeom>
          <a:gradFill>
            <a:gsLst>
              <a:gs pos="0">
                <a:schemeClr val="bg1"/>
              </a:gs>
              <a:gs pos="100000">
                <a:schemeClr val="bg1">
                  <a:alpha val="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E94E725-3C20-436F-866D-EE81F729FA5B}"/>
              </a:ext>
            </a:extLst>
          </p:cNvPr>
          <p:cNvSpPr/>
          <p:nvPr/>
        </p:nvSpPr>
        <p:spPr>
          <a:xfrm>
            <a:off x="4237993" y="5116253"/>
            <a:ext cx="337272" cy="369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65AFC7C-4BB6-73E1-0610-F014C3709ED9}"/>
              </a:ext>
            </a:extLst>
          </p:cNvPr>
          <p:cNvCxnSpPr>
            <a:cxnSpLocks/>
          </p:cNvCxnSpPr>
          <p:nvPr/>
        </p:nvCxnSpPr>
        <p:spPr>
          <a:xfrm>
            <a:off x="4138526" y="5134424"/>
            <a:ext cx="1446773" cy="0"/>
          </a:xfrm>
          <a:prstGeom prst="straightConnector1">
            <a:avLst/>
          </a:prstGeom>
          <a:ln w="3810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E01EEC0-4886-5177-F6A6-EEBFDC90D891}"/>
              </a:ext>
            </a:extLst>
          </p:cNvPr>
          <p:cNvSpPr txBox="1"/>
          <p:nvPr/>
        </p:nvSpPr>
        <p:spPr>
          <a:xfrm>
            <a:off x="3949340" y="5162643"/>
            <a:ext cx="1860331" cy="369332"/>
          </a:xfrm>
          <a:prstGeom prst="rect">
            <a:avLst/>
          </a:prstGeom>
          <a:noFill/>
        </p:spPr>
        <p:txBody>
          <a:bodyPr wrap="square" rtlCol="0">
            <a:spAutoFit/>
          </a:bodyPr>
          <a:lstStyle/>
          <a:p>
            <a:pPr algn="ctr"/>
            <a:r>
              <a:rPr lang="en-US" dirty="0">
                <a:solidFill>
                  <a:schemeClr val="accent5"/>
                </a:solidFill>
              </a:rPr>
              <a:t>Competition</a:t>
            </a:r>
          </a:p>
        </p:txBody>
      </p:sp>
      <p:sp>
        <p:nvSpPr>
          <p:cNvPr id="158" name="TextBox 157">
            <a:extLst>
              <a:ext uri="{FF2B5EF4-FFF2-40B4-BE49-F238E27FC236}">
                <a16:creationId xmlns:a16="http://schemas.microsoft.com/office/drawing/2014/main" id="{96B310AE-95F9-2456-00B0-FEDFD25FFA5E}"/>
              </a:ext>
            </a:extLst>
          </p:cNvPr>
          <p:cNvSpPr txBox="1"/>
          <p:nvPr/>
        </p:nvSpPr>
        <p:spPr>
          <a:xfrm>
            <a:off x="7896692" y="4800176"/>
            <a:ext cx="4350315" cy="1938992"/>
          </a:xfrm>
          <a:prstGeom prst="rect">
            <a:avLst/>
          </a:prstGeom>
          <a:noFill/>
        </p:spPr>
        <p:txBody>
          <a:bodyPr wrap="square" rtlCol="0">
            <a:spAutoFit/>
          </a:bodyPr>
          <a:lstStyle/>
          <a:p>
            <a:r>
              <a:rPr lang="en-US" sz="2400" i="1" dirty="0" err="1">
                <a:solidFill>
                  <a:schemeClr val="accent1"/>
                </a:solidFill>
              </a:rPr>
              <a:t>Acmispon</a:t>
            </a:r>
            <a:r>
              <a:rPr lang="en-US" sz="2400" dirty="0">
                <a:solidFill>
                  <a:schemeClr val="accent1"/>
                </a:solidFill>
              </a:rPr>
              <a:t> evolves weaker resistance to </a:t>
            </a:r>
            <a:r>
              <a:rPr lang="en-US" sz="2400" i="1" dirty="0" err="1">
                <a:solidFill>
                  <a:schemeClr val="accent1"/>
                </a:solidFill>
              </a:rPr>
              <a:t>Hypera</a:t>
            </a:r>
            <a:r>
              <a:rPr lang="en-US" sz="2400" i="1" dirty="0">
                <a:solidFill>
                  <a:schemeClr val="accent1"/>
                </a:solidFill>
              </a:rPr>
              <a:t> </a:t>
            </a:r>
            <a:r>
              <a:rPr lang="en-US" sz="2400" dirty="0">
                <a:solidFill>
                  <a:schemeClr val="accent1"/>
                </a:solidFill>
              </a:rPr>
              <a:t>herbivory and stronger resistance to </a:t>
            </a:r>
            <a:r>
              <a:rPr lang="en-US" sz="2400" i="1" dirty="0">
                <a:solidFill>
                  <a:schemeClr val="accent1"/>
                </a:solidFill>
              </a:rPr>
              <a:t>Aphid</a:t>
            </a:r>
            <a:r>
              <a:rPr lang="en-US" sz="2400" dirty="0">
                <a:solidFill>
                  <a:schemeClr val="accent1"/>
                </a:solidFill>
              </a:rPr>
              <a:t> herbivory </a:t>
            </a:r>
            <a:r>
              <a:rPr lang="en-US" sz="2400" b="1" dirty="0">
                <a:solidFill>
                  <a:schemeClr val="accent1"/>
                </a:solidFill>
              </a:rPr>
              <a:t>only</a:t>
            </a:r>
            <a:r>
              <a:rPr lang="en-US" sz="2400" dirty="0">
                <a:solidFill>
                  <a:schemeClr val="accent1"/>
                </a:solidFill>
              </a:rPr>
              <a:t> in the presence of </a:t>
            </a:r>
            <a:r>
              <a:rPr lang="en-US" sz="2400" i="1" dirty="0">
                <a:solidFill>
                  <a:schemeClr val="accent1"/>
                </a:solidFill>
              </a:rPr>
              <a:t>Medicago</a:t>
            </a:r>
            <a:endParaRPr lang="en-US" sz="2400" dirty="0">
              <a:solidFill>
                <a:schemeClr val="accent1"/>
              </a:solidFill>
            </a:endParaRPr>
          </a:p>
        </p:txBody>
      </p:sp>
    </p:spTree>
    <p:extLst>
      <p:ext uri="{BB962C8B-B14F-4D97-AF65-F5344CB8AC3E}">
        <p14:creationId xmlns:p14="http://schemas.microsoft.com/office/powerpoint/2010/main" val="2741389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319A02D4-4CE9-3ED5-B1CE-E6C19FC2CBB0}"/>
              </a:ext>
            </a:extLst>
          </p:cNvPr>
          <p:cNvCxnSpPr>
            <a:cxnSpLocks/>
          </p:cNvCxnSpPr>
          <p:nvPr/>
        </p:nvCxnSpPr>
        <p:spPr>
          <a:xfrm>
            <a:off x="6400800" y="683697"/>
            <a:ext cx="0" cy="60364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9647BBE-5886-CF87-C659-8D3443234A6A}"/>
              </a:ext>
            </a:extLst>
          </p:cNvPr>
          <p:cNvCxnSpPr>
            <a:cxnSpLocks/>
          </p:cNvCxnSpPr>
          <p:nvPr/>
        </p:nvCxnSpPr>
        <p:spPr>
          <a:xfrm>
            <a:off x="8467344" y="1497548"/>
            <a:ext cx="0" cy="33738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28844543-E2AA-82E8-9685-73CCF4EF42A3}"/>
              </a:ext>
            </a:extLst>
          </p:cNvPr>
          <p:cNvCxnSpPr>
            <a:cxnSpLocks/>
          </p:cNvCxnSpPr>
          <p:nvPr/>
        </p:nvCxnSpPr>
        <p:spPr>
          <a:xfrm>
            <a:off x="8467344" y="2055039"/>
            <a:ext cx="0" cy="6679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8652987-55DF-CBB9-BA1C-FD8A5BD561CE}"/>
              </a:ext>
            </a:extLst>
          </p:cNvPr>
          <p:cNvCxnSpPr/>
          <p:nvPr/>
        </p:nvCxnSpPr>
        <p:spPr>
          <a:xfrm>
            <a:off x="6400800" y="2064370"/>
            <a:ext cx="0" cy="45545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2DF819DB-5FEF-484C-7402-C199ED65CA94}"/>
              </a:ext>
            </a:extLst>
          </p:cNvPr>
          <p:cNvSpPr txBox="1">
            <a:spLocks/>
          </p:cNvSpPr>
          <p:nvPr/>
        </p:nvSpPr>
        <p:spPr>
          <a:xfrm>
            <a:off x="307962" y="0"/>
            <a:ext cx="4121798" cy="2077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Aim 1:</a:t>
            </a:r>
            <a:r>
              <a:rPr lang="en-US" sz="3200" dirty="0"/>
              <a:t> Determine variation in response to stressful temperature</a:t>
            </a:r>
          </a:p>
        </p:txBody>
      </p:sp>
      <p:sp>
        <p:nvSpPr>
          <p:cNvPr id="4" name="Title 1">
            <a:extLst>
              <a:ext uri="{FF2B5EF4-FFF2-40B4-BE49-F238E27FC236}">
                <a16:creationId xmlns:a16="http://schemas.microsoft.com/office/drawing/2014/main" id="{61D58DDC-F34B-F504-1347-8785AD2112B3}"/>
              </a:ext>
            </a:extLst>
          </p:cNvPr>
          <p:cNvSpPr txBox="1">
            <a:spLocks/>
          </p:cNvSpPr>
          <p:nvPr/>
        </p:nvSpPr>
        <p:spPr>
          <a:xfrm>
            <a:off x="307963" y="1766770"/>
            <a:ext cx="2006030"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Analysis</a:t>
            </a:r>
            <a:endParaRPr lang="en-US" sz="3200" dirty="0"/>
          </a:p>
        </p:txBody>
      </p:sp>
      <p:sp>
        <p:nvSpPr>
          <p:cNvPr id="6" name="TextBox 5">
            <a:extLst>
              <a:ext uri="{FF2B5EF4-FFF2-40B4-BE49-F238E27FC236}">
                <a16:creationId xmlns:a16="http://schemas.microsoft.com/office/drawing/2014/main" id="{212FAAC2-13FC-EB98-0C4B-C12DFE35E1E7}"/>
              </a:ext>
            </a:extLst>
          </p:cNvPr>
          <p:cNvSpPr txBox="1"/>
          <p:nvPr/>
        </p:nvSpPr>
        <p:spPr>
          <a:xfrm>
            <a:off x="307962" y="2533342"/>
            <a:ext cx="4429872" cy="2246769"/>
          </a:xfrm>
          <a:prstGeom prst="rect">
            <a:avLst/>
          </a:prstGeom>
          <a:noFill/>
        </p:spPr>
        <p:txBody>
          <a:bodyPr wrap="square" rtlCol="0">
            <a:spAutoFit/>
          </a:bodyPr>
          <a:lstStyle/>
          <a:p>
            <a:pPr marL="285750" indent="-285750">
              <a:buFont typeface="Arial" panose="020B0604020202020204" pitchFamily="34" charset="0"/>
              <a:buChar char="•"/>
            </a:pPr>
            <a:r>
              <a:rPr lang="en-US" sz="2400" dirty="0"/>
              <a:t>Separate nested ANOVAs to compare </a:t>
            </a:r>
            <a:r>
              <a:rPr lang="en-US" sz="2400" b="1" dirty="0"/>
              <a:t>reaction norms </a:t>
            </a:r>
            <a:r>
              <a:rPr lang="en-US" sz="2400" dirty="0"/>
              <a:t>for each trait between sites, among leaves, and among clones </a:t>
            </a:r>
            <a:br>
              <a:rPr lang="en-US" sz="2400" dirty="0"/>
            </a:br>
            <a:r>
              <a:rPr lang="en-US" sz="2000" dirty="0"/>
              <a:t>(</a:t>
            </a:r>
            <a:r>
              <a:rPr lang="en-US" sz="2000" i="1" dirty="0"/>
              <a:t>spatial scales as random effects</a:t>
            </a:r>
            <a:r>
              <a:rPr lang="en-US" sz="2000" dirty="0"/>
              <a:t>)</a:t>
            </a:r>
            <a:endParaRPr lang="en-US" sz="2400" dirty="0"/>
          </a:p>
        </p:txBody>
      </p:sp>
      <p:sp>
        <p:nvSpPr>
          <p:cNvPr id="7" name="TextBox 6">
            <a:extLst>
              <a:ext uri="{FF2B5EF4-FFF2-40B4-BE49-F238E27FC236}">
                <a16:creationId xmlns:a16="http://schemas.microsoft.com/office/drawing/2014/main" id="{22ED67D8-C2B4-976D-747F-7AC4C08F4C53}"/>
              </a:ext>
            </a:extLst>
          </p:cNvPr>
          <p:cNvSpPr txBox="1"/>
          <p:nvPr/>
        </p:nvSpPr>
        <p:spPr>
          <a:xfrm>
            <a:off x="193878" y="4890694"/>
            <a:ext cx="4429872"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variance partitioning to describe how much variance in each trait can be attributed to site, leaf, or clone</a:t>
            </a:r>
          </a:p>
        </p:txBody>
      </p:sp>
      <p:cxnSp>
        <p:nvCxnSpPr>
          <p:cNvPr id="12" name="Straight Connector 11">
            <a:extLst>
              <a:ext uri="{FF2B5EF4-FFF2-40B4-BE49-F238E27FC236}">
                <a16:creationId xmlns:a16="http://schemas.microsoft.com/office/drawing/2014/main" id="{97D8729A-03EF-4322-0AC1-D300F307B8A6}"/>
              </a:ext>
            </a:extLst>
          </p:cNvPr>
          <p:cNvCxnSpPr/>
          <p:nvPr/>
        </p:nvCxnSpPr>
        <p:spPr>
          <a:xfrm>
            <a:off x="5658399" y="457200"/>
            <a:ext cx="0" cy="288544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01495AE-9237-3DAD-5419-499FBFDF5F4F}"/>
              </a:ext>
            </a:extLst>
          </p:cNvPr>
          <p:cNvCxnSpPr>
            <a:cxnSpLocks/>
          </p:cNvCxnSpPr>
          <p:nvPr/>
        </p:nvCxnSpPr>
        <p:spPr>
          <a:xfrm flipH="1">
            <a:off x="5648239" y="3332480"/>
            <a:ext cx="3556721"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F178C15-E725-5D9D-FAE3-FD5B9C5759F7}"/>
              </a:ext>
            </a:extLst>
          </p:cNvPr>
          <p:cNvCxnSpPr>
            <a:cxnSpLocks/>
          </p:cNvCxnSpPr>
          <p:nvPr/>
        </p:nvCxnSpPr>
        <p:spPr>
          <a:xfrm>
            <a:off x="6400800" y="985520"/>
            <a:ext cx="2066544" cy="1403490"/>
          </a:xfrm>
          <a:prstGeom prst="line">
            <a:avLst/>
          </a:prstGeom>
          <a:ln w="28575">
            <a:solidFill>
              <a:srgbClr val="E97132"/>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C774CC-4C87-A1BB-4648-BF006EBDA345}"/>
              </a:ext>
            </a:extLst>
          </p:cNvPr>
          <p:cNvCxnSpPr>
            <a:cxnSpLocks/>
          </p:cNvCxnSpPr>
          <p:nvPr/>
        </p:nvCxnSpPr>
        <p:spPr>
          <a:xfrm flipV="1">
            <a:off x="6400800" y="1666240"/>
            <a:ext cx="2066544" cy="625856"/>
          </a:xfrm>
          <a:prstGeom prst="line">
            <a:avLst/>
          </a:prstGeom>
          <a:ln w="28575">
            <a:solidFill>
              <a:schemeClr val="accent4"/>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589CBE6-BFDE-EFEE-B2A8-B1035A226052}"/>
              </a:ext>
            </a:extLst>
          </p:cNvPr>
          <p:cNvSpPr txBox="1"/>
          <p:nvPr/>
        </p:nvSpPr>
        <p:spPr>
          <a:xfrm>
            <a:off x="5952963" y="3683066"/>
            <a:ext cx="2877312" cy="369332"/>
          </a:xfrm>
          <a:prstGeom prst="rect">
            <a:avLst/>
          </a:prstGeom>
          <a:noFill/>
        </p:spPr>
        <p:txBody>
          <a:bodyPr wrap="square" rtlCol="0">
            <a:spAutoFit/>
          </a:bodyPr>
          <a:lstStyle/>
          <a:p>
            <a:pPr algn="ctr"/>
            <a:r>
              <a:rPr lang="en-US" b="1" dirty="0"/>
              <a:t>Temperature</a:t>
            </a:r>
          </a:p>
        </p:txBody>
      </p:sp>
      <p:sp>
        <p:nvSpPr>
          <p:cNvPr id="25" name="TextBox 24">
            <a:extLst>
              <a:ext uri="{FF2B5EF4-FFF2-40B4-BE49-F238E27FC236}">
                <a16:creationId xmlns:a16="http://schemas.microsoft.com/office/drawing/2014/main" id="{E9A0C61C-B416-D964-338B-03EA6B55B847}"/>
              </a:ext>
            </a:extLst>
          </p:cNvPr>
          <p:cNvSpPr txBox="1"/>
          <p:nvPr/>
        </p:nvSpPr>
        <p:spPr>
          <a:xfrm>
            <a:off x="5810070" y="3350257"/>
            <a:ext cx="1109186" cy="369332"/>
          </a:xfrm>
          <a:prstGeom prst="rect">
            <a:avLst/>
          </a:prstGeom>
          <a:noFill/>
        </p:spPr>
        <p:txBody>
          <a:bodyPr wrap="square" rtlCol="0">
            <a:spAutoFit/>
          </a:bodyPr>
          <a:lstStyle/>
          <a:p>
            <a:pPr algn="ctr"/>
            <a:r>
              <a:rPr lang="en-US" i="1" dirty="0"/>
              <a:t>Ambient</a:t>
            </a:r>
          </a:p>
        </p:txBody>
      </p:sp>
      <p:sp>
        <p:nvSpPr>
          <p:cNvPr id="26" name="TextBox 25">
            <a:extLst>
              <a:ext uri="{FF2B5EF4-FFF2-40B4-BE49-F238E27FC236}">
                <a16:creationId xmlns:a16="http://schemas.microsoft.com/office/drawing/2014/main" id="{B0B8D704-B008-4755-71E8-D5ED129ECE69}"/>
              </a:ext>
            </a:extLst>
          </p:cNvPr>
          <p:cNvSpPr txBox="1"/>
          <p:nvPr/>
        </p:nvSpPr>
        <p:spPr>
          <a:xfrm>
            <a:off x="7863982" y="3345523"/>
            <a:ext cx="1109187" cy="369332"/>
          </a:xfrm>
          <a:prstGeom prst="rect">
            <a:avLst/>
          </a:prstGeom>
          <a:noFill/>
        </p:spPr>
        <p:txBody>
          <a:bodyPr wrap="square" rtlCol="0">
            <a:spAutoFit/>
          </a:bodyPr>
          <a:lstStyle/>
          <a:p>
            <a:pPr algn="ctr"/>
            <a:r>
              <a:rPr lang="en-US" i="1" dirty="0"/>
              <a:t>Stressful</a:t>
            </a:r>
          </a:p>
        </p:txBody>
      </p:sp>
      <p:sp>
        <p:nvSpPr>
          <p:cNvPr id="27" name="TextBox 26">
            <a:extLst>
              <a:ext uri="{FF2B5EF4-FFF2-40B4-BE49-F238E27FC236}">
                <a16:creationId xmlns:a16="http://schemas.microsoft.com/office/drawing/2014/main" id="{AEA00405-554C-CE74-B58D-F8B59CD3D5F5}"/>
              </a:ext>
            </a:extLst>
          </p:cNvPr>
          <p:cNvSpPr txBox="1"/>
          <p:nvPr/>
        </p:nvSpPr>
        <p:spPr>
          <a:xfrm rot="16200000">
            <a:off x="3605423" y="1726935"/>
            <a:ext cx="2877312" cy="369332"/>
          </a:xfrm>
          <a:prstGeom prst="rect">
            <a:avLst/>
          </a:prstGeom>
          <a:noFill/>
        </p:spPr>
        <p:txBody>
          <a:bodyPr wrap="square" rtlCol="0">
            <a:spAutoFit/>
          </a:bodyPr>
          <a:lstStyle/>
          <a:p>
            <a:pPr algn="ctr"/>
            <a:r>
              <a:rPr lang="en-US" b="1" dirty="0"/>
              <a:t>Size (mm)</a:t>
            </a:r>
          </a:p>
        </p:txBody>
      </p:sp>
      <p:sp>
        <p:nvSpPr>
          <p:cNvPr id="28" name="TextBox 27">
            <a:extLst>
              <a:ext uri="{FF2B5EF4-FFF2-40B4-BE49-F238E27FC236}">
                <a16:creationId xmlns:a16="http://schemas.microsoft.com/office/drawing/2014/main" id="{0C45801E-9D0A-A5E1-C124-13BE30D57AC8}"/>
              </a:ext>
            </a:extLst>
          </p:cNvPr>
          <p:cNvSpPr txBox="1"/>
          <p:nvPr/>
        </p:nvSpPr>
        <p:spPr>
          <a:xfrm>
            <a:off x="5150103" y="385355"/>
            <a:ext cx="576779" cy="2862322"/>
          </a:xfrm>
          <a:prstGeom prst="rect">
            <a:avLst/>
          </a:prstGeom>
          <a:noFill/>
        </p:spPr>
        <p:txBody>
          <a:bodyPr wrap="square" rtlCol="0">
            <a:spAutoFit/>
          </a:bodyPr>
          <a:lstStyle/>
          <a:p>
            <a:pPr algn="ctr"/>
            <a:r>
              <a:rPr lang="en-US" i="1" dirty="0"/>
              <a:t>2</a:t>
            </a:r>
          </a:p>
          <a:p>
            <a:pPr algn="ctr"/>
            <a:endParaRPr lang="en-US" i="1" dirty="0"/>
          </a:p>
          <a:p>
            <a:pPr algn="ctr"/>
            <a:endParaRPr lang="en-US" i="1" dirty="0"/>
          </a:p>
          <a:p>
            <a:pPr algn="ctr"/>
            <a:r>
              <a:rPr lang="en-US" i="1" dirty="0"/>
              <a:t>1.5</a:t>
            </a:r>
          </a:p>
          <a:p>
            <a:pPr algn="ctr"/>
            <a:endParaRPr lang="en-US" i="1" dirty="0"/>
          </a:p>
          <a:p>
            <a:pPr algn="ctr"/>
            <a:endParaRPr lang="en-US" i="1" dirty="0"/>
          </a:p>
          <a:p>
            <a:pPr algn="ctr"/>
            <a:r>
              <a:rPr lang="en-US" i="1" dirty="0"/>
              <a:t>1</a:t>
            </a:r>
          </a:p>
          <a:p>
            <a:pPr algn="ctr"/>
            <a:endParaRPr lang="en-US" i="1" dirty="0"/>
          </a:p>
          <a:p>
            <a:pPr algn="ctr"/>
            <a:endParaRPr lang="en-US" i="1" dirty="0"/>
          </a:p>
          <a:p>
            <a:pPr algn="ctr"/>
            <a:r>
              <a:rPr lang="en-US" i="1" dirty="0"/>
              <a:t>0.5</a:t>
            </a:r>
          </a:p>
        </p:txBody>
      </p:sp>
      <p:sp>
        <p:nvSpPr>
          <p:cNvPr id="38" name="TextBox 37">
            <a:extLst>
              <a:ext uri="{FF2B5EF4-FFF2-40B4-BE49-F238E27FC236}">
                <a16:creationId xmlns:a16="http://schemas.microsoft.com/office/drawing/2014/main" id="{2ABD7D0F-3552-EC0B-5401-010F2A61B6CC}"/>
              </a:ext>
            </a:extLst>
          </p:cNvPr>
          <p:cNvSpPr txBox="1"/>
          <p:nvPr/>
        </p:nvSpPr>
        <p:spPr>
          <a:xfrm>
            <a:off x="9214604" y="417121"/>
            <a:ext cx="1622330" cy="892552"/>
          </a:xfrm>
          <a:prstGeom prst="rect">
            <a:avLst/>
          </a:prstGeom>
          <a:noFill/>
        </p:spPr>
        <p:txBody>
          <a:bodyPr wrap="square" rtlCol="0">
            <a:spAutoFit/>
          </a:bodyPr>
          <a:lstStyle/>
          <a:p>
            <a:pPr algn="ctr"/>
            <a:r>
              <a:rPr lang="en-US" dirty="0"/>
              <a:t>Spatial scale of variation: </a:t>
            </a:r>
            <a:r>
              <a:rPr lang="en-US" sz="1600" b="1" dirty="0"/>
              <a:t>Among clones</a:t>
            </a:r>
            <a:endParaRPr lang="en-US" b="1" dirty="0"/>
          </a:p>
        </p:txBody>
      </p:sp>
      <p:grpSp>
        <p:nvGrpSpPr>
          <p:cNvPr id="46" name="Group 45">
            <a:extLst>
              <a:ext uri="{FF2B5EF4-FFF2-40B4-BE49-F238E27FC236}">
                <a16:creationId xmlns:a16="http://schemas.microsoft.com/office/drawing/2014/main" id="{A43FE459-606C-8A60-9C25-F88B86D8CA90}"/>
              </a:ext>
            </a:extLst>
          </p:cNvPr>
          <p:cNvGrpSpPr/>
          <p:nvPr/>
        </p:nvGrpSpPr>
        <p:grpSpPr>
          <a:xfrm>
            <a:off x="9471175" y="1418567"/>
            <a:ext cx="1109187" cy="362053"/>
            <a:chOff x="9020873" y="1017444"/>
            <a:chExt cx="1109187" cy="362053"/>
          </a:xfrm>
        </p:grpSpPr>
        <p:cxnSp>
          <p:nvCxnSpPr>
            <p:cNvPr id="39" name="Straight Connector 38">
              <a:extLst>
                <a:ext uri="{FF2B5EF4-FFF2-40B4-BE49-F238E27FC236}">
                  <a16:creationId xmlns:a16="http://schemas.microsoft.com/office/drawing/2014/main" id="{70EA1EF0-6531-5D34-08B6-786547DE266C}"/>
                </a:ext>
              </a:extLst>
            </p:cNvPr>
            <p:cNvCxnSpPr>
              <a:cxnSpLocks/>
            </p:cNvCxnSpPr>
            <p:nvPr/>
          </p:nvCxnSpPr>
          <p:spPr>
            <a:xfrm>
              <a:off x="9268968" y="1379497"/>
              <a:ext cx="611632" cy="0"/>
            </a:xfrm>
            <a:prstGeom prst="line">
              <a:avLst/>
            </a:prstGeom>
            <a:ln w="38100">
              <a:solidFill>
                <a:schemeClr val="accent4"/>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1B5E876-775E-68B1-23A1-101C490E601C}"/>
                </a:ext>
              </a:extLst>
            </p:cNvPr>
            <p:cNvSpPr txBox="1"/>
            <p:nvPr/>
          </p:nvSpPr>
          <p:spPr>
            <a:xfrm>
              <a:off x="9020873" y="1017444"/>
              <a:ext cx="1109187" cy="338554"/>
            </a:xfrm>
            <a:prstGeom prst="rect">
              <a:avLst/>
            </a:prstGeom>
            <a:noFill/>
          </p:spPr>
          <p:txBody>
            <a:bodyPr wrap="square" rtlCol="0">
              <a:spAutoFit/>
            </a:bodyPr>
            <a:lstStyle/>
            <a:p>
              <a:pPr algn="ctr"/>
              <a:r>
                <a:rPr lang="en-US" sz="1600" b="1" i="1" dirty="0">
                  <a:solidFill>
                    <a:srgbClr val="0F9ED5"/>
                  </a:solidFill>
                </a:rPr>
                <a:t>Clone 1</a:t>
              </a:r>
            </a:p>
          </p:txBody>
        </p:sp>
      </p:grpSp>
      <p:grpSp>
        <p:nvGrpSpPr>
          <p:cNvPr id="47" name="Group 46">
            <a:extLst>
              <a:ext uri="{FF2B5EF4-FFF2-40B4-BE49-F238E27FC236}">
                <a16:creationId xmlns:a16="http://schemas.microsoft.com/office/drawing/2014/main" id="{4797F53B-A211-3819-B292-78EB4A17142A}"/>
              </a:ext>
            </a:extLst>
          </p:cNvPr>
          <p:cNvGrpSpPr/>
          <p:nvPr/>
        </p:nvGrpSpPr>
        <p:grpSpPr>
          <a:xfrm>
            <a:off x="9471175" y="1926397"/>
            <a:ext cx="1109187" cy="366051"/>
            <a:chOff x="10198542" y="1013446"/>
            <a:chExt cx="1109187" cy="366051"/>
          </a:xfrm>
        </p:grpSpPr>
        <p:cxnSp>
          <p:nvCxnSpPr>
            <p:cNvPr id="41" name="Straight Connector 40">
              <a:extLst>
                <a:ext uri="{FF2B5EF4-FFF2-40B4-BE49-F238E27FC236}">
                  <a16:creationId xmlns:a16="http://schemas.microsoft.com/office/drawing/2014/main" id="{CA3343F0-0C0D-DAAC-1F18-EC3228144230}"/>
                </a:ext>
              </a:extLst>
            </p:cNvPr>
            <p:cNvCxnSpPr>
              <a:cxnSpLocks/>
            </p:cNvCxnSpPr>
            <p:nvPr/>
          </p:nvCxnSpPr>
          <p:spPr>
            <a:xfrm>
              <a:off x="10452608" y="1379497"/>
              <a:ext cx="611632" cy="0"/>
            </a:xfrm>
            <a:prstGeom prst="line">
              <a:avLst/>
            </a:prstGeom>
            <a:ln w="38100">
              <a:solidFill>
                <a:schemeClr val="accent2"/>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F04EF44-5E04-E5C9-DC96-E6A6B1950DCE}"/>
                </a:ext>
              </a:extLst>
            </p:cNvPr>
            <p:cNvSpPr txBox="1"/>
            <p:nvPr/>
          </p:nvSpPr>
          <p:spPr>
            <a:xfrm>
              <a:off x="10198542" y="1013446"/>
              <a:ext cx="1109187" cy="338554"/>
            </a:xfrm>
            <a:prstGeom prst="rect">
              <a:avLst/>
            </a:prstGeom>
            <a:noFill/>
          </p:spPr>
          <p:txBody>
            <a:bodyPr wrap="square" rtlCol="0">
              <a:spAutoFit/>
            </a:bodyPr>
            <a:lstStyle/>
            <a:p>
              <a:pPr algn="ctr"/>
              <a:r>
                <a:rPr lang="en-US" sz="1600" b="1" i="1" dirty="0">
                  <a:solidFill>
                    <a:schemeClr val="accent2"/>
                  </a:solidFill>
                </a:rPr>
                <a:t>Clone 2</a:t>
              </a:r>
            </a:p>
          </p:txBody>
        </p:sp>
      </p:grpSp>
      <p:sp>
        <p:nvSpPr>
          <p:cNvPr id="48" name="Rectangle 47">
            <a:extLst>
              <a:ext uri="{FF2B5EF4-FFF2-40B4-BE49-F238E27FC236}">
                <a16:creationId xmlns:a16="http://schemas.microsoft.com/office/drawing/2014/main" id="{08EEA1FC-1D43-EF02-5E25-EB4E516A0DEF}"/>
              </a:ext>
            </a:extLst>
          </p:cNvPr>
          <p:cNvSpPr/>
          <p:nvPr/>
        </p:nvSpPr>
        <p:spPr>
          <a:xfrm>
            <a:off x="9281160" y="457200"/>
            <a:ext cx="1463039" cy="207614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image">
            <a:extLst>
              <a:ext uri="{FF2B5EF4-FFF2-40B4-BE49-F238E27FC236}">
                <a16:creationId xmlns:a16="http://schemas.microsoft.com/office/drawing/2014/main" id="{E259C9D1-2999-99FD-2E4C-4467B1B9A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437" y="5679330"/>
            <a:ext cx="5493814" cy="6463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D18E41-1F58-24D9-72C7-9EE434CA6A89}"/>
              </a:ext>
            </a:extLst>
          </p:cNvPr>
          <p:cNvSpPr txBox="1"/>
          <p:nvPr/>
        </p:nvSpPr>
        <p:spPr>
          <a:xfrm>
            <a:off x="5568766" y="4679891"/>
            <a:ext cx="5797156" cy="707886"/>
          </a:xfrm>
          <a:prstGeom prst="rect">
            <a:avLst/>
          </a:prstGeom>
          <a:noFill/>
        </p:spPr>
        <p:txBody>
          <a:bodyPr wrap="square" rtlCol="0">
            <a:spAutoFit/>
          </a:bodyPr>
          <a:lstStyle/>
          <a:p>
            <a:r>
              <a:rPr lang="en-US" sz="2000" b="1" dirty="0"/>
              <a:t>Price equation: </a:t>
            </a:r>
            <a:r>
              <a:rPr lang="en-US" sz="2000" dirty="0"/>
              <a:t>disentangle ecological impacts of evolution vs. non-heritable phenotypic plasticity</a:t>
            </a:r>
          </a:p>
        </p:txBody>
      </p:sp>
    </p:spTree>
    <p:extLst>
      <p:ext uri="{BB962C8B-B14F-4D97-AF65-F5344CB8AC3E}">
        <p14:creationId xmlns:p14="http://schemas.microsoft.com/office/powerpoint/2010/main" val="107844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0737AA-40C0-13D3-2D28-D9E9F74D7CE6}"/>
              </a:ext>
            </a:extLst>
          </p:cNvPr>
          <p:cNvSpPr txBox="1">
            <a:spLocks/>
          </p:cNvSpPr>
          <p:nvPr/>
        </p:nvSpPr>
        <p:spPr>
          <a:xfrm>
            <a:off x="567733" y="1107500"/>
            <a:ext cx="2006030" cy="622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Analysis</a:t>
            </a:r>
            <a:endParaRPr lang="en-US" sz="3200" dirty="0"/>
          </a:p>
        </p:txBody>
      </p:sp>
      <p:sp>
        <p:nvSpPr>
          <p:cNvPr id="5" name="TextBox 4">
            <a:extLst>
              <a:ext uri="{FF2B5EF4-FFF2-40B4-BE49-F238E27FC236}">
                <a16:creationId xmlns:a16="http://schemas.microsoft.com/office/drawing/2014/main" id="{940E460C-5ECC-3F12-4C66-B6DC7FEFBC5E}"/>
              </a:ext>
            </a:extLst>
          </p:cNvPr>
          <p:cNvSpPr txBox="1"/>
          <p:nvPr/>
        </p:nvSpPr>
        <p:spPr>
          <a:xfrm>
            <a:off x="567733" y="1697990"/>
            <a:ext cx="4959307" cy="2308324"/>
          </a:xfrm>
          <a:prstGeom prst="rect">
            <a:avLst/>
          </a:prstGeom>
          <a:noFill/>
        </p:spPr>
        <p:txBody>
          <a:bodyPr wrap="square" rtlCol="0">
            <a:spAutoFit/>
          </a:bodyPr>
          <a:lstStyle/>
          <a:p>
            <a:r>
              <a:rPr lang="en-US" sz="2400" dirty="0"/>
              <a:t>Separate three-factor ANOVAs to compare population growth rate, size, and respiration rate among:</a:t>
            </a:r>
          </a:p>
          <a:p>
            <a:pPr marL="742950" lvl="1" indent="-285750">
              <a:buFont typeface="Arial" panose="020B0604020202020204" pitchFamily="34" charset="0"/>
              <a:buChar char="•"/>
            </a:pPr>
            <a:r>
              <a:rPr lang="en-US" sz="2400" dirty="0"/>
              <a:t>Evolutionary history</a:t>
            </a:r>
          </a:p>
          <a:p>
            <a:pPr marL="742950" lvl="1" indent="-285750">
              <a:buFont typeface="Arial" panose="020B0604020202020204" pitchFamily="34" charset="0"/>
              <a:buChar char="•"/>
            </a:pPr>
            <a:r>
              <a:rPr lang="en-US" sz="2400" dirty="0"/>
              <a:t>Contemporary temperature</a:t>
            </a:r>
          </a:p>
          <a:p>
            <a:pPr marL="742950" lvl="1" indent="-285750">
              <a:buFont typeface="Arial" panose="020B0604020202020204" pitchFamily="34" charset="0"/>
              <a:buChar char="•"/>
            </a:pPr>
            <a:r>
              <a:rPr lang="en-US" sz="2400" dirty="0"/>
              <a:t>Competition</a:t>
            </a:r>
          </a:p>
        </p:txBody>
      </p:sp>
      <p:sp>
        <p:nvSpPr>
          <p:cNvPr id="8" name="Title 1">
            <a:extLst>
              <a:ext uri="{FF2B5EF4-FFF2-40B4-BE49-F238E27FC236}">
                <a16:creationId xmlns:a16="http://schemas.microsoft.com/office/drawing/2014/main" id="{95ED0BE8-6EE6-9188-246E-A4E0C4828FE5}"/>
              </a:ext>
            </a:extLst>
          </p:cNvPr>
          <p:cNvSpPr txBox="1">
            <a:spLocks/>
          </p:cNvSpPr>
          <p:nvPr/>
        </p:nvSpPr>
        <p:spPr>
          <a:xfrm>
            <a:off x="536817" y="128226"/>
            <a:ext cx="11030338" cy="947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Aims 2.1 &amp; 2.2:</a:t>
            </a:r>
            <a:endParaRPr lang="en-US" sz="2800" dirty="0"/>
          </a:p>
        </p:txBody>
      </p:sp>
      <p:graphicFrame>
        <p:nvGraphicFramePr>
          <p:cNvPr id="9" name="Table 8">
            <a:extLst>
              <a:ext uri="{FF2B5EF4-FFF2-40B4-BE49-F238E27FC236}">
                <a16:creationId xmlns:a16="http://schemas.microsoft.com/office/drawing/2014/main" id="{5DE1FC26-6FC8-874E-DFE7-9FB394F00803}"/>
              </a:ext>
            </a:extLst>
          </p:cNvPr>
          <p:cNvGraphicFramePr>
            <a:graphicFrameLocks noGrp="1"/>
          </p:cNvGraphicFramePr>
          <p:nvPr>
            <p:extLst>
              <p:ext uri="{D42A27DB-BD31-4B8C-83A1-F6EECF244321}">
                <p14:modId xmlns:p14="http://schemas.microsoft.com/office/powerpoint/2010/main" val="1550599060"/>
              </p:ext>
            </p:extLst>
          </p:nvPr>
        </p:nvGraphicFramePr>
        <p:xfrm>
          <a:off x="5669280" y="128226"/>
          <a:ext cx="6411184" cy="6565777"/>
        </p:xfrm>
        <a:graphic>
          <a:graphicData uri="http://schemas.openxmlformats.org/drawingml/2006/table">
            <a:tbl>
              <a:tblPr firstRow="1" bandRow="1">
                <a:tableStyleId>{5C22544A-7EE6-4342-B048-85BDC9FD1C3A}</a:tableStyleId>
              </a:tblPr>
              <a:tblGrid>
                <a:gridCol w="3281680">
                  <a:extLst>
                    <a:ext uri="{9D8B030D-6E8A-4147-A177-3AD203B41FA5}">
                      <a16:colId xmlns:a16="http://schemas.microsoft.com/office/drawing/2014/main" val="783950839"/>
                    </a:ext>
                  </a:extLst>
                </a:gridCol>
                <a:gridCol w="3129504">
                  <a:extLst>
                    <a:ext uri="{9D8B030D-6E8A-4147-A177-3AD203B41FA5}">
                      <a16:colId xmlns:a16="http://schemas.microsoft.com/office/drawing/2014/main" val="1593291357"/>
                    </a:ext>
                  </a:extLst>
                </a:gridCol>
              </a:tblGrid>
              <a:tr h="7681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GLM Factors</a:t>
                      </a:r>
                    </a:p>
                    <a:p>
                      <a:endParaRPr lang="en-US" dirty="0"/>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Interpretation</a:t>
                      </a:r>
                    </a:p>
                    <a:p>
                      <a:endParaRPr lang="en-US" dirty="0"/>
                    </a:p>
                  </a:txBody>
                  <a:tcPr anchor="b"/>
                </a:tc>
                <a:extLst>
                  <a:ext uri="{0D108BD9-81ED-4DB2-BD59-A6C34878D82A}">
                    <a16:rowId xmlns:a16="http://schemas.microsoft.com/office/drawing/2014/main" val="4056706785"/>
                  </a:ext>
                </a:extLst>
              </a:tr>
              <a:tr h="768151">
                <a:tc>
                  <a:txBody>
                    <a:bodyPr/>
                    <a:lstStyle/>
                    <a:p>
                      <a:r>
                        <a:rPr lang="en-US" b="0" dirty="0"/>
                        <a:t>Evolutionary Environment</a:t>
                      </a:r>
                    </a:p>
                    <a:p>
                      <a:r>
                        <a:rPr lang="en-US" i="1" dirty="0"/>
                        <a:t>(ambient vs stressful)</a:t>
                      </a:r>
                    </a:p>
                  </a:txBody>
                  <a:tcPr/>
                </a:tc>
                <a:tc>
                  <a:txBody>
                    <a:bodyPr/>
                    <a:lstStyle/>
                    <a:p>
                      <a:r>
                        <a:rPr lang="en-US" dirty="0"/>
                        <a:t>Evolution changed size</a:t>
                      </a:r>
                    </a:p>
                  </a:txBody>
                  <a:tcPr/>
                </a:tc>
                <a:extLst>
                  <a:ext uri="{0D108BD9-81ED-4DB2-BD59-A6C34878D82A}">
                    <a16:rowId xmlns:a16="http://schemas.microsoft.com/office/drawing/2014/main" val="745974718"/>
                  </a:ext>
                </a:extLst>
              </a:tr>
              <a:tr h="768151">
                <a:tc>
                  <a:txBody>
                    <a:bodyPr/>
                    <a:lstStyle/>
                    <a:p>
                      <a:r>
                        <a:rPr lang="en-US" b="0" dirty="0"/>
                        <a:t>Contemporary Temperature</a:t>
                      </a:r>
                    </a:p>
                    <a:p>
                      <a:r>
                        <a:rPr lang="en-US" i="1" dirty="0"/>
                        <a:t>(ambient vs stressful)</a:t>
                      </a:r>
                    </a:p>
                  </a:txBody>
                  <a:tcPr/>
                </a:tc>
                <a:tc>
                  <a:txBody>
                    <a:bodyPr/>
                    <a:lstStyle/>
                    <a:p>
                      <a:r>
                        <a:rPr lang="en-US" dirty="0"/>
                        <a:t>Current temperature affects size</a:t>
                      </a:r>
                    </a:p>
                  </a:txBody>
                  <a:tcPr/>
                </a:tc>
                <a:extLst>
                  <a:ext uri="{0D108BD9-81ED-4DB2-BD59-A6C34878D82A}">
                    <a16:rowId xmlns:a16="http://schemas.microsoft.com/office/drawing/2014/main" val="1657780429"/>
                  </a:ext>
                </a:extLst>
              </a:tr>
              <a:tr h="768151">
                <a:tc>
                  <a:txBody>
                    <a:bodyPr/>
                    <a:lstStyle/>
                    <a:p>
                      <a:r>
                        <a:rPr lang="en-US" dirty="0"/>
                        <a:t>Competition</a:t>
                      </a:r>
                    </a:p>
                  </a:txBody>
                  <a:tcPr/>
                </a:tc>
                <a:tc>
                  <a:txBody>
                    <a:bodyPr/>
                    <a:lstStyle/>
                    <a:p>
                      <a:r>
                        <a:rPr lang="en-US" dirty="0"/>
                        <a:t>Competition affects size</a:t>
                      </a:r>
                    </a:p>
                  </a:txBody>
                  <a:tcPr/>
                </a:tc>
                <a:extLst>
                  <a:ext uri="{0D108BD9-81ED-4DB2-BD59-A6C34878D82A}">
                    <a16:rowId xmlns:a16="http://schemas.microsoft.com/office/drawing/2014/main" val="1067814166"/>
                  </a:ext>
                </a:extLst>
              </a:tr>
              <a:tr h="768151">
                <a:tc>
                  <a:txBody>
                    <a:bodyPr/>
                    <a:lstStyle/>
                    <a:p>
                      <a:r>
                        <a:rPr lang="en-US" dirty="0" err="1"/>
                        <a:t>Evol</a:t>
                      </a:r>
                      <a:r>
                        <a:rPr lang="en-US" dirty="0"/>
                        <a:t>. Temp. * Contemp. Temp.</a:t>
                      </a:r>
                    </a:p>
                  </a:txBody>
                  <a:tcPr/>
                </a:tc>
                <a:tc>
                  <a:txBody>
                    <a:bodyPr/>
                    <a:lstStyle/>
                    <a:p>
                      <a:r>
                        <a:rPr lang="en-US" dirty="0"/>
                        <a:t>Detection of evolution of size depends on current temp</a:t>
                      </a:r>
                    </a:p>
                  </a:txBody>
                  <a:tcPr/>
                </a:tc>
                <a:extLst>
                  <a:ext uri="{0D108BD9-81ED-4DB2-BD59-A6C34878D82A}">
                    <a16:rowId xmlns:a16="http://schemas.microsoft.com/office/drawing/2014/main" val="808847239"/>
                  </a:ext>
                </a:extLst>
              </a:tr>
              <a:tr h="768151">
                <a:tc>
                  <a:txBody>
                    <a:bodyPr/>
                    <a:lstStyle/>
                    <a:p>
                      <a:r>
                        <a:rPr lang="en-US" dirty="0" err="1"/>
                        <a:t>Evol</a:t>
                      </a:r>
                      <a:r>
                        <a:rPr lang="en-US" dirty="0"/>
                        <a:t>. Temp. * Competition</a:t>
                      </a:r>
                    </a:p>
                  </a:txBody>
                  <a:tcPr/>
                </a:tc>
                <a:tc>
                  <a:txBody>
                    <a:bodyPr/>
                    <a:lstStyle/>
                    <a:p>
                      <a:r>
                        <a:rPr lang="en-US" dirty="0"/>
                        <a:t>Evolution of size affects competition</a:t>
                      </a:r>
                    </a:p>
                  </a:txBody>
                  <a:tcPr/>
                </a:tc>
                <a:extLst>
                  <a:ext uri="{0D108BD9-81ED-4DB2-BD59-A6C34878D82A}">
                    <a16:rowId xmlns:a16="http://schemas.microsoft.com/office/drawing/2014/main" val="2793741795"/>
                  </a:ext>
                </a:extLst>
              </a:tr>
              <a:tr h="768151">
                <a:tc>
                  <a:txBody>
                    <a:bodyPr/>
                    <a:lstStyle/>
                    <a:p>
                      <a:r>
                        <a:rPr lang="en-US" dirty="0"/>
                        <a:t>Competition * Contemp. Temp.</a:t>
                      </a:r>
                    </a:p>
                  </a:txBody>
                  <a:tcPr/>
                </a:tc>
                <a:tc>
                  <a:txBody>
                    <a:bodyPr/>
                    <a:lstStyle/>
                    <a:p>
                      <a:r>
                        <a:rPr lang="en-US" dirty="0"/>
                        <a:t>Current temp affects competitive effects</a:t>
                      </a:r>
                    </a:p>
                  </a:txBody>
                  <a:tcPr/>
                </a:tc>
                <a:extLst>
                  <a:ext uri="{0D108BD9-81ED-4DB2-BD59-A6C34878D82A}">
                    <a16:rowId xmlns:a16="http://schemas.microsoft.com/office/drawing/2014/main" val="245864401"/>
                  </a:ext>
                </a:extLst>
              </a:tr>
              <a:tr h="768151">
                <a:tc>
                  <a:txBody>
                    <a:bodyPr/>
                    <a:lstStyle/>
                    <a:p>
                      <a:r>
                        <a:rPr lang="en-US" dirty="0" err="1"/>
                        <a:t>Evol</a:t>
                      </a:r>
                      <a:r>
                        <a:rPr lang="en-US" dirty="0"/>
                        <a:t>. Temp * Competition * </a:t>
                      </a:r>
                      <a:r>
                        <a:rPr lang="en-US" dirty="0" err="1"/>
                        <a:t>Contemp</a:t>
                      </a:r>
                      <a:r>
                        <a:rPr lang="en-US" dirty="0"/>
                        <a:t> Temp</a:t>
                      </a:r>
                    </a:p>
                  </a:txBody>
                  <a:tcPr/>
                </a:tc>
                <a:tc>
                  <a:txBody>
                    <a:bodyPr/>
                    <a:lstStyle/>
                    <a:p>
                      <a:r>
                        <a:rPr lang="en-US" dirty="0"/>
                        <a:t>Evolution of size affects competition, but strength or direction depends on current temp</a:t>
                      </a:r>
                    </a:p>
                  </a:txBody>
                  <a:tcPr/>
                </a:tc>
                <a:extLst>
                  <a:ext uri="{0D108BD9-81ED-4DB2-BD59-A6C34878D82A}">
                    <a16:rowId xmlns:a16="http://schemas.microsoft.com/office/drawing/2014/main" val="1170665195"/>
                  </a:ext>
                </a:extLst>
              </a:tr>
            </a:tbl>
          </a:graphicData>
        </a:graphic>
      </p:graphicFrame>
    </p:spTree>
    <p:extLst>
      <p:ext uri="{BB962C8B-B14F-4D97-AF65-F5344CB8AC3E}">
        <p14:creationId xmlns:p14="http://schemas.microsoft.com/office/powerpoint/2010/main" val="265815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6F3759-9BCB-4DEA-9DB3-8F5EC2204A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221" y="248969"/>
            <a:ext cx="8220269" cy="6360061"/>
          </a:xfrm>
          <a:prstGeom prst="rect">
            <a:avLst/>
          </a:prstGeom>
          <a:noFill/>
          <a:ln>
            <a:noFill/>
          </a:ln>
        </p:spPr>
      </p:pic>
      <p:sp>
        <p:nvSpPr>
          <p:cNvPr id="3" name="Title 1">
            <a:extLst>
              <a:ext uri="{FF2B5EF4-FFF2-40B4-BE49-F238E27FC236}">
                <a16:creationId xmlns:a16="http://schemas.microsoft.com/office/drawing/2014/main" id="{706747A0-5CF0-2E21-32A4-A41AC4B34F44}"/>
              </a:ext>
            </a:extLst>
          </p:cNvPr>
          <p:cNvSpPr txBox="1">
            <a:spLocks/>
          </p:cNvSpPr>
          <p:nvPr/>
        </p:nvSpPr>
        <p:spPr>
          <a:xfrm>
            <a:off x="9102764" y="1063334"/>
            <a:ext cx="3041417" cy="1702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Measure abundance after 10 days to estimate rough population growth rate</a:t>
            </a:r>
          </a:p>
        </p:txBody>
      </p:sp>
      <p:cxnSp>
        <p:nvCxnSpPr>
          <p:cNvPr id="4" name="Straight Arrow Connector 3">
            <a:extLst>
              <a:ext uri="{FF2B5EF4-FFF2-40B4-BE49-F238E27FC236}">
                <a16:creationId xmlns:a16="http://schemas.microsoft.com/office/drawing/2014/main" id="{47FF5D4E-0A9A-B312-01FC-883129B9A127}"/>
              </a:ext>
            </a:extLst>
          </p:cNvPr>
          <p:cNvCxnSpPr>
            <a:cxnSpLocks/>
          </p:cNvCxnSpPr>
          <p:nvPr/>
        </p:nvCxnSpPr>
        <p:spPr>
          <a:xfrm>
            <a:off x="8363831" y="2013256"/>
            <a:ext cx="60239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5874F679-96C2-2894-F952-172BFF445019}"/>
              </a:ext>
            </a:extLst>
          </p:cNvPr>
          <p:cNvCxnSpPr>
            <a:cxnSpLocks/>
          </p:cNvCxnSpPr>
          <p:nvPr/>
        </p:nvCxnSpPr>
        <p:spPr>
          <a:xfrm>
            <a:off x="8403731" y="5247684"/>
            <a:ext cx="261297" cy="0"/>
          </a:xfrm>
          <a:prstGeom prst="straightConnector1">
            <a:avLst/>
          </a:prstGeom>
          <a:ln w="3810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0A14188-2F82-1BC7-0AF8-AD6E58BF536B}"/>
              </a:ext>
            </a:extLst>
          </p:cNvPr>
          <p:cNvCxnSpPr>
            <a:cxnSpLocks/>
          </p:cNvCxnSpPr>
          <p:nvPr/>
        </p:nvCxnSpPr>
        <p:spPr>
          <a:xfrm flipV="1">
            <a:off x="8665028" y="2013256"/>
            <a:ext cx="0" cy="3234428"/>
          </a:xfrm>
          <a:prstGeom prst="straightConnector1">
            <a:avLst/>
          </a:prstGeom>
          <a:ln w="3810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892AC0C-E518-2D92-BEF4-CD6ADC4E8B7D}"/>
              </a:ext>
            </a:extLst>
          </p:cNvPr>
          <p:cNvCxnSpPr>
            <a:cxnSpLocks/>
          </p:cNvCxnSpPr>
          <p:nvPr/>
        </p:nvCxnSpPr>
        <p:spPr>
          <a:xfrm>
            <a:off x="10479262" y="2766331"/>
            <a:ext cx="0" cy="48486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itle 1">
            <a:extLst>
              <a:ext uri="{FF2B5EF4-FFF2-40B4-BE49-F238E27FC236}">
                <a16:creationId xmlns:a16="http://schemas.microsoft.com/office/drawing/2014/main" id="{462FDD1D-25B4-18ED-5C35-45239EC03DAD}"/>
              </a:ext>
            </a:extLst>
          </p:cNvPr>
          <p:cNvSpPr txBox="1">
            <a:spLocks/>
          </p:cNvSpPr>
          <p:nvPr/>
        </p:nvSpPr>
        <p:spPr>
          <a:xfrm>
            <a:off x="9102764" y="3218988"/>
            <a:ext cx="2781016" cy="7756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Calculate </a:t>
            </a:r>
            <a:r>
              <a:rPr lang="en-US" sz="2400" i="1" dirty="0"/>
              <a:t>R*</a:t>
            </a:r>
            <a:r>
              <a:rPr lang="en-US" sz="2400" dirty="0"/>
              <a:t> values</a:t>
            </a:r>
            <a:endParaRPr lang="en-US" sz="2400" i="1" dirty="0"/>
          </a:p>
        </p:txBody>
      </p:sp>
      <p:cxnSp>
        <p:nvCxnSpPr>
          <p:cNvPr id="19" name="Straight Arrow Connector 18">
            <a:extLst>
              <a:ext uri="{FF2B5EF4-FFF2-40B4-BE49-F238E27FC236}">
                <a16:creationId xmlns:a16="http://schemas.microsoft.com/office/drawing/2014/main" id="{52051511-5D25-4153-AB00-4AE31F9CF9AE}"/>
              </a:ext>
            </a:extLst>
          </p:cNvPr>
          <p:cNvCxnSpPr>
            <a:cxnSpLocks/>
          </p:cNvCxnSpPr>
          <p:nvPr/>
        </p:nvCxnSpPr>
        <p:spPr>
          <a:xfrm>
            <a:off x="10507591" y="3994614"/>
            <a:ext cx="0" cy="48486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52B1828E-47E4-2325-8505-1ABCF1DA6493}"/>
              </a:ext>
            </a:extLst>
          </p:cNvPr>
          <p:cNvSpPr txBox="1">
            <a:spLocks/>
          </p:cNvSpPr>
          <p:nvPr/>
        </p:nvSpPr>
        <p:spPr>
          <a:xfrm>
            <a:off x="9102764" y="4566383"/>
            <a:ext cx="2957156" cy="1539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Compare </a:t>
            </a:r>
            <a:r>
              <a:rPr lang="en-US" sz="2400" i="1" dirty="0"/>
              <a:t>R*</a:t>
            </a:r>
            <a:r>
              <a:rPr lang="en-US" sz="2400" dirty="0"/>
              <a:t> values between evolutionary histories using two-sample t-test</a:t>
            </a:r>
            <a:endParaRPr lang="en-US" sz="2400" i="1" dirty="0"/>
          </a:p>
        </p:txBody>
      </p:sp>
      <p:sp>
        <p:nvSpPr>
          <p:cNvPr id="23" name="Title 1">
            <a:extLst>
              <a:ext uri="{FF2B5EF4-FFF2-40B4-BE49-F238E27FC236}">
                <a16:creationId xmlns:a16="http://schemas.microsoft.com/office/drawing/2014/main" id="{1ECA6DBB-732D-4CFC-0C2E-2A79899FF312}"/>
              </a:ext>
            </a:extLst>
          </p:cNvPr>
          <p:cNvSpPr txBox="1">
            <a:spLocks/>
          </p:cNvSpPr>
          <p:nvPr/>
        </p:nvSpPr>
        <p:spPr>
          <a:xfrm>
            <a:off x="3675819" y="217535"/>
            <a:ext cx="4840361" cy="596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Evolution of </a:t>
            </a:r>
            <a:r>
              <a:rPr lang="en-US" sz="3200" i="1" dirty="0"/>
              <a:t>R*</a:t>
            </a:r>
          </a:p>
        </p:txBody>
      </p:sp>
    </p:spTree>
    <p:extLst>
      <p:ext uri="{BB962C8B-B14F-4D97-AF65-F5344CB8AC3E}">
        <p14:creationId xmlns:p14="http://schemas.microsoft.com/office/powerpoint/2010/main" val="70060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20CB-BDF2-BA84-726F-73F814C39B37}"/>
              </a:ext>
            </a:extLst>
          </p:cNvPr>
          <p:cNvSpPr>
            <a:spLocks noGrp="1"/>
          </p:cNvSpPr>
          <p:nvPr>
            <p:ph type="title"/>
          </p:nvPr>
        </p:nvSpPr>
        <p:spPr>
          <a:xfrm>
            <a:off x="838200" y="3638"/>
            <a:ext cx="10515600" cy="1325563"/>
          </a:xfrm>
        </p:spPr>
        <p:txBody>
          <a:bodyPr/>
          <a:lstStyle/>
          <a:p>
            <a:pPr algn="ctr"/>
            <a:r>
              <a:rPr lang="en-US" dirty="0"/>
              <a:t>Moving isn’t possible for everyone</a:t>
            </a:r>
          </a:p>
        </p:txBody>
      </p:sp>
      <p:pic>
        <p:nvPicPr>
          <p:cNvPr id="7" name="Picture 6" descr="A black bug on the ground&#10;&#10;Description automatically generated">
            <a:extLst>
              <a:ext uri="{FF2B5EF4-FFF2-40B4-BE49-F238E27FC236}">
                <a16:creationId xmlns:a16="http://schemas.microsoft.com/office/drawing/2014/main" id="{CC7761E2-7C8E-140F-70A4-CD0A7091D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539" y="1252861"/>
            <a:ext cx="5359332" cy="3572888"/>
          </a:xfrm>
          <a:prstGeom prst="snip2DiagRect">
            <a:avLst>
              <a:gd name="adj1" fmla="val 0"/>
              <a:gd name="adj2" fmla="val 0"/>
            </a:avLst>
          </a:prstGeom>
        </p:spPr>
      </p:pic>
      <p:sp>
        <p:nvSpPr>
          <p:cNvPr id="8" name="Isosceles Triangle 7">
            <a:extLst>
              <a:ext uri="{FF2B5EF4-FFF2-40B4-BE49-F238E27FC236}">
                <a16:creationId xmlns:a16="http://schemas.microsoft.com/office/drawing/2014/main" id="{A324F8BD-A9A5-1104-822C-54B45D015DAF}"/>
              </a:ext>
            </a:extLst>
          </p:cNvPr>
          <p:cNvSpPr/>
          <p:nvPr/>
        </p:nvSpPr>
        <p:spPr>
          <a:xfrm>
            <a:off x="4605885" y="2946039"/>
            <a:ext cx="2764922" cy="1879710"/>
          </a:xfrm>
          <a:prstGeom prst="triangle">
            <a:avLst>
              <a:gd name="adj" fmla="val 3140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703F40-66A4-1FF7-9E43-7277BAEF00C3}"/>
              </a:ext>
            </a:extLst>
          </p:cNvPr>
          <p:cNvPicPr>
            <a:picLocks noChangeAspect="1"/>
          </p:cNvPicPr>
          <p:nvPr/>
        </p:nvPicPr>
        <p:blipFill rotWithShape="1">
          <a:blip r:embed="rId4"/>
          <a:srcRect l="7900"/>
          <a:stretch/>
        </p:blipFill>
        <p:spPr>
          <a:xfrm>
            <a:off x="1376519" y="3058969"/>
            <a:ext cx="5846327" cy="3572888"/>
          </a:xfrm>
          <a:prstGeom prst="snip1Rect">
            <a:avLst>
              <a:gd name="adj" fmla="val 50000"/>
            </a:avLst>
          </a:prstGeom>
        </p:spPr>
      </p:pic>
      <p:pic>
        <p:nvPicPr>
          <p:cNvPr id="10" name="Picture 9" descr="A small animal holding a plant&#10;&#10;Description automatically generated">
            <a:extLst>
              <a:ext uri="{FF2B5EF4-FFF2-40B4-BE49-F238E27FC236}">
                <a16:creationId xmlns:a16="http://schemas.microsoft.com/office/drawing/2014/main" id="{0C61E106-1CFE-4B70-CE9C-72B88D954E47}"/>
              </a:ext>
            </a:extLst>
          </p:cNvPr>
          <p:cNvPicPr>
            <a:picLocks noChangeAspect="1"/>
          </p:cNvPicPr>
          <p:nvPr/>
        </p:nvPicPr>
        <p:blipFill rotWithShape="1">
          <a:blip r:embed="rId5">
            <a:extLst>
              <a:ext uri="{28A0092B-C50C-407E-A947-70E740481C1C}">
                <a14:useLocalDpi xmlns:a14="http://schemas.microsoft.com/office/drawing/2010/main" val="0"/>
              </a:ext>
            </a:extLst>
          </a:blip>
          <a:srcRect t="30324" b="17820"/>
          <a:stretch/>
        </p:blipFill>
        <p:spPr>
          <a:xfrm>
            <a:off x="1376519" y="1252861"/>
            <a:ext cx="4041059" cy="1674679"/>
          </a:xfrm>
          <a:prstGeom prst="rect">
            <a:avLst/>
          </a:prstGeom>
        </p:spPr>
      </p:pic>
      <p:sp>
        <p:nvSpPr>
          <p:cNvPr id="5" name="Subtitle 2">
            <a:extLst>
              <a:ext uri="{FF2B5EF4-FFF2-40B4-BE49-F238E27FC236}">
                <a16:creationId xmlns:a16="http://schemas.microsoft.com/office/drawing/2014/main" id="{061A8ADF-A859-2E4E-6D34-83D0AA162041}"/>
              </a:ext>
            </a:extLst>
          </p:cNvPr>
          <p:cNvSpPr txBox="1">
            <a:spLocks/>
          </p:cNvSpPr>
          <p:nvPr/>
        </p:nvSpPr>
        <p:spPr>
          <a:xfrm>
            <a:off x="1421810" y="6299922"/>
            <a:ext cx="4798141" cy="299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1">
                    <a:lumMod val="85000"/>
                  </a:schemeClr>
                </a:solidFill>
                <a:latin typeface="Times New Roman" panose="02020603050405020304" pitchFamily="18" charset="0"/>
                <a:cs typeface="Times New Roman" panose="02020603050405020304" pitchFamily="18" charset="0"/>
              </a:rPr>
              <a:t>Per </a:t>
            </a:r>
            <a:r>
              <a:rPr lang="en-US" sz="1400" dirty="0" err="1">
                <a:solidFill>
                  <a:schemeClr val="bg1">
                    <a:lumMod val="85000"/>
                  </a:schemeClr>
                </a:solidFill>
                <a:latin typeface="Times New Roman" panose="02020603050405020304" pitchFamily="18" charset="0"/>
                <a:cs typeface="Times New Roman" panose="02020603050405020304" pitchFamily="18" charset="0"/>
              </a:rPr>
              <a:t>Breiehagen</a:t>
            </a:r>
            <a:r>
              <a:rPr lang="en-US" sz="1400" dirty="0">
                <a:solidFill>
                  <a:schemeClr val="bg1">
                    <a:lumMod val="85000"/>
                  </a:schemeClr>
                </a:solidFill>
                <a:latin typeface="Times New Roman" panose="02020603050405020304" pitchFamily="18" charset="0"/>
                <a:cs typeface="Times New Roman" panose="02020603050405020304" pitchFamily="18" charset="0"/>
              </a:rPr>
              <a:t>, Audubon.org</a:t>
            </a:r>
          </a:p>
        </p:txBody>
      </p:sp>
      <p:pic>
        <p:nvPicPr>
          <p:cNvPr id="2050" name="Picture 2" descr="Ice Rock Snow - Free photo on Pixabay - Pixabay">
            <a:extLst>
              <a:ext uri="{FF2B5EF4-FFF2-40B4-BE49-F238E27FC236}">
                <a16:creationId xmlns:a16="http://schemas.microsoft.com/office/drawing/2014/main" id="{26A3C7B1-2519-94CC-EE3B-D6E2DEC4F0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8" t="12363" r="2758" b="19349"/>
          <a:stretch/>
        </p:blipFill>
        <p:spPr bwMode="auto">
          <a:xfrm>
            <a:off x="7370807" y="4920173"/>
            <a:ext cx="3554064" cy="171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2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r Construction - Perkiomen Valley School District">
            <a:extLst>
              <a:ext uri="{FF2B5EF4-FFF2-40B4-BE49-F238E27FC236}">
                <a16:creationId xmlns:a16="http://schemas.microsoft.com/office/drawing/2014/main" id="{6A752213-D44D-4925-8181-6BAA5B991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763737"/>
            <a:ext cx="5715000" cy="549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18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e Rock Snow - Free photo on Pixabay - Pixabay">
            <a:extLst>
              <a:ext uri="{FF2B5EF4-FFF2-40B4-BE49-F238E27FC236}">
                <a16:creationId xmlns:a16="http://schemas.microsoft.com/office/drawing/2014/main" id="{41E04B99-5150-7A11-DCF5-1F6C8202CE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12363" r="2758" b="19349"/>
          <a:stretch/>
        </p:blipFill>
        <p:spPr bwMode="auto">
          <a:xfrm>
            <a:off x="7370807" y="4920173"/>
            <a:ext cx="3554064" cy="1711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bug on the ground&#10;&#10;Description automatically generated">
            <a:extLst>
              <a:ext uri="{FF2B5EF4-FFF2-40B4-BE49-F238E27FC236}">
                <a16:creationId xmlns:a16="http://schemas.microsoft.com/office/drawing/2014/main" id="{CC7761E2-7C8E-140F-70A4-CD0A7091D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539" y="1252861"/>
            <a:ext cx="5359332" cy="3572888"/>
          </a:xfrm>
          <a:prstGeom prst="snip2DiagRect">
            <a:avLst>
              <a:gd name="adj1" fmla="val 0"/>
              <a:gd name="adj2" fmla="val 0"/>
            </a:avLst>
          </a:prstGeom>
        </p:spPr>
      </p:pic>
      <p:sp>
        <p:nvSpPr>
          <p:cNvPr id="8" name="Isosceles Triangle 7">
            <a:extLst>
              <a:ext uri="{FF2B5EF4-FFF2-40B4-BE49-F238E27FC236}">
                <a16:creationId xmlns:a16="http://schemas.microsoft.com/office/drawing/2014/main" id="{A324F8BD-A9A5-1104-822C-54B45D015DAF}"/>
              </a:ext>
            </a:extLst>
          </p:cNvPr>
          <p:cNvSpPr/>
          <p:nvPr/>
        </p:nvSpPr>
        <p:spPr>
          <a:xfrm>
            <a:off x="4660495" y="2949678"/>
            <a:ext cx="2821858" cy="1895736"/>
          </a:xfrm>
          <a:prstGeom prst="triangle">
            <a:avLst>
              <a:gd name="adj" fmla="val 3140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703F40-66A4-1FF7-9E43-7277BAEF00C3}"/>
              </a:ext>
            </a:extLst>
          </p:cNvPr>
          <p:cNvPicPr>
            <a:picLocks noChangeAspect="1"/>
          </p:cNvPicPr>
          <p:nvPr/>
        </p:nvPicPr>
        <p:blipFill rotWithShape="1">
          <a:blip r:embed="rId5"/>
          <a:srcRect l="7900"/>
          <a:stretch/>
        </p:blipFill>
        <p:spPr>
          <a:xfrm>
            <a:off x="1376519" y="3058969"/>
            <a:ext cx="5846327" cy="3572888"/>
          </a:xfrm>
          <a:prstGeom prst="snip1Rect">
            <a:avLst>
              <a:gd name="adj" fmla="val 50000"/>
            </a:avLst>
          </a:prstGeom>
        </p:spPr>
      </p:pic>
      <p:pic>
        <p:nvPicPr>
          <p:cNvPr id="10" name="Picture 9" descr="A small animal holding a plant&#10;&#10;Description automatically generated">
            <a:extLst>
              <a:ext uri="{FF2B5EF4-FFF2-40B4-BE49-F238E27FC236}">
                <a16:creationId xmlns:a16="http://schemas.microsoft.com/office/drawing/2014/main" id="{0C61E106-1CFE-4B70-CE9C-72B88D954E47}"/>
              </a:ext>
            </a:extLst>
          </p:cNvPr>
          <p:cNvPicPr>
            <a:picLocks noChangeAspect="1"/>
          </p:cNvPicPr>
          <p:nvPr/>
        </p:nvPicPr>
        <p:blipFill rotWithShape="1">
          <a:blip r:embed="rId6">
            <a:extLst>
              <a:ext uri="{28A0092B-C50C-407E-A947-70E740481C1C}">
                <a14:useLocalDpi xmlns:a14="http://schemas.microsoft.com/office/drawing/2010/main" val="0"/>
              </a:ext>
            </a:extLst>
          </a:blip>
          <a:srcRect t="30324" b="17820"/>
          <a:stretch/>
        </p:blipFill>
        <p:spPr>
          <a:xfrm>
            <a:off x="1376519" y="1252861"/>
            <a:ext cx="4041059" cy="1674679"/>
          </a:xfrm>
          <a:prstGeom prst="rect">
            <a:avLst/>
          </a:prstGeom>
        </p:spPr>
      </p:pic>
      <p:sp>
        <p:nvSpPr>
          <p:cNvPr id="5" name="Subtitle 2">
            <a:extLst>
              <a:ext uri="{FF2B5EF4-FFF2-40B4-BE49-F238E27FC236}">
                <a16:creationId xmlns:a16="http://schemas.microsoft.com/office/drawing/2014/main" id="{061A8ADF-A859-2E4E-6D34-83D0AA162041}"/>
              </a:ext>
            </a:extLst>
          </p:cNvPr>
          <p:cNvSpPr txBox="1">
            <a:spLocks/>
          </p:cNvSpPr>
          <p:nvPr/>
        </p:nvSpPr>
        <p:spPr>
          <a:xfrm>
            <a:off x="1421810" y="6299922"/>
            <a:ext cx="4798141" cy="299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1">
                    <a:lumMod val="85000"/>
                  </a:schemeClr>
                </a:solidFill>
                <a:latin typeface="Times New Roman" panose="02020603050405020304" pitchFamily="18" charset="0"/>
                <a:cs typeface="Times New Roman" panose="02020603050405020304" pitchFamily="18" charset="0"/>
              </a:rPr>
              <a:t>Per </a:t>
            </a:r>
            <a:r>
              <a:rPr lang="en-US" sz="1400" dirty="0" err="1">
                <a:solidFill>
                  <a:schemeClr val="bg1">
                    <a:lumMod val="85000"/>
                  </a:schemeClr>
                </a:solidFill>
                <a:latin typeface="Times New Roman" panose="02020603050405020304" pitchFamily="18" charset="0"/>
                <a:cs typeface="Times New Roman" panose="02020603050405020304" pitchFamily="18" charset="0"/>
              </a:rPr>
              <a:t>Breiehagen</a:t>
            </a:r>
            <a:r>
              <a:rPr lang="en-US" sz="1400" dirty="0">
                <a:solidFill>
                  <a:schemeClr val="bg1">
                    <a:lumMod val="85000"/>
                  </a:schemeClr>
                </a:solidFill>
                <a:latin typeface="Times New Roman" panose="02020603050405020304" pitchFamily="18" charset="0"/>
                <a:cs typeface="Times New Roman" panose="02020603050405020304" pitchFamily="18" charset="0"/>
              </a:rPr>
              <a:t>, Audubon.org</a:t>
            </a:r>
          </a:p>
        </p:txBody>
      </p:sp>
      <p:sp>
        <p:nvSpPr>
          <p:cNvPr id="6" name="Rectangle 5">
            <a:extLst>
              <a:ext uri="{FF2B5EF4-FFF2-40B4-BE49-F238E27FC236}">
                <a16:creationId xmlns:a16="http://schemas.microsoft.com/office/drawing/2014/main" id="{3AAA59F6-97B9-BC9A-A53C-8E74A48E2DF3}"/>
              </a:ext>
            </a:extLst>
          </p:cNvPr>
          <p:cNvSpPr/>
          <p:nvPr/>
        </p:nvSpPr>
        <p:spPr>
          <a:xfrm>
            <a:off x="1238865" y="1130710"/>
            <a:ext cx="10264877" cy="5574890"/>
          </a:xfrm>
          <a:prstGeom prst="rect">
            <a:avLst/>
          </a:prstGeom>
          <a:solidFill>
            <a:srgbClr val="FFFFFF">
              <a:alpha val="5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3F163F-A540-F2F1-51EF-6986B5375752}"/>
              </a:ext>
            </a:extLst>
          </p:cNvPr>
          <p:cNvSpPr txBox="1"/>
          <p:nvPr/>
        </p:nvSpPr>
        <p:spPr>
          <a:xfrm>
            <a:off x="3468336" y="1693991"/>
            <a:ext cx="4975123" cy="1323439"/>
          </a:xfrm>
          <a:prstGeom prst="rect">
            <a:avLst/>
          </a:prstGeom>
          <a:noFill/>
        </p:spPr>
        <p:txBody>
          <a:bodyPr wrap="square" rtlCol="0">
            <a:spAutoFit/>
          </a:bodyPr>
          <a:lstStyle/>
          <a:p>
            <a:pPr algn="ctr"/>
            <a:r>
              <a:rPr lang="en-US" sz="8000" b="1" dirty="0">
                <a:solidFill>
                  <a:srgbClr val="C00000"/>
                </a:solidFill>
                <a:latin typeface="Aptos Black" panose="020F0502020204030204" pitchFamily="34" charset="0"/>
                <a:ea typeface="ADLaM Display" panose="020F0502020204030204" pitchFamily="2" charset="0"/>
                <a:cs typeface="ADLaM Display" panose="020F0502020204030204" pitchFamily="2" charset="0"/>
              </a:rPr>
              <a:t>Move</a:t>
            </a:r>
          </a:p>
        </p:txBody>
      </p:sp>
      <p:sp>
        <p:nvSpPr>
          <p:cNvPr id="12" name="TextBox 11">
            <a:extLst>
              <a:ext uri="{FF2B5EF4-FFF2-40B4-BE49-F238E27FC236}">
                <a16:creationId xmlns:a16="http://schemas.microsoft.com/office/drawing/2014/main" id="{46CAB52B-7C73-8303-1060-509D54082A28}"/>
              </a:ext>
            </a:extLst>
          </p:cNvPr>
          <p:cNvSpPr txBox="1"/>
          <p:nvPr/>
        </p:nvSpPr>
        <p:spPr>
          <a:xfrm>
            <a:off x="3468336" y="2855655"/>
            <a:ext cx="4975123" cy="1323439"/>
          </a:xfrm>
          <a:prstGeom prst="rect">
            <a:avLst/>
          </a:prstGeom>
          <a:noFill/>
        </p:spPr>
        <p:txBody>
          <a:bodyPr wrap="square" rtlCol="0">
            <a:spAutoFit/>
          </a:bodyPr>
          <a:lstStyle/>
          <a:p>
            <a:pPr algn="ctr"/>
            <a:r>
              <a:rPr lang="en-US" sz="8000" b="1" dirty="0">
                <a:latin typeface="Aptos Black" panose="020F0502020204030204" pitchFamily="34" charset="0"/>
                <a:ea typeface="ADLaM Display" panose="020F0502020204030204" pitchFamily="2" charset="0"/>
                <a:cs typeface="ADLaM Display" panose="020F0502020204030204" pitchFamily="2" charset="0"/>
              </a:rPr>
              <a:t>Change</a:t>
            </a:r>
          </a:p>
        </p:txBody>
      </p:sp>
      <p:sp>
        <p:nvSpPr>
          <p:cNvPr id="13" name="TextBox 12">
            <a:extLst>
              <a:ext uri="{FF2B5EF4-FFF2-40B4-BE49-F238E27FC236}">
                <a16:creationId xmlns:a16="http://schemas.microsoft.com/office/drawing/2014/main" id="{2786B21D-DE32-7AEE-C16E-20177ACBFC46}"/>
              </a:ext>
            </a:extLst>
          </p:cNvPr>
          <p:cNvSpPr txBox="1"/>
          <p:nvPr/>
        </p:nvSpPr>
        <p:spPr>
          <a:xfrm>
            <a:off x="3468336" y="4113160"/>
            <a:ext cx="4975123" cy="1323439"/>
          </a:xfrm>
          <a:prstGeom prst="rect">
            <a:avLst/>
          </a:prstGeom>
          <a:noFill/>
        </p:spPr>
        <p:txBody>
          <a:bodyPr wrap="square" rtlCol="0">
            <a:spAutoFit/>
          </a:bodyPr>
          <a:lstStyle/>
          <a:p>
            <a:pPr algn="ctr"/>
            <a:r>
              <a:rPr lang="en-US" sz="8000" b="1" dirty="0">
                <a:solidFill>
                  <a:srgbClr val="C00000"/>
                </a:solidFill>
                <a:latin typeface="Aptos Black" panose="020F0502020204030204" pitchFamily="34" charset="0"/>
                <a:ea typeface="ADLaM Display" panose="020F0502020204030204" pitchFamily="2" charset="0"/>
                <a:cs typeface="ADLaM Display" panose="020F0502020204030204" pitchFamily="2" charset="0"/>
              </a:rPr>
              <a:t>Die</a:t>
            </a:r>
          </a:p>
        </p:txBody>
      </p:sp>
      <p:sp>
        <p:nvSpPr>
          <p:cNvPr id="16" name="Title 1">
            <a:extLst>
              <a:ext uri="{FF2B5EF4-FFF2-40B4-BE49-F238E27FC236}">
                <a16:creationId xmlns:a16="http://schemas.microsoft.com/office/drawing/2014/main" id="{EFE16BF4-FC6E-CA91-9096-AB0C853ADD00}"/>
              </a:ext>
            </a:extLst>
          </p:cNvPr>
          <p:cNvSpPr txBox="1">
            <a:spLocks/>
          </p:cNvSpPr>
          <p:nvPr/>
        </p:nvSpPr>
        <p:spPr>
          <a:xfrm>
            <a:off x="838200" y="3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Moving isn’t possible for everyone</a:t>
            </a:r>
            <a:endParaRPr lang="en-US" dirty="0"/>
          </a:p>
        </p:txBody>
      </p:sp>
    </p:spTree>
    <p:extLst>
      <p:ext uri="{BB962C8B-B14F-4D97-AF65-F5344CB8AC3E}">
        <p14:creationId xmlns:p14="http://schemas.microsoft.com/office/powerpoint/2010/main" val="29600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B5B798-78F1-FF6A-6FE3-003A3B4C960F}"/>
              </a:ext>
            </a:extLst>
          </p:cNvPr>
          <p:cNvSpPr txBox="1">
            <a:spLocks/>
          </p:cNvSpPr>
          <p:nvPr/>
        </p:nvSpPr>
        <p:spPr>
          <a:xfrm>
            <a:off x="838200" y="36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Phenotypic Change</a:t>
            </a:r>
          </a:p>
        </p:txBody>
      </p:sp>
      <p:sp>
        <p:nvSpPr>
          <p:cNvPr id="4" name="Rectangle 3">
            <a:extLst>
              <a:ext uri="{FF2B5EF4-FFF2-40B4-BE49-F238E27FC236}">
                <a16:creationId xmlns:a16="http://schemas.microsoft.com/office/drawing/2014/main" id="{D7710092-65A2-08F3-C2F8-917872B6AABC}"/>
              </a:ext>
            </a:extLst>
          </p:cNvPr>
          <p:cNvSpPr>
            <a:spLocks noGrp="1" noRot="1" noMove="1" noResize="1" noEditPoints="1" noAdjustHandles="1" noChangeArrowheads="1" noChangeShapeType="1"/>
          </p:cNvSpPr>
          <p:nvPr/>
        </p:nvSpPr>
        <p:spPr>
          <a:xfrm>
            <a:off x="671052" y="1317518"/>
            <a:ext cx="5257800" cy="50341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389D0D-0EB0-691E-62EE-82856D83B316}"/>
              </a:ext>
            </a:extLst>
          </p:cNvPr>
          <p:cNvSpPr>
            <a:spLocks noGrp="1" noRot="1" noMove="1" noResize="1" noEditPoints="1" noAdjustHandles="1" noChangeArrowheads="1" noChangeShapeType="1"/>
          </p:cNvSpPr>
          <p:nvPr/>
        </p:nvSpPr>
        <p:spPr>
          <a:xfrm>
            <a:off x="6263150" y="1317518"/>
            <a:ext cx="5257800" cy="503411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486B74D-B4C3-04CB-93FA-FF98E4285DFF}"/>
              </a:ext>
            </a:extLst>
          </p:cNvPr>
          <p:cNvSpPr txBox="1">
            <a:spLocks/>
          </p:cNvSpPr>
          <p:nvPr/>
        </p:nvSpPr>
        <p:spPr>
          <a:xfrm>
            <a:off x="837160" y="1324489"/>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Plasticity</a:t>
            </a:r>
          </a:p>
        </p:txBody>
      </p:sp>
      <p:sp>
        <p:nvSpPr>
          <p:cNvPr id="7" name="Title 1">
            <a:extLst>
              <a:ext uri="{FF2B5EF4-FFF2-40B4-BE49-F238E27FC236}">
                <a16:creationId xmlns:a16="http://schemas.microsoft.com/office/drawing/2014/main" id="{55E8F740-B6CF-0142-C8AC-39A9C122CB4F}"/>
              </a:ext>
            </a:extLst>
          </p:cNvPr>
          <p:cNvSpPr txBox="1">
            <a:spLocks/>
          </p:cNvSpPr>
          <p:nvPr/>
        </p:nvSpPr>
        <p:spPr>
          <a:xfrm>
            <a:off x="6439089" y="1324489"/>
            <a:ext cx="4903839" cy="8960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Evolution</a:t>
            </a:r>
          </a:p>
        </p:txBody>
      </p:sp>
      <p:sp>
        <p:nvSpPr>
          <p:cNvPr id="8" name="TextBox 7">
            <a:extLst>
              <a:ext uri="{FF2B5EF4-FFF2-40B4-BE49-F238E27FC236}">
                <a16:creationId xmlns:a16="http://schemas.microsoft.com/office/drawing/2014/main" id="{E564588A-E0DC-2986-ABC6-5CA074BFAE41}"/>
              </a:ext>
            </a:extLst>
          </p:cNvPr>
          <p:cNvSpPr txBox="1"/>
          <p:nvPr/>
        </p:nvSpPr>
        <p:spPr>
          <a:xfrm>
            <a:off x="735198" y="1971569"/>
            <a:ext cx="5108707" cy="369332"/>
          </a:xfrm>
          <a:prstGeom prst="rect">
            <a:avLst/>
          </a:prstGeom>
          <a:noFill/>
        </p:spPr>
        <p:txBody>
          <a:bodyPr wrap="square" rtlCol="0">
            <a:spAutoFit/>
          </a:bodyPr>
          <a:lstStyle/>
          <a:p>
            <a:pPr algn="ctr"/>
            <a:r>
              <a:rPr lang="en-US" dirty="0"/>
              <a:t>Individual level within </a:t>
            </a:r>
            <a:r>
              <a:rPr lang="en-US" b="1" dirty="0"/>
              <a:t>one generation</a:t>
            </a:r>
          </a:p>
        </p:txBody>
      </p:sp>
      <p:sp>
        <p:nvSpPr>
          <p:cNvPr id="11" name="TextBox 10">
            <a:extLst>
              <a:ext uri="{FF2B5EF4-FFF2-40B4-BE49-F238E27FC236}">
                <a16:creationId xmlns:a16="http://schemas.microsoft.com/office/drawing/2014/main" id="{5A695E44-5011-5AB6-6E35-BEAA0CB0A017}"/>
              </a:ext>
            </a:extLst>
          </p:cNvPr>
          <p:cNvSpPr txBox="1"/>
          <p:nvPr/>
        </p:nvSpPr>
        <p:spPr>
          <a:xfrm>
            <a:off x="6272412" y="1971569"/>
            <a:ext cx="5238137" cy="369332"/>
          </a:xfrm>
          <a:prstGeom prst="rect">
            <a:avLst/>
          </a:prstGeom>
          <a:noFill/>
        </p:spPr>
        <p:txBody>
          <a:bodyPr wrap="square" rtlCol="0">
            <a:spAutoFit/>
          </a:bodyPr>
          <a:lstStyle/>
          <a:p>
            <a:pPr algn="ctr"/>
            <a:r>
              <a:rPr lang="en-US" dirty="0"/>
              <a:t>Population level across </a:t>
            </a:r>
            <a:r>
              <a:rPr lang="en-US" b="1" dirty="0"/>
              <a:t>many generations</a:t>
            </a:r>
          </a:p>
        </p:txBody>
      </p:sp>
      <p:sp>
        <p:nvSpPr>
          <p:cNvPr id="13" name="Rectangle 12">
            <a:extLst>
              <a:ext uri="{FF2B5EF4-FFF2-40B4-BE49-F238E27FC236}">
                <a16:creationId xmlns:a16="http://schemas.microsoft.com/office/drawing/2014/main" id="{E40F729D-B771-0570-E9BE-85D22BBF5D24}"/>
              </a:ext>
            </a:extLst>
          </p:cNvPr>
          <p:cNvSpPr/>
          <p:nvPr/>
        </p:nvSpPr>
        <p:spPr>
          <a:xfrm>
            <a:off x="3398729" y="3853658"/>
            <a:ext cx="2049517" cy="22360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408D3B-71A6-A784-B08D-FEC653BBD214}"/>
              </a:ext>
            </a:extLst>
          </p:cNvPr>
          <p:cNvSpPr/>
          <p:nvPr/>
        </p:nvSpPr>
        <p:spPr>
          <a:xfrm>
            <a:off x="1228578" y="3851196"/>
            <a:ext cx="2049517" cy="22360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a:extLst>
              <a:ext uri="{FF2B5EF4-FFF2-40B4-BE49-F238E27FC236}">
                <a16:creationId xmlns:a16="http://schemas.microsoft.com/office/drawing/2014/main" id="{4D658B39-3A28-1FDE-487A-30D7477392B2}"/>
              </a:ext>
            </a:extLst>
          </p:cNvPr>
          <p:cNvGrpSpPr/>
          <p:nvPr/>
        </p:nvGrpSpPr>
        <p:grpSpPr>
          <a:xfrm>
            <a:off x="1295938" y="4036627"/>
            <a:ext cx="1856021" cy="1848488"/>
            <a:chOff x="1295938" y="4036627"/>
            <a:chExt cx="1856021" cy="1848488"/>
          </a:xfrm>
        </p:grpSpPr>
        <p:sp>
          <p:nvSpPr>
            <p:cNvPr id="29" name="Oval 28">
              <a:extLst>
                <a:ext uri="{FF2B5EF4-FFF2-40B4-BE49-F238E27FC236}">
                  <a16:creationId xmlns:a16="http://schemas.microsoft.com/office/drawing/2014/main" id="{292DAD9A-4177-AC86-8961-39C9D7AFDE95}"/>
                </a:ext>
              </a:extLst>
            </p:cNvPr>
            <p:cNvSpPr/>
            <p:nvPr/>
          </p:nvSpPr>
          <p:spPr>
            <a:xfrm>
              <a:off x="2967969" y="43358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E9842AE-0D0C-9DAF-F377-D7BCFF8CE914}"/>
                </a:ext>
              </a:extLst>
            </p:cNvPr>
            <p:cNvSpPr/>
            <p:nvPr/>
          </p:nvSpPr>
          <p:spPr>
            <a:xfrm>
              <a:off x="2016556" y="41803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F2930E8-0EF3-F69D-3ACF-32E8290E90F8}"/>
                </a:ext>
              </a:extLst>
            </p:cNvPr>
            <p:cNvSpPr/>
            <p:nvPr/>
          </p:nvSpPr>
          <p:spPr>
            <a:xfrm>
              <a:off x="2375405" y="4213780"/>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3E144DB-B01C-264E-E51E-E4C7F236A494}"/>
                </a:ext>
              </a:extLst>
            </p:cNvPr>
            <p:cNvSpPr/>
            <p:nvPr/>
          </p:nvSpPr>
          <p:spPr>
            <a:xfrm>
              <a:off x="2321356" y="44851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7BFA42D-A43E-C3D2-CD29-0F46739DDF94}"/>
                </a:ext>
              </a:extLst>
            </p:cNvPr>
            <p:cNvSpPr/>
            <p:nvPr/>
          </p:nvSpPr>
          <p:spPr>
            <a:xfrm>
              <a:off x="1742854" y="452851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FB5F4B5-CA52-CD0D-4A8F-E0E9D02F8D43}"/>
                </a:ext>
              </a:extLst>
            </p:cNvPr>
            <p:cNvSpPr/>
            <p:nvPr/>
          </p:nvSpPr>
          <p:spPr>
            <a:xfrm>
              <a:off x="2636316" y="462889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7AAC0B6-CFC0-6D30-05C6-F76F1E17CCCC}"/>
                </a:ext>
              </a:extLst>
            </p:cNvPr>
            <p:cNvSpPr/>
            <p:nvPr/>
          </p:nvSpPr>
          <p:spPr>
            <a:xfrm>
              <a:off x="1680505" y="490369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2C6457D-4A30-9A3C-A9DC-815158474144}"/>
                </a:ext>
              </a:extLst>
            </p:cNvPr>
            <p:cNvSpPr/>
            <p:nvPr/>
          </p:nvSpPr>
          <p:spPr>
            <a:xfrm>
              <a:off x="2930956" y="50947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6D1F016-AFC9-34E9-BC14-B0CB1DE413F7}"/>
                </a:ext>
              </a:extLst>
            </p:cNvPr>
            <p:cNvSpPr/>
            <p:nvPr/>
          </p:nvSpPr>
          <p:spPr>
            <a:xfrm>
              <a:off x="1751752" y="542006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220CB90-D63A-A397-DE71-EC955D182034}"/>
                </a:ext>
              </a:extLst>
            </p:cNvPr>
            <p:cNvSpPr/>
            <p:nvPr/>
          </p:nvSpPr>
          <p:spPr>
            <a:xfrm>
              <a:off x="1476797" y="51495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CECB27-4D1C-90E6-2F87-1C1350358BC0}"/>
                </a:ext>
              </a:extLst>
            </p:cNvPr>
            <p:cNvSpPr/>
            <p:nvPr/>
          </p:nvSpPr>
          <p:spPr>
            <a:xfrm>
              <a:off x="2372166" y="5289365"/>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C9F0B-3E12-DC72-34D8-31F240828D4F}"/>
                </a:ext>
              </a:extLst>
            </p:cNvPr>
            <p:cNvSpPr/>
            <p:nvPr/>
          </p:nvSpPr>
          <p:spPr>
            <a:xfrm>
              <a:off x="2805466" y="58068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1AC4C15-0074-AE0F-2BB9-02AC43E79C93}"/>
                </a:ext>
              </a:extLst>
            </p:cNvPr>
            <p:cNvSpPr/>
            <p:nvPr/>
          </p:nvSpPr>
          <p:spPr>
            <a:xfrm>
              <a:off x="2163950" y="58185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1247C3C-470E-4362-9D2C-FC55E5AA7CC0}"/>
                </a:ext>
              </a:extLst>
            </p:cNvPr>
            <p:cNvSpPr/>
            <p:nvPr/>
          </p:nvSpPr>
          <p:spPr>
            <a:xfrm>
              <a:off x="2519796" y="555078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3AD1E7-A823-A2AC-A567-CB764E0D546D}"/>
                </a:ext>
              </a:extLst>
            </p:cNvPr>
            <p:cNvSpPr/>
            <p:nvPr/>
          </p:nvSpPr>
          <p:spPr>
            <a:xfrm>
              <a:off x="3097095" y="549810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F86936-52DC-F49B-0414-98770305B9E0}"/>
                </a:ext>
              </a:extLst>
            </p:cNvPr>
            <p:cNvSpPr/>
            <p:nvPr/>
          </p:nvSpPr>
          <p:spPr>
            <a:xfrm>
              <a:off x="1445285" y="556047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27EF717-B0FD-7777-C508-4855D866EF33}"/>
                </a:ext>
              </a:extLst>
            </p:cNvPr>
            <p:cNvSpPr/>
            <p:nvPr/>
          </p:nvSpPr>
          <p:spPr>
            <a:xfrm>
              <a:off x="2238064" y="56578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B2AFBB9-9D36-31BC-7EC7-0CF8C71FB1B8}"/>
                </a:ext>
              </a:extLst>
            </p:cNvPr>
            <p:cNvSpPr/>
            <p:nvPr/>
          </p:nvSpPr>
          <p:spPr>
            <a:xfrm>
              <a:off x="2551217" y="4996962"/>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65D165B-88A1-B908-5EB5-8B575E12F16D}"/>
                </a:ext>
              </a:extLst>
            </p:cNvPr>
            <p:cNvSpPr/>
            <p:nvPr/>
          </p:nvSpPr>
          <p:spPr>
            <a:xfrm>
              <a:off x="1560478" y="58102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547D6F0-A6F0-2BC3-1E52-726C8784C4DD}"/>
                </a:ext>
              </a:extLst>
            </p:cNvPr>
            <p:cNvSpPr/>
            <p:nvPr/>
          </p:nvSpPr>
          <p:spPr>
            <a:xfrm>
              <a:off x="1295938" y="4138610"/>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868D7CB-DC01-7B44-743C-EFE1C98B41EB}"/>
                </a:ext>
              </a:extLst>
            </p:cNvPr>
            <p:cNvSpPr/>
            <p:nvPr/>
          </p:nvSpPr>
          <p:spPr>
            <a:xfrm>
              <a:off x="1472717" y="420901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2D7E90-1FE2-BE45-5162-58706AE56C4C}"/>
                </a:ext>
              </a:extLst>
            </p:cNvPr>
            <p:cNvSpPr/>
            <p:nvPr/>
          </p:nvSpPr>
          <p:spPr>
            <a:xfrm>
              <a:off x="2348788" y="40366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4AC6D21-2998-1969-EA5F-7E874B7EBE07}"/>
                </a:ext>
              </a:extLst>
            </p:cNvPr>
            <p:cNvSpPr/>
            <p:nvPr/>
          </p:nvSpPr>
          <p:spPr>
            <a:xfrm>
              <a:off x="2997591" y="405648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8A7F01B3-9B3D-AAD3-D7E7-754A3F7072AC}"/>
              </a:ext>
            </a:extLst>
          </p:cNvPr>
          <p:cNvSpPr txBox="1"/>
          <p:nvPr/>
        </p:nvSpPr>
        <p:spPr>
          <a:xfrm>
            <a:off x="1309966" y="3486590"/>
            <a:ext cx="1979113" cy="369332"/>
          </a:xfrm>
          <a:prstGeom prst="rect">
            <a:avLst/>
          </a:prstGeom>
          <a:noFill/>
        </p:spPr>
        <p:txBody>
          <a:bodyPr wrap="square" rtlCol="0">
            <a:spAutoFit/>
          </a:bodyPr>
          <a:lstStyle/>
          <a:p>
            <a:pPr algn="ctr"/>
            <a:r>
              <a:rPr lang="en-US" i="1" dirty="0"/>
              <a:t>High resource</a:t>
            </a:r>
            <a:endParaRPr lang="en-US" b="1" i="1" dirty="0"/>
          </a:p>
        </p:txBody>
      </p:sp>
      <p:grpSp>
        <p:nvGrpSpPr>
          <p:cNvPr id="181" name="Group 180">
            <a:extLst>
              <a:ext uri="{FF2B5EF4-FFF2-40B4-BE49-F238E27FC236}">
                <a16:creationId xmlns:a16="http://schemas.microsoft.com/office/drawing/2014/main" id="{CB70017F-DDED-05BA-1AF1-1571C1BABAAB}"/>
              </a:ext>
            </a:extLst>
          </p:cNvPr>
          <p:cNvGrpSpPr/>
          <p:nvPr/>
        </p:nvGrpSpPr>
        <p:grpSpPr>
          <a:xfrm>
            <a:off x="3627066" y="4307238"/>
            <a:ext cx="1681479" cy="1410587"/>
            <a:chOff x="3627066" y="4307238"/>
            <a:chExt cx="1681479" cy="1410587"/>
          </a:xfrm>
        </p:grpSpPr>
        <p:sp>
          <p:nvSpPr>
            <p:cNvPr id="52" name="Oval 51">
              <a:extLst>
                <a:ext uri="{FF2B5EF4-FFF2-40B4-BE49-F238E27FC236}">
                  <a16:creationId xmlns:a16="http://schemas.microsoft.com/office/drawing/2014/main" id="{6148238A-E044-A3C0-C92C-26513DB7148A}"/>
                </a:ext>
              </a:extLst>
            </p:cNvPr>
            <p:cNvSpPr/>
            <p:nvPr/>
          </p:nvSpPr>
          <p:spPr>
            <a:xfrm>
              <a:off x="3883327" y="431085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5F827AF-5E1A-99A8-9FA7-021FA0A14AF1}"/>
                </a:ext>
              </a:extLst>
            </p:cNvPr>
            <p:cNvSpPr/>
            <p:nvPr/>
          </p:nvSpPr>
          <p:spPr>
            <a:xfrm>
              <a:off x="5171107" y="4307238"/>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47DD0E8-F1F0-AA1D-36C4-5FBF2C972AA0}"/>
                </a:ext>
              </a:extLst>
            </p:cNvPr>
            <p:cNvSpPr/>
            <p:nvPr/>
          </p:nvSpPr>
          <p:spPr>
            <a:xfrm>
              <a:off x="5116243" y="4516471"/>
              <a:ext cx="114884" cy="11488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4CE7044-5F75-BF36-AA04-BF6455A02DEC}"/>
                </a:ext>
              </a:extLst>
            </p:cNvPr>
            <p:cNvSpPr/>
            <p:nvPr/>
          </p:nvSpPr>
          <p:spPr>
            <a:xfrm>
              <a:off x="3627066" y="5523308"/>
              <a:ext cx="109819" cy="10981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29625C4-432D-92E9-0483-78D817B07E75}"/>
                </a:ext>
              </a:extLst>
            </p:cNvPr>
            <p:cNvSpPr/>
            <p:nvPr/>
          </p:nvSpPr>
          <p:spPr>
            <a:xfrm>
              <a:off x="5147159" y="545585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214C04E-3F04-AAC0-D4B8-6B9C7C032C4C}"/>
                </a:ext>
              </a:extLst>
            </p:cNvPr>
            <p:cNvSpPr/>
            <p:nvPr/>
          </p:nvSpPr>
          <p:spPr>
            <a:xfrm>
              <a:off x="5253681" y="561212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83B8AF0-08AD-0C93-D2B5-A4FA1CF268BF}"/>
                </a:ext>
              </a:extLst>
            </p:cNvPr>
            <p:cNvSpPr/>
            <p:nvPr/>
          </p:nvSpPr>
          <p:spPr>
            <a:xfrm>
              <a:off x="3989739" y="5662961"/>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C03A7AD-BC5E-CB25-B66B-3959A975BABF}"/>
                </a:ext>
              </a:extLst>
            </p:cNvPr>
            <p:cNvSpPr/>
            <p:nvPr/>
          </p:nvSpPr>
          <p:spPr>
            <a:xfrm>
              <a:off x="5171107" y="511552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E6B17EFF-EF00-E0E4-D69C-2A8B457A5EF3}"/>
              </a:ext>
            </a:extLst>
          </p:cNvPr>
          <p:cNvSpPr txBox="1"/>
          <p:nvPr/>
        </p:nvSpPr>
        <p:spPr>
          <a:xfrm>
            <a:off x="3489288" y="3482908"/>
            <a:ext cx="1979113" cy="369332"/>
          </a:xfrm>
          <a:prstGeom prst="rect">
            <a:avLst/>
          </a:prstGeom>
          <a:noFill/>
        </p:spPr>
        <p:txBody>
          <a:bodyPr wrap="square" rtlCol="0">
            <a:spAutoFit/>
          </a:bodyPr>
          <a:lstStyle/>
          <a:p>
            <a:pPr algn="ctr"/>
            <a:r>
              <a:rPr lang="en-US" i="1" dirty="0"/>
              <a:t>Low resource</a:t>
            </a:r>
            <a:endParaRPr lang="en-US" b="1" i="1" dirty="0"/>
          </a:p>
        </p:txBody>
      </p:sp>
      <p:cxnSp>
        <p:nvCxnSpPr>
          <p:cNvPr id="65" name="Straight Connector 64">
            <a:extLst>
              <a:ext uri="{FF2B5EF4-FFF2-40B4-BE49-F238E27FC236}">
                <a16:creationId xmlns:a16="http://schemas.microsoft.com/office/drawing/2014/main" id="{D679DC1D-A783-51E8-BD25-2C58A7090549}"/>
              </a:ext>
            </a:extLst>
          </p:cNvPr>
          <p:cNvCxnSpPr/>
          <p:nvPr/>
        </p:nvCxnSpPr>
        <p:spPr>
          <a:xfrm>
            <a:off x="1353256" y="2340901"/>
            <a:ext cx="3939865"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0B96BEE2-AB18-EA5A-379D-6EA61A521DF4}"/>
              </a:ext>
            </a:extLst>
          </p:cNvPr>
          <p:cNvSpPr/>
          <p:nvPr/>
        </p:nvSpPr>
        <p:spPr>
          <a:xfrm>
            <a:off x="6799322"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3F1DC1-1467-3446-E713-E3ACB31AD7A9}"/>
              </a:ext>
            </a:extLst>
          </p:cNvPr>
          <p:cNvSpPr/>
          <p:nvPr/>
        </p:nvSpPr>
        <p:spPr>
          <a:xfrm>
            <a:off x="6799322" y="4293296"/>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3B3E28-F1A9-6730-5FF1-30E6448D49EA}"/>
              </a:ext>
            </a:extLst>
          </p:cNvPr>
          <p:cNvSpPr/>
          <p:nvPr/>
        </p:nvSpPr>
        <p:spPr>
          <a:xfrm>
            <a:off x="9268703" y="3011168"/>
            <a:ext cx="2049517" cy="11738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7AE48E-9580-003C-C89B-DE18C78CA79C}"/>
              </a:ext>
            </a:extLst>
          </p:cNvPr>
          <p:cNvSpPr/>
          <p:nvPr/>
        </p:nvSpPr>
        <p:spPr>
          <a:xfrm>
            <a:off x="9268704" y="4300295"/>
            <a:ext cx="2049517" cy="1176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2B5E0C9-0375-1452-7002-AF1201513123}"/>
              </a:ext>
            </a:extLst>
          </p:cNvPr>
          <p:cNvSpPr txBox="1"/>
          <p:nvPr/>
        </p:nvSpPr>
        <p:spPr>
          <a:xfrm>
            <a:off x="6834523" y="2641836"/>
            <a:ext cx="1979113" cy="369332"/>
          </a:xfrm>
          <a:prstGeom prst="rect">
            <a:avLst/>
          </a:prstGeom>
          <a:noFill/>
        </p:spPr>
        <p:txBody>
          <a:bodyPr wrap="square" rtlCol="0">
            <a:spAutoFit/>
          </a:bodyPr>
          <a:lstStyle/>
          <a:p>
            <a:pPr algn="ctr"/>
            <a:r>
              <a:rPr lang="en-US" i="1" dirty="0"/>
              <a:t>Generation x</a:t>
            </a:r>
            <a:r>
              <a:rPr lang="en-US" i="1" baseline="-25000" dirty="0"/>
              <a:t>0</a:t>
            </a:r>
            <a:endParaRPr lang="en-US" b="1" i="1" dirty="0"/>
          </a:p>
        </p:txBody>
      </p:sp>
      <p:sp>
        <p:nvSpPr>
          <p:cNvPr id="25" name="TextBox 24">
            <a:extLst>
              <a:ext uri="{FF2B5EF4-FFF2-40B4-BE49-F238E27FC236}">
                <a16:creationId xmlns:a16="http://schemas.microsoft.com/office/drawing/2014/main" id="{78448944-8A10-94AB-2E50-2DFB9B70074B}"/>
              </a:ext>
            </a:extLst>
          </p:cNvPr>
          <p:cNvSpPr txBox="1"/>
          <p:nvPr/>
        </p:nvSpPr>
        <p:spPr>
          <a:xfrm>
            <a:off x="9303904" y="2622715"/>
            <a:ext cx="1979113" cy="369332"/>
          </a:xfrm>
          <a:prstGeom prst="rect">
            <a:avLst/>
          </a:prstGeom>
          <a:noFill/>
        </p:spPr>
        <p:txBody>
          <a:bodyPr wrap="square" rtlCol="0">
            <a:spAutoFit/>
          </a:bodyPr>
          <a:lstStyle/>
          <a:p>
            <a:pPr algn="ctr"/>
            <a:r>
              <a:rPr lang="en-US" i="1" dirty="0"/>
              <a:t>Generation x</a:t>
            </a:r>
            <a:r>
              <a:rPr lang="en-US" i="1" baseline="-25000" dirty="0"/>
              <a:t>n</a:t>
            </a:r>
            <a:endParaRPr lang="en-US" b="1" i="1" dirty="0"/>
          </a:p>
        </p:txBody>
      </p:sp>
      <p:cxnSp>
        <p:nvCxnSpPr>
          <p:cNvPr id="27" name="Straight Arrow Connector 26">
            <a:extLst>
              <a:ext uri="{FF2B5EF4-FFF2-40B4-BE49-F238E27FC236}">
                <a16:creationId xmlns:a16="http://schemas.microsoft.com/office/drawing/2014/main" id="{7A1E02F4-B357-199F-C4AB-1FDE1751F89F}"/>
              </a:ext>
            </a:extLst>
          </p:cNvPr>
          <p:cNvCxnSpPr/>
          <p:nvPr/>
        </p:nvCxnSpPr>
        <p:spPr>
          <a:xfrm>
            <a:off x="8918838" y="3641374"/>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313263F-80E0-B732-9117-0922F37A98C0}"/>
              </a:ext>
            </a:extLst>
          </p:cNvPr>
          <p:cNvCxnSpPr/>
          <p:nvPr/>
        </p:nvCxnSpPr>
        <p:spPr>
          <a:xfrm>
            <a:off x="8932294" y="4880396"/>
            <a:ext cx="27051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D4F89405-2BAA-5724-3D11-F3FAAFEB9C96}"/>
              </a:ext>
            </a:extLst>
          </p:cNvPr>
          <p:cNvSpPr txBox="1"/>
          <p:nvPr/>
        </p:nvSpPr>
        <p:spPr>
          <a:xfrm rot="16200000">
            <a:off x="6223282" y="3410333"/>
            <a:ext cx="732216" cy="369332"/>
          </a:xfrm>
          <a:prstGeom prst="rect">
            <a:avLst/>
          </a:prstGeom>
          <a:noFill/>
        </p:spPr>
        <p:txBody>
          <a:bodyPr wrap="square" rtlCol="0">
            <a:spAutoFit/>
          </a:bodyPr>
          <a:lstStyle/>
          <a:p>
            <a:pPr algn="ctr"/>
            <a:r>
              <a:rPr lang="en-US" i="1" dirty="0"/>
              <a:t>High</a:t>
            </a:r>
            <a:endParaRPr lang="en-US" b="1" i="1" dirty="0"/>
          </a:p>
        </p:txBody>
      </p:sp>
      <p:sp>
        <p:nvSpPr>
          <p:cNvPr id="64" name="TextBox 63">
            <a:extLst>
              <a:ext uri="{FF2B5EF4-FFF2-40B4-BE49-F238E27FC236}">
                <a16:creationId xmlns:a16="http://schemas.microsoft.com/office/drawing/2014/main" id="{A5F8D2E0-7C32-B9AD-F7B0-9DA9F2B41499}"/>
              </a:ext>
            </a:extLst>
          </p:cNvPr>
          <p:cNvSpPr txBox="1"/>
          <p:nvPr/>
        </p:nvSpPr>
        <p:spPr>
          <a:xfrm rot="16200000">
            <a:off x="6230485" y="4695730"/>
            <a:ext cx="732216" cy="369332"/>
          </a:xfrm>
          <a:prstGeom prst="rect">
            <a:avLst/>
          </a:prstGeom>
          <a:noFill/>
        </p:spPr>
        <p:txBody>
          <a:bodyPr wrap="square" rtlCol="0">
            <a:spAutoFit/>
          </a:bodyPr>
          <a:lstStyle/>
          <a:p>
            <a:pPr algn="ctr"/>
            <a:r>
              <a:rPr lang="en-US" i="1" dirty="0"/>
              <a:t>Low</a:t>
            </a:r>
            <a:endParaRPr lang="en-US" b="1" i="1" dirty="0"/>
          </a:p>
        </p:txBody>
      </p:sp>
      <p:cxnSp>
        <p:nvCxnSpPr>
          <p:cNvPr id="141" name="Straight Connector 140">
            <a:extLst>
              <a:ext uri="{FF2B5EF4-FFF2-40B4-BE49-F238E27FC236}">
                <a16:creationId xmlns:a16="http://schemas.microsoft.com/office/drawing/2014/main" id="{9728BD4A-8BE1-F524-E132-ABDADFFE2367}"/>
              </a:ext>
            </a:extLst>
          </p:cNvPr>
          <p:cNvCxnSpPr>
            <a:cxnSpLocks/>
          </p:cNvCxnSpPr>
          <p:nvPr/>
        </p:nvCxnSpPr>
        <p:spPr>
          <a:xfrm>
            <a:off x="6641861" y="2340901"/>
            <a:ext cx="4466879" cy="0"/>
          </a:xfrm>
          <a:prstGeom prst="line">
            <a:avLst/>
          </a:prstGeom>
          <a:ln w="19050">
            <a:solidFill>
              <a:schemeClr val="tx2"/>
            </a:solidFill>
          </a:ln>
        </p:spPr>
        <p:style>
          <a:lnRef idx="2">
            <a:schemeClr val="accent1"/>
          </a:lnRef>
          <a:fillRef idx="0">
            <a:schemeClr val="accent1"/>
          </a:fillRef>
          <a:effectRef idx="1">
            <a:schemeClr val="accent1"/>
          </a:effectRef>
          <a:fontRef idx="minor">
            <a:schemeClr val="tx1"/>
          </a:fontRef>
        </p:style>
      </p:cxnSp>
      <p:pic>
        <p:nvPicPr>
          <p:cNvPr id="26" name="Picture 25" descr="A drawing of a hand&#10;&#10;Description automatically generated">
            <a:extLst>
              <a:ext uri="{FF2B5EF4-FFF2-40B4-BE49-F238E27FC236}">
                <a16:creationId xmlns:a16="http://schemas.microsoft.com/office/drawing/2014/main" id="{224CC07F-E775-6500-78FB-21DD2080B6FD}"/>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183526">
            <a:off x="3973555" y="4442278"/>
            <a:ext cx="968381" cy="1424400"/>
          </a:xfrm>
          <a:prstGeom prst="rect">
            <a:avLst/>
          </a:prstGeom>
        </p:spPr>
      </p:pic>
      <p:pic>
        <p:nvPicPr>
          <p:cNvPr id="69" name="Picture 68" descr="A yellow animal with black background&#10;&#10;Description automatically generated with medium confidence">
            <a:extLst>
              <a:ext uri="{FF2B5EF4-FFF2-40B4-BE49-F238E27FC236}">
                <a16:creationId xmlns:a16="http://schemas.microsoft.com/office/drawing/2014/main" id="{D60CBD67-E821-43FD-9250-8C999F8AA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2489">
            <a:off x="1738049" y="4563127"/>
            <a:ext cx="1005757" cy="1112292"/>
          </a:xfrm>
          <a:prstGeom prst="rect">
            <a:avLst/>
          </a:prstGeom>
        </p:spPr>
      </p:pic>
      <p:grpSp>
        <p:nvGrpSpPr>
          <p:cNvPr id="175" name="Group 174">
            <a:extLst>
              <a:ext uri="{FF2B5EF4-FFF2-40B4-BE49-F238E27FC236}">
                <a16:creationId xmlns:a16="http://schemas.microsoft.com/office/drawing/2014/main" id="{FAA1470F-094F-AB4D-3E12-1FCAB2241014}"/>
              </a:ext>
            </a:extLst>
          </p:cNvPr>
          <p:cNvGrpSpPr/>
          <p:nvPr/>
        </p:nvGrpSpPr>
        <p:grpSpPr>
          <a:xfrm>
            <a:off x="6849314" y="3069948"/>
            <a:ext cx="1787437" cy="1100214"/>
            <a:chOff x="6849314" y="3069948"/>
            <a:chExt cx="1787437" cy="1100214"/>
          </a:xfrm>
        </p:grpSpPr>
        <p:pic>
          <p:nvPicPr>
            <p:cNvPr id="132" name="Picture 131" descr="A yellow animal with black background&#10;&#10;Description automatically generated with medium confidence">
              <a:extLst>
                <a:ext uri="{FF2B5EF4-FFF2-40B4-BE49-F238E27FC236}">
                  <a16:creationId xmlns:a16="http://schemas.microsoft.com/office/drawing/2014/main" id="{3AEE0976-A389-65AA-EBBF-B1280B890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2489">
              <a:off x="7002533" y="3200909"/>
              <a:ext cx="392131" cy="402496"/>
            </a:xfrm>
            <a:prstGeom prst="rect">
              <a:avLst/>
            </a:prstGeom>
          </p:spPr>
        </p:pic>
        <p:pic>
          <p:nvPicPr>
            <p:cNvPr id="142" name="Picture 141" descr="A drawing of a hand&#10;&#10;Description automatically generated">
              <a:extLst>
                <a:ext uri="{FF2B5EF4-FFF2-40B4-BE49-F238E27FC236}">
                  <a16:creationId xmlns:a16="http://schemas.microsoft.com/office/drawing/2014/main" id="{D49E1051-E6E4-89A2-86C4-AA18FB7674F5}"/>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48444">
              <a:off x="8048382" y="3503052"/>
              <a:ext cx="392069" cy="667110"/>
            </a:xfrm>
            <a:prstGeom prst="rect">
              <a:avLst/>
            </a:prstGeom>
          </p:spPr>
        </p:pic>
        <p:pic>
          <p:nvPicPr>
            <p:cNvPr id="143" name="Picture 142" descr="A yellow animal with black background&#10;&#10;Description automatically generated with medium confidence">
              <a:extLst>
                <a:ext uri="{FF2B5EF4-FFF2-40B4-BE49-F238E27FC236}">
                  <a16:creationId xmlns:a16="http://schemas.microsoft.com/office/drawing/2014/main" id="{CD63AD2B-89FB-8704-E7DF-C5520ED3E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7261010" y="3738640"/>
              <a:ext cx="392131" cy="389330"/>
            </a:xfrm>
            <a:prstGeom prst="rect">
              <a:avLst/>
            </a:prstGeom>
          </p:spPr>
        </p:pic>
        <p:pic>
          <p:nvPicPr>
            <p:cNvPr id="144" name="Picture 143" descr="A yellow animal with black background&#10;&#10;Description automatically generated with medium confidence">
              <a:extLst>
                <a:ext uri="{FF2B5EF4-FFF2-40B4-BE49-F238E27FC236}">
                  <a16:creationId xmlns:a16="http://schemas.microsoft.com/office/drawing/2014/main" id="{B81859DF-2600-1131-58F1-24014EE2D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8244620" y="3143674"/>
              <a:ext cx="392131" cy="386248"/>
            </a:xfrm>
            <a:prstGeom prst="rect">
              <a:avLst/>
            </a:prstGeom>
          </p:spPr>
        </p:pic>
        <p:pic>
          <p:nvPicPr>
            <p:cNvPr id="145" name="Picture 144" descr="A yellow animal with black background&#10;&#10;Description automatically generated with medium confidence">
              <a:extLst>
                <a:ext uri="{FF2B5EF4-FFF2-40B4-BE49-F238E27FC236}">
                  <a16:creationId xmlns:a16="http://schemas.microsoft.com/office/drawing/2014/main" id="{B0424EC9-87B9-A042-AE8C-5E488C25E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14576">
              <a:off x="6849314" y="3669984"/>
              <a:ext cx="392131" cy="371379"/>
            </a:xfrm>
            <a:prstGeom prst="rect">
              <a:avLst/>
            </a:prstGeom>
          </p:spPr>
        </p:pic>
        <p:pic>
          <p:nvPicPr>
            <p:cNvPr id="146" name="Picture 145" descr="A drawing of a hand&#10;&#10;Description automatically generated">
              <a:extLst>
                <a:ext uri="{FF2B5EF4-FFF2-40B4-BE49-F238E27FC236}">
                  <a16:creationId xmlns:a16="http://schemas.microsoft.com/office/drawing/2014/main" id="{57098F1A-BF2B-C5E0-E667-5097BBD3C55E}"/>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393203">
              <a:off x="7797834" y="3069948"/>
              <a:ext cx="392069" cy="576697"/>
            </a:xfrm>
            <a:prstGeom prst="rect">
              <a:avLst/>
            </a:prstGeom>
          </p:spPr>
        </p:pic>
        <p:pic>
          <p:nvPicPr>
            <p:cNvPr id="147" name="Picture 146" descr="A drawing of a hand&#10;&#10;Description automatically generated">
              <a:extLst>
                <a:ext uri="{FF2B5EF4-FFF2-40B4-BE49-F238E27FC236}">
                  <a16:creationId xmlns:a16="http://schemas.microsoft.com/office/drawing/2014/main" id="{E62ED662-A133-ED64-B632-26D122A0783C}"/>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990215">
              <a:off x="7401572" y="3120398"/>
              <a:ext cx="392069" cy="576697"/>
            </a:xfrm>
            <a:prstGeom prst="rect">
              <a:avLst/>
            </a:prstGeom>
          </p:spPr>
        </p:pic>
      </p:grpSp>
      <p:grpSp>
        <p:nvGrpSpPr>
          <p:cNvPr id="176" name="Group 175">
            <a:extLst>
              <a:ext uri="{FF2B5EF4-FFF2-40B4-BE49-F238E27FC236}">
                <a16:creationId xmlns:a16="http://schemas.microsoft.com/office/drawing/2014/main" id="{A12F47C3-50C3-58B6-A3DE-62D317A81805}"/>
              </a:ext>
            </a:extLst>
          </p:cNvPr>
          <p:cNvGrpSpPr/>
          <p:nvPr/>
        </p:nvGrpSpPr>
        <p:grpSpPr>
          <a:xfrm>
            <a:off x="6882835" y="4324087"/>
            <a:ext cx="1787437" cy="1100214"/>
            <a:chOff x="6882835" y="4324087"/>
            <a:chExt cx="1787437" cy="1100214"/>
          </a:xfrm>
        </p:grpSpPr>
        <p:pic>
          <p:nvPicPr>
            <p:cNvPr id="150" name="Picture 149" descr="A yellow animal with black background&#10;&#10;Description automatically generated with medium confidence">
              <a:extLst>
                <a:ext uri="{FF2B5EF4-FFF2-40B4-BE49-F238E27FC236}">
                  <a16:creationId xmlns:a16="http://schemas.microsoft.com/office/drawing/2014/main" id="{BF639679-C1D7-7212-F678-2514B08E6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2489">
              <a:off x="7036054" y="4455048"/>
              <a:ext cx="392131" cy="402496"/>
            </a:xfrm>
            <a:prstGeom prst="rect">
              <a:avLst/>
            </a:prstGeom>
          </p:spPr>
        </p:pic>
        <p:pic>
          <p:nvPicPr>
            <p:cNvPr id="151" name="Picture 150" descr="A drawing of a hand&#10;&#10;Description automatically generated">
              <a:extLst>
                <a:ext uri="{FF2B5EF4-FFF2-40B4-BE49-F238E27FC236}">
                  <a16:creationId xmlns:a16="http://schemas.microsoft.com/office/drawing/2014/main" id="{67D061B8-AA99-F427-7707-6F81FE06F411}"/>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48444">
              <a:off x="8081903" y="4757191"/>
              <a:ext cx="392069" cy="667110"/>
            </a:xfrm>
            <a:prstGeom prst="rect">
              <a:avLst/>
            </a:prstGeom>
          </p:spPr>
        </p:pic>
        <p:pic>
          <p:nvPicPr>
            <p:cNvPr id="152" name="Picture 151" descr="A yellow animal with black background&#10;&#10;Description automatically generated with medium confidence">
              <a:extLst>
                <a:ext uri="{FF2B5EF4-FFF2-40B4-BE49-F238E27FC236}">
                  <a16:creationId xmlns:a16="http://schemas.microsoft.com/office/drawing/2014/main" id="{F06D2DA0-A7E0-358B-6FF8-BA1239F21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7294531" y="4992779"/>
              <a:ext cx="392131" cy="389330"/>
            </a:xfrm>
            <a:prstGeom prst="rect">
              <a:avLst/>
            </a:prstGeom>
          </p:spPr>
        </p:pic>
        <p:pic>
          <p:nvPicPr>
            <p:cNvPr id="153" name="Picture 152" descr="A yellow animal with black background&#10;&#10;Description automatically generated with medium confidence">
              <a:extLst>
                <a:ext uri="{FF2B5EF4-FFF2-40B4-BE49-F238E27FC236}">
                  <a16:creationId xmlns:a16="http://schemas.microsoft.com/office/drawing/2014/main" id="{89147970-92CB-D787-4D95-20E7D0DB6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8278141" y="4397813"/>
              <a:ext cx="392131" cy="386248"/>
            </a:xfrm>
            <a:prstGeom prst="rect">
              <a:avLst/>
            </a:prstGeom>
          </p:spPr>
        </p:pic>
        <p:pic>
          <p:nvPicPr>
            <p:cNvPr id="154" name="Picture 153" descr="A yellow animal with black background&#10;&#10;Description automatically generated with medium confidence">
              <a:extLst>
                <a:ext uri="{FF2B5EF4-FFF2-40B4-BE49-F238E27FC236}">
                  <a16:creationId xmlns:a16="http://schemas.microsoft.com/office/drawing/2014/main" id="{E58962E0-9418-1589-7849-5A6C2D2FA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14576">
              <a:off x="6882835" y="4924123"/>
              <a:ext cx="392131" cy="371379"/>
            </a:xfrm>
            <a:prstGeom prst="rect">
              <a:avLst/>
            </a:prstGeom>
          </p:spPr>
        </p:pic>
        <p:pic>
          <p:nvPicPr>
            <p:cNvPr id="155" name="Picture 154" descr="A drawing of a hand&#10;&#10;Description automatically generated">
              <a:extLst>
                <a:ext uri="{FF2B5EF4-FFF2-40B4-BE49-F238E27FC236}">
                  <a16:creationId xmlns:a16="http://schemas.microsoft.com/office/drawing/2014/main" id="{6AC18194-3B82-E50F-62E0-9BDEF71E8B26}"/>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393203">
              <a:off x="7831355" y="4324087"/>
              <a:ext cx="392069" cy="576697"/>
            </a:xfrm>
            <a:prstGeom prst="rect">
              <a:avLst/>
            </a:prstGeom>
          </p:spPr>
        </p:pic>
        <p:pic>
          <p:nvPicPr>
            <p:cNvPr id="156" name="Picture 155" descr="A drawing of a hand&#10;&#10;Description automatically generated">
              <a:extLst>
                <a:ext uri="{FF2B5EF4-FFF2-40B4-BE49-F238E27FC236}">
                  <a16:creationId xmlns:a16="http://schemas.microsoft.com/office/drawing/2014/main" id="{EA74B324-742F-D7E9-B76D-18AE78FC82C5}"/>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990215">
              <a:off x="7435093" y="4374537"/>
              <a:ext cx="392069" cy="576697"/>
            </a:xfrm>
            <a:prstGeom prst="rect">
              <a:avLst/>
            </a:prstGeom>
          </p:spPr>
        </p:pic>
      </p:grpSp>
      <p:grpSp>
        <p:nvGrpSpPr>
          <p:cNvPr id="173" name="Group 172">
            <a:extLst>
              <a:ext uri="{FF2B5EF4-FFF2-40B4-BE49-F238E27FC236}">
                <a16:creationId xmlns:a16="http://schemas.microsoft.com/office/drawing/2014/main" id="{4384A3C4-7CFF-0887-CE79-4F8A4FF6AABD}"/>
              </a:ext>
            </a:extLst>
          </p:cNvPr>
          <p:cNvGrpSpPr/>
          <p:nvPr/>
        </p:nvGrpSpPr>
        <p:grpSpPr>
          <a:xfrm>
            <a:off x="9479289" y="3086200"/>
            <a:ext cx="1741223" cy="1067807"/>
            <a:chOff x="9479289" y="3086200"/>
            <a:chExt cx="1741223" cy="1067807"/>
          </a:xfrm>
        </p:grpSpPr>
        <p:pic>
          <p:nvPicPr>
            <p:cNvPr id="158" name="Picture 157" descr="A yellow animal with black background&#10;&#10;Description automatically generated with medium confidence">
              <a:extLst>
                <a:ext uri="{FF2B5EF4-FFF2-40B4-BE49-F238E27FC236}">
                  <a16:creationId xmlns:a16="http://schemas.microsoft.com/office/drawing/2014/main" id="{8500440B-97B0-1628-FBB6-464E84793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17966">
              <a:off x="9493284" y="3249924"/>
              <a:ext cx="392131" cy="386248"/>
            </a:xfrm>
            <a:prstGeom prst="rect">
              <a:avLst/>
            </a:prstGeom>
          </p:spPr>
        </p:pic>
        <p:pic>
          <p:nvPicPr>
            <p:cNvPr id="160" name="Picture 159" descr="A yellow animal with black background&#10;&#10;Description automatically generated with medium confidence">
              <a:extLst>
                <a:ext uri="{FF2B5EF4-FFF2-40B4-BE49-F238E27FC236}">
                  <a16:creationId xmlns:a16="http://schemas.microsoft.com/office/drawing/2014/main" id="{C1B91503-4E21-B7FC-8969-D18AE6DBA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29344">
              <a:off x="10828381" y="3230027"/>
              <a:ext cx="392131" cy="386248"/>
            </a:xfrm>
            <a:prstGeom prst="rect">
              <a:avLst/>
            </a:prstGeom>
          </p:spPr>
        </p:pic>
        <p:pic>
          <p:nvPicPr>
            <p:cNvPr id="161" name="Picture 160" descr="A yellow animal with black background&#10;&#10;Description automatically generated with medium confidence">
              <a:extLst>
                <a:ext uri="{FF2B5EF4-FFF2-40B4-BE49-F238E27FC236}">
                  <a16:creationId xmlns:a16="http://schemas.microsoft.com/office/drawing/2014/main" id="{DEE6015C-354F-8865-90BD-D87D2721C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9479289" y="3733700"/>
              <a:ext cx="392131" cy="386248"/>
            </a:xfrm>
            <a:prstGeom prst="rect">
              <a:avLst/>
            </a:prstGeom>
          </p:spPr>
        </p:pic>
        <p:pic>
          <p:nvPicPr>
            <p:cNvPr id="162" name="Picture 161" descr="A yellow animal with black background&#10;&#10;Description automatically generated with medium confidence">
              <a:extLst>
                <a:ext uri="{FF2B5EF4-FFF2-40B4-BE49-F238E27FC236}">
                  <a16:creationId xmlns:a16="http://schemas.microsoft.com/office/drawing/2014/main" id="{04A9EEB9-7978-1D11-87BE-630A46D34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49597">
              <a:off x="9887731" y="3086200"/>
              <a:ext cx="392131" cy="386248"/>
            </a:xfrm>
            <a:prstGeom prst="rect">
              <a:avLst/>
            </a:prstGeom>
          </p:spPr>
        </p:pic>
        <p:pic>
          <p:nvPicPr>
            <p:cNvPr id="163" name="Picture 162" descr="A yellow animal with black background&#10;&#10;Description automatically generated with medium confidence">
              <a:extLst>
                <a:ext uri="{FF2B5EF4-FFF2-40B4-BE49-F238E27FC236}">
                  <a16:creationId xmlns:a16="http://schemas.microsoft.com/office/drawing/2014/main" id="{11FFA5E7-B2E5-CC67-52AD-7758F8BB6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802446">
              <a:off x="10775015" y="3764818"/>
              <a:ext cx="392131" cy="386248"/>
            </a:xfrm>
            <a:prstGeom prst="rect">
              <a:avLst/>
            </a:prstGeom>
          </p:spPr>
        </p:pic>
        <p:pic>
          <p:nvPicPr>
            <p:cNvPr id="164" name="Picture 163" descr="A yellow animal with black background&#10;&#10;Description automatically generated with medium confidence">
              <a:extLst>
                <a:ext uri="{FF2B5EF4-FFF2-40B4-BE49-F238E27FC236}">
                  <a16:creationId xmlns:a16="http://schemas.microsoft.com/office/drawing/2014/main" id="{BAAFDFC6-70FE-D608-F01C-51E927C15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874" y="3733701"/>
              <a:ext cx="392131" cy="386248"/>
            </a:xfrm>
            <a:prstGeom prst="rect">
              <a:avLst/>
            </a:prstGeom>
          </p:spPr>
        </p:pic>
        <p:pic>
          <p:nvPicPr>
            <p:cNvPr id="170" name="Picture 169" descr="A yellow animal with black background&#10;&#10;Description automatically generated with medium confidence">
              <a:extLst>
                <a:ext uri="{FF2B5EF4-FFF2-40B4-BE49-F238E27FC236}">
                  <a16:creationId xmlns:a16="http://schemas.microsoft.com/office/drawing/2014/main" id="{896576F9-2529-BAE5-9752-FBBABD0B0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337313">
              <a:off x="10327766" y="3293824"/>
              <a:ext cx="392131" cy="386248"/>
            </a:xfrm>
            <a:prstGeom prst="rect">
              <a:avLst/>
            </a:prstGeom>
          </p:spPr>
        </p:pic>
      </p:grpSp>
      <p:grpSp>
        <p:nvGrpSpPr>
          <p:cNvPr id="174" name="Group 173">
            <a:extLst>
              <a:ext uri="{FF2B5EF4-FFF2-40B4-BE49-F238E27FC236}">
                <a16:creationId xmlns:a16="http://schemas.microsoft.com/office/drawing/2014/main" id="{F8ECCDCB-C745-7542-161A-C5C9A58E1F1C}"/>
              </a:ext>
            </a:extLst>
          </p:cNvPr>
          <p:cNvGrpSpPr/>
          <p:nvPr/>
        </p:nvGrpSpPr>
        <p:grpSpPr>
          <a:xfrm>
            <a:off x="9406907" y="4329234"/>
            <a:ext cx="1860934" cy="1140380"/>
            <a:chOff x="9406907" y="4329234"/>
            <a:chExt cx="1860934" cy="1140380"/>
          </a:xfrm>
        </p:grpSpPr>
        <p:pic>
          <p:nvPicPr>
            <p:cNvPr id="157" name="Picture 156" descr="A drawing of a hand&#10;&#10;Description automatically generated">
              <a:extLst>
                <a:ext uri="{FF2B5EF4-FFF2-40B4-BE49-F238E27FC236}">
                  <a16:creationId xmlns:a16="http://schemas.microsoft.com/office/drawing/2014/main" id="{9B92C27E-D66A-9B53-94B6-D53FD6235F18}"/>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94433">
              <a:off x="9406907" y="4365433"/>
              <a:ext cx="392069" cy="639130"/>
            </a:xfrm>
            <a:prstGeom prst="rect">
              <a:avLst/>
            </a:prstGeom>
          </p:spPr>
        </p:pic>
        <p:pic>
          <p:nvPicPr>
            <p:cNvPr id="165" name="Picture 164" descr="A drawing of a hand&#10;&#10;Description automatically generated">
              <a:extLst>
                <a:ext uri="{FF2B5EF4-FFF2-40B4-BE49-F238E27FC236}">
                  <a16:creationId xmlns:a16="http://schemas.microsoft.com/office/drawing/2014/main" id="{A529083B-E428-3FB7-90C5-B8997322FC62}"/>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48444">
              <a:off x="10104763" y="4329234"/>
              <a:ext cx="392069" cy="601740"/>
            </a:xfrm>
            <a:prstGeom prst="rect">
              <a:avLst/>
            </a:prstGeom>
          </p:spPr>
        </p:pic>
        <p:pic>
          <p:nvPicPr>
            <p:cNvPr id="166" name="Picture 165" descr="A drawing of a hand&#10;&#10;Description automatically generated">
              <a:extLst>
                <a:ext uri="{FF2B5EF4-FFF2-40B4-BE49-F238E27FC236}">
                  <a16:creationId xmlns:a16="http://schemas.microsoft.com/office/drawing/2014/main" id="{949AE67B-7128-99C8-6183-A8F0E0D95EB3}"/>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462416">
              <a:off x="10752472" y="4799814"/>
              <a:ext cx="392069" cy="615418"/>
            </a:xfrm>
            <a:prstGeom prst="rect">
              <a:avLst/>
            </a:prstGeom>
          </p:spPr>
        </p:pic>
        <p:pic>
          <p:nvPicPr>
            <p:cNvPr id="167" name="Picture 166" descr="A drawing of a hand&#10;&#10;Description automatically generated">
              <a:extLst>
                <a:ext uri="{FF2B5EF4-FFF2-40B4-BE49-F238E27FC236}">
                  <a16:creationId xmlns:a16="http://schemas.microsoft.com/office/drawing/2014/main" id="{4F6DC560-8174-D46D-EB9D-BAD98A0294C9}"/>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8462416">
              <a:off x="10090336" y="4854196"/>
              <a:ext cx="392069" cy="615418"/>
            </a:xfrm>
            <a:prstGeom prst="rect">
              <a:avLst/>
            </a:prstGeom>
          </p:spPr>
        </p:pic>
        <p:pic>
          <p:nvPicPr>
            <p:cNvPr id="168" name="Picture 167" descr="A drawing of a hand&#10;&#10;Description automatically generated">
              <a:extLst>
                <a:ext uri="{FF2B5EF4-FFF2-40B4-BE49-F238E27FC236}">
                  <a16:creationId xmlns:a16="http://schemas.microsoft.com/office/drawing/2014/main" id="{30D4F128-759A-48DC-B49D-062F615C53A0}"/>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2689002">
              <a:off x="9664553" y="4821699"/>
              <a:ext cx="392069" cy="601740"/>
            </a:xfrm>
            <a:prstGeom prst="rect">
              <a:avLst/>
            </a:prstGeom>
          </p:spPr>
        </p:pic>
        <p:pic>
          <p:nvPicPr>
            <p:cNvPr id="169" name="Picture 168" descr="A drawing of a hand&#10;&#10;Description automatically generated">
              <a:extLst>
                <a:ext uri="{FF2B5EF4-FFF2-40B4-BE49-F238E27FC236}">
                  <a16:creationId xmlns:a16="http://schemas.microsoft.com/office/drawing/2014/main" id="{414929EE-3306-938A-F305-1CE1EF9944B2}"/>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6174703">
              <a:off x="10770936" y="4264307"/>
              <a:ext cx="392069" cy="601740"/>
            </a:xfrm>
            <a:prstGeom prst="rect">
              <a:avLst/>
            </a:prstGeom>
          </p:spPr>
        </p:pic>
        <p:pic>
          <p:nvPicPr>
            <p:cNvPr id="171" name="Picture 170" descr="A drawing of a hand&#10;&#10;Description automatically generated">
              <a:extLst>
                <a:ext uri="{FF2B5EF4-FFF2-40B4-BE49-F238E27FC236}">
                  <a16:creationId xmlns:a16="http://schemas.microsoft.com/office/drawing/2014/main" id="{3F0FC042-9826-CF55-46F7-3A3E40443D89}"/>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0922979">
              <a:off x="10350483" y="4628287"/>
              <a:ext cx="392069" cy="601740"/>
            </a:xfrm>
            <a:prstGeom prst="rect">
              <a:avLst/>
            </a:prstGeom>
          </p:spPr>
        </p:pic>
      </p:grpSp>
      <p:pic>
        <p:nvPicPr>
          <p:cNvPr id="178" name="Picture 177">
            <a:extLst>
              <a:ext uri="{FF2B5EF4-FFF2-40B4-BE49-F238E27FC236}">
                <a16:creationId xmlns:a16="http://schemas.microsoft.com/office/drawing/2014/main" id="{FE272090-040D-060D-91B6-A58E0EED1BD5}"/>
              </a:ext>
            </a:extLst>
          </p:cNvPr>
          <p:cNvPicPr>
            <a:picLocks noChangeAspect="1"/>
          </p:cNvPicPr>
          <p:nvPr/>
        </p:nvPicPr>
        <p:blipFill rotWithShape="1">
          <a:blip r:embed="rId5"/>
          <a:srcRect l="2458" t="39554" r="71743" b="24425"/>
          <a:stretch/>
        </p:blipFill>
        <p:spPr>
          <a:xfrm>
            <a:off x="1723247" y="2469151"/>
            <a:ext cx="1060178" cy="918815"/>
          </a:xfrm>
          <a:prstGeom prst="rect">
            <a:avLst/>
          </a:prstGeom>
        </p:spPr>
      </p:pic>
      <p:pic>
        <p:nvPicPr>
          <p:cNvPr id="179" name="Picture 178">
            <a:extLst>
              <a:ext uri="{FF2B5EF4-FFF2-40B4-BE49-F238E27FC236}">
                <a16:creationId xmlns:a16="http://schemas.microsoft.com/office/drawing/2014/main" id="{C0F9960A-899A-3D78-BF0D-031D9F20A4AB}"/>
              </a:ext>
            </a:extLst>
          </p:cNvPr>
          <p:cNvPicPr>
            <a:picLocks noChangeAspect="1"/>
          </p:cNvPicPr>
          <p:nvPr/>
        </p:nvPicPr>
        <p:blipFill rotWithShape="1">
          <a:blip r:embed="rId5"/>
          <a:srcRect l="49152" t="37328" r="23883" b="25023"/>
          <a:stretch/>
        </p:blipFill>
        <p:spPr>
          <a:xfrm>
            <a:off x="3927656" y="2483342"/>
            <a:ext cx="1060178" cy="918815"/>
          </a:xfrm>
          <a:prstGeom prst="rect">
            <a:avLst/>
          </a:prstGeom>
        </p:spPr>
      </p:pic>
      <p:pic>
        <p:nvPicPr>
          <p:cNvPr id="3074" name="Picture 2" descr="undefined">
            <a:extLst>
              <a:ext uri="{FF2B5EF4-FFF2-40B4-BE49-F238E27FC236}">
                <a16:creationId xmlns:a16="http://schemas.microsoft.com/office/drawing/2014/main" id="{95E147D9-D5BC-CE4D-8A0B-4EC052929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00" y="3907082"/>
            <a:ext cx="2855928" cy="2141946"/>
          </a:xfrm>
          <a:prstGeom prst="rect">
            <a:avLst/>
          </a:prstGeom>
          <a:noFill/>
          <a:extLst>
            <a:ext uri="{909E8E84-426E-40DD-AFC4-6F175D3DCCD1}">
              <a14:hiddenFill xmlns:a14="http://schemas.microsoft.com/office/drawing/2010/main">
                <a:solidFill>
                  <a:srgbClr val="FFFFFF"/>
                </a:solidFill>
              </a14:hiddenFill>
            </a:ext>
          </a:extLst>
        </p:spPr>
      </p:pic>
      <p:sp>
        <p:nvSpPr>
          <p:cNvPr id="184" name="TextBox 183">
            <a:extLst>
              <a:ext uri="{FF2B5EF4-FFF2-40B4-BE49-F238E27FC236}">
                <a16:creationId xmlns:a16="http://schemas.microsoft.com/office/drawing/2014/main" id="{8947927A-C3EC-55FF-9410-BF591E296321}"/>
              </a:ext>
            </a:extLst>
          </p:cNvPr>
          <p:cNvSpPr txBox="1"/>
          <p:nvPr/>
        </p:nvSpPr>
        <p:spPr>
          <a:xfrm>
            <a:off x="609967" y="6410675"/>
            <a:ext cx="2141076" cy="430887"/>
          </a:xfrm>
          <a:prstGeom prst="rect">
            <a:avLst/>
          </a:prstGeom>
          <a:noFill/>
        </p:spPr>
        <p:txBody>
          <a:bodyPr wrap="square" rtlCol="0">
            <a:spAutoFit/>
          </a:bodyPr>
          <a:lstStyle/>
          <a:p>
            <a:r>
              <a:rPr lang="en-US" sz="1100" dirty="0"/>
              <a:t>[1] Peter Nilsson, adapted</a:t>
            </a:r>
          </a:p>
          <a:p>
            <a:r>
              <a:rPr lang="en-US" sz="1100" dirty="0"/>
              <a:t>[2] D. Gordon E. Robertson</a:t>
            </a:r>
          </a:p>
        </p:txBody>
      </p:sp>
      <p:sp>
        <p:nvSpPr>
          <p:cNvPr id="185" name="TextBox 184">
            <a:extLst>
              <a:ext uri="{FF2B5EF4-FFF2-40B4-BE49-F238E27FC236}">
                <a16:creationId xmlns:a16="http://schemas.microsoft.com/office/drawing/2014/main" id="{8957A0A4-B496-5229-7C9C-588795F01DD0}"/>
              </a:ext>
            </a:extLst>
          </p:cNvPr>
          <p:cNvSpPr txBox="1"/>
          <p:nvPr/>
        </p:nvSpPr>
        <p:spPr>
          <a:xfrm>
            <a:off x="1824463" y="5777677"/>
            <a:ext cx="460949" cy="261610"/>
          </a:xfrm>
          <a:prstGeom prst="rect">
            <a:avLst/>
          </a:prstGeom>
          <a:noFill/>
        </p:spPr>
        <p:txBody>
          <a:bodyPr wrap="square" rtlCol="0">
            <a:spAutoFit/>
          </a:bodyPr>
          <a:lstStyle/>
          <a:p>
            <a:r>
              <a:rPr lang="en-US" sz="1100" b="1" dirty="0"/>
              <a:t>[2]</a:t>
            </a:r>
          </a:p>
        </p:txBody>
      </p:sp>
      <p:sp>
        <p:nvSpPr>
          <p:cNvPr id="186" name="TextBox 185">
            <a:extLst>
              <a:ext uri="{FF2B5EF4-FFF2-40B4-BE49-F238E27FC236}">
                <a16:creationId xmlns:a16="http://schemas.microsoft.com/office/drawing/2014/main" id="{7CF45E8C-0F0C-E5D4-C41E-3427AFC796A2}"/>
              </a:ext>
            </a:extLst>
          </p:cNvPr>
          <p:cNvSpPr txBox="1"/>
          <p:nvPr/>
        </p:nvSpPr>
        <p:spPr>
          <a:xfrm>
            <a:off x="1681900" y="3151936"/>
            <a:ext cx="460949" cy="261610"/>
          </a:xfrm>
          <a:prstGeom prst="rect">
            <a:avLst/>
          </a:prstGeom>
          <a:noFill/>
        </p:spPr>
        <p:txBody>
          <a:bodyPr wrap="square" rtlCol="0">
            <a:spAutoFit/>
          </a:bodyPr>
          <a:lstStyle/>
          <a:p>
            <a:r>
              <a:rPr lang="en-US" sz="1100" dirty="0">
                <a:solidFill>
                  <a:schemeClr val="bg1"/>
                </a:solidFill>
              </a:rPr>
              <a:t>[1]</a:t>
            </a:r>
          </a:p>
        </p:txBody>
      </p:sp>
      <p:sp>
        <p:nvSpPr>
          <p:cNvPr id="187" name="TextBox 186">
            <a:extLst>
              <a:ext uri="{FF2B5EF4-FFF2-40B4-BE49-F238E27FC236}">
                <a16:creationId xmlns:a16="http://schemas.microsoft.com/office/drawing/2014/main" id="{0A4920ED-0A57-109A-A78F-4F68B50DA326}"/>
              </a:ext>
            </a:extLst>
          </p:cNvPr>
          <p:cNvSpPr txBox="1"/>
          <p:nvPr/>
        </p:nvSpPr>
        <p:spPr>
          <a:xfrm>
            <a:off x="3883327" y="3149799"/>
            <a:ext cx="460949" cy="261610"/>
          </a:xfrm>
          <a:prstGeom prst="rect">
            <a:avLst/>
          </a:prstGeom>
          <a:noFill/>
        </p:spPr>
        <p:txBody>
          <a:bodyPr wrap="square" rtlCol="0">
            <a:spAutoFit/>
          </a:bodyPr>
          <a:lstStyle/>
          <a:p>
            <a:r>
              <a:rPr lang="en-US" sz="1100" dirty="0">
                <a:solidFill>
                  <a:schemeClr val="bg1"/>
                </a:solidFill>
              </a:rPr>
              <a:t>[1]</a:t>
            </a:r>
          </a:p>
        </p:txBody>
      </p:sp>
      <p:sp>
        <p:nvSpPr>
          <p:cNvPr id="9" name="Rectangle 8">
            <a:extLst>
              <a:ext uri="{FF2B5EF4-FFF2-40B4-BE49-F238E27FC236}">
                <a16:creationId xmlns:a16="http://schemas.microsoft.com/office/drawing/2014/main" id="{409DBBA2-9D65-807A-E0AC-10FDA9617A23}"/>
              </a:ext>
            </a:extLst>
          </p:cNvPr>
          <p:cNvSpPr/>
          <p:nvPr/>
        </p:nvSpPr>
        <p:spPr>
          <a:xfrm>
            <a:off x="677647" y="1319317"/>
            <a:ext cx="5257800" cy="5034116"/>
          </a:xfrm>
          <a:prstGeom prst="rect">
            <a:avLst/>
          </a:prstGeom>
          <a:solidFill>
            <a:srgbClr val="FFFFFF">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526AD63-DE79-F8A6-C7B3-39FC2BD7E398}"/>
              </a:ext>
            </a:extLst>
          </p:cNvPr>
          <p:cNvGrpSpPr/>
          <p:nvPr/>
        </p:nvGrpSpPr>
        <p:grpSpPr>
          <a:xfrm>
            <a:off x="6869668" y="3064082"/>
            <a:ext cx="1072344" cy="1067992"/>
            <a:chOff x="1295938" y="4036627"/>
            <a:chExt cx="1856021" cy="1848488"/>
          </a:xfrm>
        </p:grpSpPr>
        <p:sp>
          <p:nvSpPr>
            <p:cNvPr id="14" name="Oval 13">
              <a:extLst>
                <a:ext uri="{FF2B5EF4-FFF2-40B4-BE49-F238E27FC236}">
                  <a16:creationId xmlns:a16="http://schemas.microsoft.com/office/drawing/2014/main" id="{3DF61C36-6125-BB75-0AF7-F24DBEBCCE84}"/>
                </a:ext>
              </a:extLst>
            </p:cNvPr>
            <p:cNvSpPr/>
            <p:nvPr/>
          </p:nvSpPr>
          <p:spPr>
            <a:xfrm>
              <a:off x="2967969" y="43358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1279E6B-C7C2-0CB5-2AD0-199ECECD5C83}"/>
                </a:ext>
              </a:extLst>
            </p:cNvPr>
            <p:cNvSpPr/>
            <p:nvPr/>
          </p:nvSpPr>
          <p:spPr>
            <a:xfrm>
              <a:off x="2016556" y="41803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8B153FE-0F40-2DAC-D6D1-2A9D59069956}"/>
                </a:ext>
              </a:extLst>
            </p:cNvPr>
            <p:cNvSpPr/>
            <p:nvPr/>
          </p:nvSpPr>
          <p:spPr>
            <a:xfrm>
              <a:off x="2375405" y="4213780"/>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5EE519-3BDA-F1B5-62EE-9ECD39282A04}"/>
                </a:ext>
              </a:extLst>
            </p:cNvPr>
            <p:cNvSpPr/>
            <p:nvPr/>
          </p:nvSpPr>
          <p:spPr>
            <a:xfrm>
              <a:off x="2321356" y="44851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61EF072-39E3-ADBD-88E6-11AFCB47C1F7}"/>
                </a:ext>
              </a:extLst>
            </p:cNvPr>
            <p:cNvSpPr/>
            <p:nvPr/>
          </p:nvSpPr>
          <p:spPr>
            <a:xfrm>
              <a:off x="1742854" y="452851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548DF71-322C-7ED8-B809-1C1BF3E6199F}"/>
                </a:ext>
              </a:extLst>
            </p:cNvPr>
            <p:cNvSpPr/>
            <p:nvPr/>
          </p:nvSpPr>
          <p:spPr>
            <a:xfrm>
              <a:off x="2636316" y="462889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2C28EF8-2A4A-2F00-139D-F810D297DA48}"/>
                </a:ext>
              </a:extLst>
            </p:cNvPr>
            <p:cNvSpPr/>
            <p:nvPr/>
          </p:nvSpPr>
          <p:spPr>
            <a:xfrm>
              <a:off x="1680505" y="490369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CAF40A6-C47F-97F2-9653-66F01354B9F2}"/>
                </a:ext>
              </a:extLst>
            </p:cNvPr>
            <p:cNvSpPr/>
            <p:nvPr/>
          </p:nvSpPr>
          <p:spPr>
            <a:xfrm>
              <a:off x="2930956" y="50947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034B3FB-C33E-156D-4286-C67E1B21C54B}"/>
                </a:ext>
              </a:extLst>
            </p:cNvPr>
            <p:cNvSpPr/>
            <p:nvPr/>
          </p:nvSpPr>
          <p:spPr>
            <a:xfrm>
              <a:off x="1751752" y="542006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5B9322C-1B85-D29F-F444-0D0BAEE4D965}"/>
                </a:ext>
              </a:extLst>
            </p:cNvPr>
            <p:cNvSpPr/>
            <p:nvPr/>
          </p:nvSpPr>
          <p:spPr>
            <a:xfrm>
              <a:off x="1476797" y="51495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E323EE-48BF-F619-DE04-257534B3AC89}"/>
                </a:ext>
              </a:extLst>
            </p:cNvPr>
            <p:cNvSpPr/>
            <p:nvPr/>
          </p:nvSpPr>
          <p:spPr>
            <a:xfrm>
              <a:off x="2372166" y="5289365"/>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36FCD51-C371-4FB2-967F-5B848EAEAEF9}"/>
                </a:ext>
              </a:extLst>
            </p:cNvPr>
            <p:cNvSpPr/>
            <p:nvPr/>
          </p:nvSpPr>
          <p:spPr>
            <a:xfrm>
              <a:off x="2805466" y="58068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1E85E04-5E70-D33E-7205-39AF10C0D4A4}"/>
                </a:ext>
              </a:extLst>
            </p:cNvPr>
            <p:cNvSpPr/>
            <p:nvPr/>
          </p:nvSpPr>
          <p:spPr>
            <a:xfrm>
              <a:off x="2163950" y="58185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BBB5E44-DBB7-A1E4-C0CB-07605E1E74FF}"/>
                </a:ext>
              </a:extLst>
            </p:cNvPr>
            <p:cNvSpPr/>
            <p:nvPr/>
          </p:nvSpPr>
          <p:spPr>
            <a:xfrm>
              <a:off x="2519796" y="555078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619DA19-7E47-CC19-81EC-E741A3C7B0A0}"/>
                </a:ext>
              </a:extLst>
            </p:cNvPr>
            <p:cNvSpPr/>
            <p:nvPr/>
          </p:nvSpPr>
          <p:spPr>
            <a:xfrm>
              <a:off x="3097095" y="549810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FEC710C-CEB0-4534-3045-C5A2E10F3A60}"/>
                </a:ext>
              </a:extLst>
            </p:cNvPr>
            <p:cNvSpPr/>
            <p:nvPr/>
          </p:nvSpPr>
          <p:spPr>
            <a:xfrm>
              <a:off x="1445285" y="556047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8677AC4-5F81-DDDB-1113-42EBDCA9ADF9}"/>
                </a:ext>
              </a:extLst>
            </p:cNvPr>
            <p:cNvSpPr/>
            <p:nvPr/>
          </p:nvSpPr>
          <p:spPr>
            <a:xfrm>
              <a:off x="2238064" y="56578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182D8F2-72BE-4ECD-AB74-F248CD496827}"/>
                </a:ext>
              </a:extLst>
            </p:cNvPr>
            <p:cNvSpPr/>
            <p:nvPr/>
          </p:nvSpPr>
          <p:spPr>
            <a:xfrm>
              <a:off x="2551217" y="4996962"/>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A9F6FF1-C4D3-05A8-A94A-548A45993E9F}"/>
                </a:ext>
              </a:extLst>
            </p:cNvPr>
            <p:cNvSpPr/>
            <p:nvPr/>
          </p:nvSpPr>
          <p:spPr>
            <a:xfrm>
              <a:off x="1560478" y="58102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7A0BACB-5E1C-3BA2-9F8F-C00DFC77B42B}"/>
                </a:ext>
              </a:extLst>
            </p:cNvPr>
            <p:cNvSpPr/>
            <p:nvPr/>
          </p:nvSpPr>
          <p:spPr>
            <a:xfrm>
              <a:off x="1295938" y="4138610"/>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E0406B5-CB63-EA37-9029-EFFB0668CE76}"/>
                </a:ext>
              </a:extLst>
            </p:cNvPr>
            <p:cNvSpPr/>
            <p:nvPr/>
          </p:nvSpPr>
          <p:spPr>
            <a:xfrm>
              <a:off x="1472717" y="420901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9E5F068-E710-ADBE-0FAF-EF2F7D1C43D2}"/>
                </a:ext>
              </a:extLst>
            </p:cNvPr>
            <p:cNvSpPr/>
            <p:nvPr/>
          </p:nvSpPr>
          <p:spPr>
            <a:xfrm>
              <a:off x="2348788" y="40366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3EC5194-9A72-6706-1890-B0AE0E0934E9}"/>
                </a:ext>
              </a:extLst>
            </p:cNvPr>
            <p:cNvSpPr/>
            <p:nvPr/>
          </p:nvSpPr>
          <p:spPr>
            <a:xfrm>
              <a:off x="2997591" y="405648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B41ED97A-8BB4-C573-518F-796AE308887F}"/>
              </a:ext>
            </a:extLst>
          </p:cNvPr>
          <p:cNvGrpSpPr/>
          <p:nvPr/>
        </p:nvGrpSpPr>
        <p:grpSpPr>
          <a:xfrm>
            <a:off x="7682643" y="3053725"/>
            <a:ext cx="1072344" cy="1067992"/>
            <a:chOff x="1295938" y="4036627"/>
            <a:chExt cx="1856021" cy="1848488"/>
          </a:xfrm>
        </p:grpSpPr>
        <p:sp>
          <p:nvSpPr>
            <p:cNvPr id="84" name="Oval 83">
              <a:extLst>
                <a:ext uri="{FF2B5EF4-FFF2-40B4-BE49-F238E27FC236}">
                  <a16:creationId xmlns:a16="http://schemas.microsoft.com/office/drawing/2014/main" id="{35A965E4-D2D8-0C5F-FC0E-739DE51B01F4}"/>
                </a:ext>
              </a:extLst>
            </p:cNvPr>
            <p:cNvSpPr/>
            <p:nvPr/>
          </p:nvSpPr>
          <p:spPr>
            <a:xfrm>
              <a:off x="2967969" y="43358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03FD860E-C703-DE6D-5873-3D008EF76BDE}"/>
                </a:ext>
              </a:extLst>
            </p:cNvPr>
            <p:cNvSpPr/>
            <p:nvPr/>
          </p:nvSpPr>
          <p:spPr>
            <a:xfrm>
              <a:off x="2016556" y="41803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3ADAFB2-33D7-E57D-0720-B0089CB3A286}"/>
                </a:ext>
              </a:extLst>
            </p:cNvPr>
            <p:cNvSpPr/>
            <p:nvPr/>
          </p:nvSpPr>
          <p:spPr>
            <a:xfrm>
              <a:off x="2375405" y="4213780"/>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ABEFB71-420C-563F-CDBE-4C68019E3ED1}"/>
                </a:ext>
              </a:extLst>
            </p:cNvPr>
            <p:cNvSpPr/>
            <p:nvPr/>
          </p:nvSpPr>
          <p:spPr>
            <a:xfrm>
              <a:off x="2321356" y="44851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9CF027E-D6B8-3D71-BFF9-CD00D7CA3D72}"/>
                </a:ext>
              </a:extLst>
            </p:cNvPr>
            <p:cNvSpPr/>
            <p:nvPr/>
          </p:nvSpPr>
          <p:spPr>
            <a:xfrm>
              <a:off x="1742854" y="452851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A6D3D60-E270-8290-E766-86C38962FAED}"/>
                </a:ext>
              </a:extLst>
            </p:cNvPr>
            <p:cNvSpPr/>
            <p:nvPr/>
          </p:nvSpPr>
          <p:spPr>
            <a:xfrm>
              <a:off x="2636316" y="462889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9366C41-DC11-0401-9E40-A17DDDC9C8AE}"/>
                </a:ext>
              </a:extLst>
            </p:cNvPr>
            <p:cNvSpPr/>
            <p:nvPr/>
          </p:nvSpPr>
          <p:spPr>
            <a:xfrm>
              <a:off x="1680505" y="490369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714C4D3-DB8B-F583-64B1-90B9E8F79860}"/>
                </a:ext>
              </a:extLst>
            </p:cNvPr>
            <p:cNvSpPr/>
            <p:nvPr/>
          </p:nvSpPr>
          <p:spPr>
            <a:xfrm>
              <a:off x="2930956" y="50947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C271361-46F5-D474-2E63-E84D69EA60EB}"/>
                </a:ext>
              </a:extLst>
            </p:cNvPr>
            <p:cNvSpPr/>
            <p:nvPr/>
          </p:nvSpPr>
          <p:spPr>
            <a:xfrm>
              <a:off x="1751752" y="542006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594B3BA-4618-1116-94CC-64847990363B}"/>
                </a:ext>
              </a:extLst>
            </p:cNvPr>
            <p:cNvSpPr/>
            <p:nvPr/>
          </p:nvSpPr>
          <p:spPr>
            <a:xfrm>
              <a:off x="1476797" y="51495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4C1977D-9A7F-C222-8621-F74305E81823}"/>
                </a:ext>
              </a:extLst>
            </p:cNvPr>
            <p:cNvSpPr/>
            <p:nvPr/>
          </p:nvSpPr>
          <p:spPr>
            <a:xfrm>
              <a:off x="2372166" y="5289365"/>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FD8F88B-7ABE-3786-81AF-26D429776033}"/>
                </a:ext>
              </a:extLst>
            </p:cNvPr>
            <p:cNvSpPr/>
            <p:nvPr/>
          </p:nvSpPr>
          <p:spPr>
            <a:xfrm>
              <a:off x="2805466" y="58068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0D170D4-9C26-BF2E-EB78-EF07D30E34F3}"/>
                </a:ext>
              </a:extLst>
            </p:cNvPr>
            <p:cNvSpPr/>
            <p:nvPr/>
          </p:nvSpPr>
          <p:spPr>
            <a:xfrm>
              <a:off x="2163950" y="58185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431DCC6-8143-3BAC-C6F7-162CFC433D30}"/>
                </a:ext>
              </a:extLst>
            </p:cNvPr>
            <p:cNvSpPr/>
            <p:nvPr/>
          </p:nvSpPr>
          <p:spPr>
            <a:xfrm>
              <a:off x="2519796" y="555078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1C9F0E1-E971-C5B5-6AAA-4C13124132B5}"/>
                </a:ext>
              </a:extLst>
            </p:cNvPr>
            <p:cNvSpPr/>
            <p:nvPr/>
          </p:nvSpPr>
          <p:spPr>
            <a:xfrm>
              <a:off x="3097095" y="549810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470093B-4F31-BDF0-D200-AC6089E4EFD4}"/>
                </a:ext>
              </a:extLst>
            </p:cNvPr>
            <p:cNvSpPr/>
            <p:nvPr/>
          </p:nvSpPr>
          <p:spPr>
            <a:xfrm>
              <a:off x="1445285" y="556047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416642D-7778-E12D-1970-44215B4C657B}"/>
                </a:ext>
              </a:extLst>
            </p:cNvPr>
            <p:cNvSpPr/>
            <p:nvPr/>
          </p:nvSpPr>
          <p:spPr>
            <a:xfrm>
              <a:off x="2238064" y="56578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529146D-A47E-F76A-02E9-144B2ED06B76}"/>
                </a:ext>
              </a:extLst>
            </p:cNvPr>
            <p:cNvSpPr/>
            <p:nvPr/>
          </p:nvSpPr>
          <p:spPr>
            <a:xfrm>
              <a:off x="2551217" y="4996962"/>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FECA40F-58D1-2BB4-36E1-752EF340CE1F}"/>
                </a:ext>
              </a:extLst>
            </p:cNvPr>
            <p:cNvSpPr/>
            <p:nvPr/>
          </p:nvSpPr>
          <p:spPr>
            <a:xfrm>
              <a:off x="1560478" y="58102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F3E3B83-557D-ABBA-F910-6512919CC018}"/>
                </a:ext>
              </a:extLst>
            </p:cNvPr>
            <p:cNvSpPr/>
            <p:nvPr/>
          </p:nvSpPr>
          <p:spPr>
            <a:xfrm>
              <a:off x="1295938" y="4138610"/>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36E4FBE-F1D9-8D28-D1B0-56076F447D6A}"/>
                </a:ext>
              </a:extLst>
            </p:cNvPr>
            <p:cNvSpPr/>
            <p:nvPr/>
          </p:nvSpPr>
          <p:spPr>
            <a:xfrm>
              <a:off x="1472717" y="420901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EE56FCB-D70E-1BD6-299F-2A39E5047773}"/>
                </a:ext>
              </a:extLst>
            </p:cNvPr>
            <p:cNvSpPr/>
            <p:nvPr/>
          </p:nvSpPr>
          <p:spPr>
            <a:xfrm>
              <a:off x="2348788" y="40366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AE2B645-0622-09DC-1A24-440F4A0CD09F}"/>
                </a:ext>
              </a:extLst>
            </p:cNvPr>
            <p:cNvSpPr/>
            <p:nvPr/>
          </p:nvSpPr>
          <p:spPr>
            <a:xfrm>
              <a:off x="2997591" y="405648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43ABE16D-D9D6-A912-EFFE-30F3740B3250}"/>
              </a:ext>
            </a:extLst>
          </p:cNvPr>
          <p:cNvGrpSpPr/>
          <p:nvPr/>
        </p:nvGrpSpPr>
        <p:grpSpPr>
          <a:xfrm>
            <a:off x="9359717" y="3054786"/>
            <a:ext cx="1072344" cy="1067992"/>
            <a:chOff x="1295938" y="4036627"/>
            <a:chExt cx="1856021" cy="1848488"/>
          </a:xfrm>
        </p:grpSpPr>
        <p:sp>
          <p:nvSpPr>
            <p:cNvPr id="108" name="Oval 107">
              <a:extLst>
                <a:ext uri="{FF2B5EF4-FFF2-40B4-BE49-F238E27FC236}">
                  <a16:creationId xmlns:a16="http://schemas.microsoft.com/office/drawing/2014/main" id="{5E431588-69EE-1CD7-514C-45793601AEFC}"/>
                </a:ext>
              </a:extLst>
            </p:cNvPr>
            <p:cNvSpPr/>
            <p:nvPr/>
          </p:nvSpPr>
          <p:spPr>
            <a:xfrm>
              <a:off x="2967969" y="43358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7EE4753-940F-E0BD-EDF5-B7F27E400269}"/>
                </a:ext>
              </a:extLst>
            </p:cNvPr>
            <p:cNvSpPr/>
            <p:nvPr/>
          </p:nvSpPr>
          <p:spPr>
            <a:xfrm>
              <a:off x="2016556" y="41803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CF42C68E-1713-D067-9990-62EDFAA2056B}"/>
                </a:ext>
              </a:extLst>
            </p:cNvPr>
            <p:cNvSpPr/>
            <p:nvPr/>
          </p:nvSpPr>
          <p:spPr>
            <a:xfrm>
              <a:off x="2375405" y="4213780"/>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7B5F037-5DD6-A076-3BF1-5A5AD09A1223}"/>
                </a:ext>
              </a:extLst>
            </p:cNvPr>
            <p:cNvSpPr/>
            <p:nvPr/>
          </p:nvSpPr>
          <p:spPr>
            <a:xfrm>
              <a:off x="2321356" y="44851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EB37305-BCA2-6DD4-CF8B-FAC38F429E07}"/>
                </a:ext>
              </a:extLst>
            </p:cNvPr>
            <p:cNvSpPr/>
            <p:nvPr/>
          </p:nvSpPr>
          <p:spPr>
            <a:xfrm>
              <a:off x="1742854" y="452851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60ED58B-CE4D-AB4F-2365-8801196DCFE6}"/>
                </a:ext>
              </a:extLst>
            </p:cNvPr>
            <p:cNvSpPr/>
            <p:nvPr/>
          </p:nvSpPr>
          <p:spPr>
            <a:xfrm>
              <a:off x="2636316" y="462889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B778A7BD-658B-5DA7-3A98-CC215E5B9B32}"/>
                </a:ext>
              </a:extLst>
            </p:cNvPr>
            <p:cNvSpPr/>
            <p:nvPr/>
          </p:nvSpPr>
          <p:spPr>
            <a:xfrm>
              <a:off x="1680505" y="490369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0AD98FBA-F428-D2EB-CE78-9B949455AEF1}"/>
                </a:ext>
              </a:extLst>
            </p:cNvPr>
            <p:cNvSpPr/>
            <p:nvPr/>
          </p:nvSpPr>
          <p:spPr>
            <a:xfrm>
              <a:off x="2930956" y="50947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619D14A-D8E7-1475-4DE1-958EA8824530}"/>
                </a:ext>
              </a:extLst>
            </p:cNvPr>
            <p:cNvSpPr/>
            <p:nvPr/>
          </p:nvSpPr>
          <p:spPr>
            <a:xfrm>
              <a:off x="1751752" y="542006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E25EA72-E14F-0C93-F314-18A0AB3C8C79}"/>
                </a:ext>
              </a:extLst>
            </p:cNvPr>
            <p:cNvSpPr/>
            <p:nvPr/>
          </p:nvSpPr>
          <p:spPr>
            <a:xfrm>
              <a:off x="1476797" y="51495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39EB6A5-383E-692D-B2D5-C6181CC24ED7}"/>
                </a:ext>
              </a:extLst>
            </p:cNvPr>
            <p:cNvSpPr/>
            <p:nvPr/>
          </p:nvSpPr>
          <p:spPr>
            <a:xfrm>
              <a:off x="2372166" y="5289365"/>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1CDFE91-EBC4-13F1-BC6D-5662A43F87FF}"/>
                </a:ext>
              </a:extLst>
            </p:cNvPr>
            <p:cNvSpPr/>
            <p:nvPr/>
          </p:nvSpPr>
          <p:spPr>
            <a:xfrm>
              <a:off x="2805466" y="58068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CA83E4D-7D68-6E8A-4D39-02EDD5AED7CA}"/>
                </a:ext>
              </a:extLst>
            </p:cNvPr>
            <p:cNvSpPr/>
            <p:nvPr/>
          </p:nvSpPr>
          <p:spPr>
            <a:xfrm>
              <a:off x="2163950" y="58185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CFAEED02-B049-4A31-C0A5-8C18A690FD0A}"/>
                </a:ext>
              </a:extLst>
            </p:cNvPr>
            <p:cNvSpPr/>
            <p:nvPr/>
          </p:nvSpPr>
          <p:spPr>
            <a:xfrm>
              <a:off x="2519796" y="555078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A81388BD-45AF-0560-8C24-3CA3266D61D4}"/>
                </a:ext>
              </a:extLst>
            </p:cNvPr>
            <p:cNvSpPr/>
            <p:nvPr/>
          </p:nvSpPr>
          <p:spPr>
            <a:xfrm>
              <a:off x="3097095" y="549810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3E2EDAF8-36B7-C542-E7BF-04C6E35A7060}"/>
                </a:ext>
              </a:extLst>
            </p:cNvPr>
            <p:cNvSpPr/>
            <p:nvPr/>
          </p:nvSpPr>
          <p:spPr>
            <a:xfrm>
              <a:off x="1445285" y="556047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D60852F-D0AB-CB87-5264-B37D7918D436}"/>
                </a:ext>
              </a:extLst>
            </p:cNvPr>
            <p:cNvSpPr/>
            <p:nvPr/>
          </p:nvSpPr>
          <p:spPr>
            <a:xfrm>
              <a:off x="2238064" y="56578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C7AEBD3-3CCC-603F-D530-BA13C7D2BE03}"/>
                </a:ext>
              </a:extLst>
            </p:cNvPr>
            <p:cNvSpPr/>
            <p:nvPr/>
          </p:nvSpPr>
          <p:spPr>
            <a:xfrm>
              <a:off x="2551217" y="4996962"/>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67217993-C60D-8609-A88D-70BE566FD204}"/>
                </a:ext>
              </a:extLst>
            </p:cNvPr>
            <p:cNvSpPr/>
            <p:nvPr/>
          </p:nvSpPr>
          <p:spPr>
            <a:xfrm>
              <a:off x="1560478" y="58102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1BEC985-8FE3-F9C9-9DD2-8834380FC400}"/>
                </a:ext>
              </a:extLst>
            </p:cNvPr>
            <p:cNvSpPr/>
            <p:nvPr/>
          </p:nvSpPr>
          <p:spPr>
            <a:xfrm>
              <a:off x="1295938" y="4138610"/>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BBD8B06-FCE0-080C-E40B-C8D9F17B16FF}"/>
                </a:ext>
              </a:extLst>
            </p:cNvPr>
            <p:cNvSpPr/>
            <p:nvPr/>
          </p:nvSpPr>
          <p:spPr>
            <a:xfrm>
              <a:off x="1472717" y="420901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7751A683-A787-55D7-F1CB-FA8FAC61D683}"/>
                </a:ext>
              </a:extLst>
            </p:cNvPr>
            <p:cNvSpPr/>
            <p:nvPr/>
          </p:nvSpPr>
          <p:spPr>
            <a:xfrm>
              <a:off x="2348788" y="40366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BA2E2EC-8BE6-0F3F-17D7-E8FF76E5B3BA}"/>
                </a:ext>
              </a:extLst>
            </p:cNvPr>
            <p:cNvSpPr/>
            <p:nvPr/>
          </p:nvSpPr>
          <p:spPr>
            <a:xfrm>
              <a:off x="2997591" y="405648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F1E93413-2173-8993-F392-DFD4941086B8}"/>
              </a:ext>
            </a:extLst>
          </p:cNvPr>
          <p:cNvGrpSpPr/>
          <p:nvPr/>
        </p:nvGrpSpPr>
        <p:grpSpPr>
          <a:xfrm>
            <a:off x="10172692" y="3044429"/>
            <a:ext cx="1072344" cy="1067992"/>
            <a:chOff x="1295938" y="4036627"/>
            <a:chExt cx="1856021" cy="1848488"/>
          </a:xfrm>
        </p:grpSpPr>
        <p:sp>
          <p:nvSpPr>
            <p:cNvPr id="133" name="Oval 132">
              <a:extLst>
                <a:ext uri="{FF2B5EF4-FFF2-40B4-BE49-F238E27FC236}">
                  <a16:creationId xmlns:a16="http://schemas.microsoft.com/office/drawing/2014/main" id="{27112C4C-7C86-D8AD-0955-1FEB1AA518EC}"/>
                </a:ext>
              </a:extLst>
            </p:cNvPr>
            <p:cNvSpPr/>
            <p:nvPr/>
          </p:nvSpPr>
          <p:spPr>
            <a:xfrm>
              <a:off x="2967969" y="43358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6629792C-CB23-1DBF-1168-3B03C824C546}"/>
                </a:ext>
              </a:extLst>
            </p:cNvPr>
            <p:cNvSpPr/>
            <p:nvPr/>
          </p:nvSpPr>
          <p:spPr>
            <a:xfrm>
              <a:off x="2016556" y="41803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C900F34-8879-2DBF-30BC-E08F4F31AEA1}"/>
                </a:ext>
              </a:extLst>
            </p:cNvPr>
            <p:cNvSpPr/>
            <p:nvPr/>
          </p:nvSpPr>
          <p:spPr>
            <a:xfrm>
              <a:off x="2375405" y="4213780"/>
              <a:ext cx="90631" cy="9063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D8F1EF8-B69F-DA61-E39B-23EDF357E51B}"/>
                </a:ext>
              </a:extLst>
            </p:cNvPr>
            <p:cNvSpPr/>
            <p:nvPr/>
          </p:nvSpPr>
          <p:spPr>
            <a:xfrm>
              <a:off x="2321356" y="44851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0E158F4F-241F-72FA-415C-9B9670FE5ADB}"/>
                </a:ext>
              </a:extLst>
            </p:cNvPr>
            <p:cNvSpPr/>
            <p:nvPr/>
          </p:nvSpPr>
          <p:spPr>
            <a:xfrm>
              <a:off x="1742854" y="452851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A18A59C-2ABE-AD09-20C2-B9BCF253F6A3}"/>
                </a:ext>
              </a:extLst>
            </p:cNvPr>
            <p:cNvSpPr/>
            <p:nvPr/>
          </p:nvSpPr>
          <p:spPr>
            <a:xfrm>
              <a:off x="2636316" y="4628893"/>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2EB11EA-63D7-5C43-4874-70C1CE8ACA20}"/>
                </a:ext>
              </a:extLst>
            </p:cNvPr>
            <p:cNvSpPr/>
            <p:nvPr/>
          </p:nvSpPr>
          <p:spPr>
            <a:xfrm>
              <a:off x="1680505" y="490369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E73B2DE-DD6B-778C-F996-97FCBC92613B}"/>
                </a:ext>
              </a:extLst>
            </p:cNvPr>
            <p:cNvSpPr/>
            <p:nvPr/>
          </p:nvSpPr>
          <p:spPr>
            <a:xfrm>
              <a:off x="2930956" y="509471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6E85B63-6749-9A5B-5DAA-956FDC51160B}"/>
                </a:ext>
              </a:extLst>
            </p:cNvPr>
            <p:cNvSpPr/>
            <p:nvPr/>
          </p:nvSpPr>
          <p:spPr>
            <a:xfrm>
              <a:off x="1751752" y="542006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2359C78F-A6E5-19A6-E58A-C57BCE3C2B7F}"/>
                </a:ext>
              </a:extLst>
            </p:cNvPr>
            <p:cNvSpPr/>
            <p:nvPr/>
          </p:nvSpPr>
          <p:spPr>
            <a:xfrm>
              <a:off x="1476797" y="514958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B53200B-28A9-5C97-9AA9-F126752C51B6}"/>
                </a:ext>
              </a:extLst>
            </p:cNvPr>
            <p:cNvSpPr/>
            <p:nvPr/>
          </p:nvSpPr>
          <p:spPr>
            <a:xfrm>
              <a:off x="2372166" y="5289365"/>
              <a:ext cx="90630" cy="9063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CD0F34F-527A-695A-5630-D33016E7DD27}"/>
                </a:ext>
              </a:extLst>
            </p:cNvPr>
            <p:cNvSpPr/>
            <p:nvPr/>
          </p:nvSpPr>
          <p:spPr>
            <a:xfrm>
              <a:off x="2805466" y="5806899"/>
              <a:ext cx="78216" cy="78216"/>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0669ECF-B70B-2894-98DA-D47A45F244EB}"/>
                </a:ext>
              </a:extLst>
            </p:cNvPr>
            <p:cNvSpPr/>
            <p:nvPr/>
          </p:nvSpPr>
          <p:spPr>
            <a:xfrm>
              <a:off x="2163950" y="581857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88D288D8-94A3-8D02-4499-A749524C8D63}"/>
                </a:ext>
              </a:extLst>
            </p:cNvPr>
            <p:cNvSpPr/>
            <p:nvPr/>
          </p:nvSpPr>
          <p:spPr>
            <a:xfrm>
              <a:off x="2519796" y="5550785"/>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18C246D-A61A-C749-DBCF-446A720CF191}"/>
                </a:ext>
              </a:extLst>
            </p:cNvPr>
            <p:cNvSpPr/>
            <p:nvPr/>
          </p:nvSpPr>
          <p:spPr>
            <a:xfrm>
              <a:off x="3097095" y="549810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7410ECAE-52EC-205D-CC61-EFC763F61363}"/>
                </a:ext>
              </a:extLst>
            </p:cNvPr>
            <p:cNvSpPr/>
            <p:nvPr/>
          </p:nvSpPr>
          <p:spPr>
            <a:xfrm>
              <a:off x="1445285" y="5560470"/>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DAF87910-4E92-FDA7-A880-AF741C3F9BE5}"/>
                </a:ext>
              </a:extLst>
            </p:cNvPr>
            <p:cNvSpPr/>
            <p:nvPr/>
          </p:nvSpPr>
          <p:spPr>
            <a:xfrm>
              <a:off x="2238064" y="5657874"/>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AEA33C6-6752-3BCC-E7E2-EA4C0C88A8FF}"/>
                </a:ext>
              </a:extLst>
            </p:cNvPr>
            <p:cNvSpPr/>
            <p:nvPr/>
          </p:nvSpPr>
          <p:spPr>
            <a:xfrm>
              <a:off x="2551217" y="4996962"/>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4C3DE77F-ED0F-6D2F-01DA-A4CBFF103B36}"/>
                </a:ext>
              </a:extLst>
            </p:cNvPr>
            <p:cNvSpPr/>
            <p:nvPr/>
          </p:nvSpPr>
          <p:spPr>
            <a:xfrm>
              <a:off x="1560478" y="5810256"/>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Oval 3071">
              <a:extLst>
                <a:ext uri="{FF2B5EF4-FFF2-40B4-BE49-F238E27FC236}">
                  <a16:creationId xmlns:a16="http://schemas.microsoft.com/office/drawing/2014/main" id="{11FC380D-48BB-4FF8-C829-51F0C981D660}"/>
                </a:ext>
              </a:extLst>
            </p:cNvPr>
            <p:cNvSpPr/>
            <p:nvPr/>
          </p:nvSpPr>
          <p:spPr>
            <a:xfrm>
              <a:off x="1295938" y="4138610"/>
              <a:ext cx="96570" cy="9657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Oval 3072">
              <a:extLst>
                <a:ext uri="{FF2B5EF4-FFF2-40B4-BE49-F238E27FC236}">
                  <a16:creationId xmlns:a16="http://schemas.microsoft.com/office/drawing/2014/main" id="{8FB6DC4A-1FE2-5CB5-2A2D-186896877FFC}"/>
                </a:ext>
              </a:extLst>
            </p:cNvPr>
            <p:cNvSpPr/>
            <p:nvPr/>
          </p:nvSpPr>
          <p:spPr>
            <a:xfrm>
              <a:off x="1472717" y="420901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5" name="Oval 3074">
              <a:extLst>
                <a:ext uri="{FF2B5EF4-FFF2-40B4-BE49-F238E27FC236}">
                  <a16:creationId xmlns:a16="http://schemas.microsoft.com/office/drawing/2014/main" id="{C835C1BF-0F26-2788-C17C-56BC797175E6}"/>
                </a:ext>
              </a:extLst>
            </p:cNvPr>
            <p:cNvSpPr/>
            <p:nvPr/>
          </p:nvSpPr>
          <p:spPr>
            <a:xfrm>
              <a:off x="2348788" y="4036627"/>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Oval 3075">
              <a:extLst>
                <a:ext uri="{FF2B5EF4-FFF2-40B4-BE49-F238E27FC236}">
                  <a16:creationId xmlns:a16="http://schemas.microsoft.com/office/drawing/2014/main" id="{D3D86B47-2E8C-A1CD-A385-D94CC0BFFC4B}"/>
                </a:ext>
              </a:extLst>
            </p:cNvPr>
            <p:cNvSpPr/>
            <p:nvPr/>
          </p:nvSpPr>
          <p:spPr>
            <a:xfrm>
              <a:off x="2997591" y="4056489"/>
              <a:ext cx="54864" cy="548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01" name="Group 3100">
            <a:extLst>
              <a:ext uri="{FF2B5EF4-FFF2-40B4-BE49-F238E27FC236}">
                <a16:creationId xmlns:a16="http://schemas.microsoft.com/office/drawing/2014/main" id="{FD659A72-FBE5-DC9E-81EA-9B921FD63D46}"/>
              </a:ext>
            </a:extLst>
          </p:cNvPr>
          <p:cNvGrpSpPr/>
          <p:nvPr/>
        </p:nvGrpSpPr>
        <p:grpSpPr>
          <a:xfrm>
            <a:off x="6866701" y="4369959"/>
            <a:ext cx="1072344" cy="997518"/>
            <a:chOff x="6958299" y="5700302"/>
            <a:chExt cx="1072344" cy="997518"/>
          </a:xfrm>
        </p:grpSpPr>
        <p:sp>
          <p:nvSpPr>
            <p:cNvPr id="3078" name="Oval 3077">
              <a:extLst>
                <a:ext uri="{FF2B5EF4-FFF2-40B4-BE49-F238E27FC236}">
                  <a16:creationId xmlns:a16="http://schemas.microsoft.com/office/drawing/2014/main" id="{8F5D5E2E-45F3-A4D0-A384-D51D1B148EEC}"/>
                </a:ext>
              </a:extLst>
            </p:cNvPr>
            <p:cNvSpPr/>
            <p:nvPr/>
          </p:nvSpPr>
          <p:spPr>
            <a:xfrm>
              <a:off x="7924340" y="5814248"/>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0" name="Oval 3079">
              <a:extLst>
                <a:ext uri="{FF2B5EF4-FFF2-40B4-BE49-F238E27FC236}">
                  <a16:creationId xmlns:a16="http://schemas.microsoft.com/office/drawing/2014/main" id="{D0EB6654-1F32-CA28-153F-4A148B9DCE2B}"/>
                </a:ext>
              </a:extLst>
            </p:cNvPr>
            <p:cNvSpPr/>
            <p:nvPr/>
          </p:nvSpPr>
          <p:spPr>
            <a:xfrm>
              <a:off x="7581977" y="5743734"/>
              <a:ext cx="52363" cy="5236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Oval 3080">
              <a:extLst>
                <a:ext uri="{FF2B5EF4-FFF2-40B4-BE49-F238E27FC236}">
                  <a16:creationId xmlns:a16="http://schemas.microsoft.com/office/drawing/2014/main" id="{31A7A7BB-B661-9D27-19D9-CFE77BF7551D}"/>
                </a:ext>
              </a:extLst>
            </p:cNvPr>
            <p:cNvSpPr/>
            <p:nvPr/>
          </p:nvSpPr>
          <p:spPr>
            <a:xfrm>
              <a:off x="7550750" y="5900502"/>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Oval 3081">
              <a:extLst>
                <a:ext uri="{FF2B5EF4-FFF2-40B4-BE49-F238E27FC236}">
                  <a16:creationId xmlns:a16="http://schemas.microsoft.com/office/drawing/2014/main" id="{8D65B73E-7D9C-B1D2-61FE-AA3C5A849807}"/>
                </a:ext>
              </a:extLst>
            </p:cNvPr>
            <p:cNvSpPr/>
            <p:nvPr/>
          </p:nvSpPr>
          <p:spPr>
            <a:xfrm>
              <a:off x="7216511" y="5925576"/>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Oval 3082">
              <a:extLst>
                <a:ext uri="{FF2B5EF4-FFF2-40B4-BE49-F238E27FC236}">
                  <a16:creationId xmlns:a16="http://schemas.microsoft.com/office/drawing/2014/main" id="{93ED6743-31D4-5B2B-C0CE-5E2896F39217}"/>
                </a:ext>
              </a:extLst>
            </p:cNvPr>
            <p:cNvSpPr/>
            <p:nvPr/>
          </p:nvSpPr>
          <p:spPr>
            <a:xfrm>
              <a:off x="7732723" y="5983572"/>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Oval 3085">
              <a:extLst>
                <a:ext uri="{FF2B5EF4-FFF2-40B4-BE49-F238E27FC236}">
                  <a16:creationId xmlns:a16="http://schemas.microsoft.com/office/drawing/2014/main" id="{0E6F2120-33F8-B9B8-115A-862D02E0D8B4}"/>
                </a:ext>
              </a:extLst>
            </p:cNvPr>
            <p:cNvSpPr/>
            <p:nvPr/>
          </p:nvSpPr>
          <p:spPr>
            <a:xfrm>
              <a:off x="7221652" y="6440683"/>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Oval 3087">
              <a:extLst>
                <a:ext uri="{FF2B5EF4-FFF2-40B4-BE49-F238E27FC236}">
                  <a16:creationId xmlns:a16="http://schemas.microsoft.com/office/drawing/2014/main" id="{6BC9922A-C63F-AB7D-BD67-B4B56D374593}"/>
                </a:ext>
              </a:extLst>
            </p:cNvPr>
            <p:cNvSpPr/>
            <p:nvPr/>
          </p:nvSpPr>
          <p:spPr>
            <a:xfrm>
              <a:off x="7580106" y="6365169"/>
              <a:ext cx="52363" cy="5236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Oval 3090">
              <a:extLst>
                <a:ext uri="{FF2B5EF4-FFF2-40B4-BE49-F238E27FC236}">
                  <a16:creationId xmlns:a16="http://schemas.microsoft.com/office/drawing/2014/main" id="{51862EED-F2A1-CBED-B05C-8C94DFAC14DE}"/>
                </a:ext>
              </a:extLst>
            </p:cNvPr>
            <p:cNvSpPr/>
            <p:nvPr/>
          </p:nvSpPr>
          <p:spPr>
            <a:xfrm>
              <a:off x="7665401" y="6516209"/>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Oval 3091">
              <a:extLst>
                <a:ext uri="{FF2B5EF4-FFF2-40B4-BE49-F238E27FC236}">
                  <a16:creationId xmlns:a16="http://schemas.microsoft.com/office/drawing/2014/main" id="{671A3914-0E47-D7B1-357D-8128C28E7C02}"/>
                </a:ext>
              </a:extLst>
            </p:cNvPr>
            <p:cNvSpPr/>
            <p:nvPr/>
          </p:nvSpPr>
          <p:spPr>
            <a:xfrm>
              <a:off x="7998945" y="6485769"/>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6" name="Oval 3095">
              <a:extLst>
                <a:ext uri="{FF2B5EF4-FFF2-40B4-BE49-F238E27FC236}">
                  <a16:creationId xmlns:a16="http://schemas.microsoft.com/office/drawing/2014/main" id="{EC196AC1-F878-9FE0-F15E-68E52FE8383B}"/>
                </a:ext>
              </a:extLst>
            </p:cNvPr>
            <p:cNvSpPr/>
            <p:nvPr/>
          </p:nvSpPr>
          <p:spPr>
            <a:xfrm>
              <a:off x="7111141" y="6666121"/>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7" name="Oval 3096">
              <a:extLst>
                <a:ext uri="{FF2B5EF4-FFF2-40B4-BE49-F238E27FC236}">
                  <a16:creationId xmlns:a16="http://schemas.microsoft.com/office/drawing/2014/main" id="{FDF81BEB-0D99-52F3-8258-9D3F11A79242}"/>
                </a:ext>
              </a:extLst>
            </p:cNvPr>
            <p:cNvSpPr/>
            <p:nvPr/>
          </p:nvSpPr>
          <p:spPr>
            <a:xfrm>
              <a:off x="6958299" y="5700302"/>
              <a:ext cx="55795" cy="55795"/>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14" name="Group 3113">
            <a:extLst>
              <a:ext uri="{FF2B5EF4-FFF2-40B4-BE49-F238E27FC236}">
                <a16:creationId xmlns:a16="http://schemas.microsoft.com/office/drawing/2014/main" id="{79FF78FB-2DB4-FE8C-EBEB-736DD2B5B482}"/>
              </a:ext>
            </a:extLst>
          </p:cNvPr>
          <p:cNvGrpSpPr/>
          <p:nvPr/>
        </p:nvGrpSpPr>
        <p:grpSpPr>
          <a:xfrm>
            <a:off x="7845715" y="4450408"/>
            <a:ext cx="954085" cy="919501"/>
            <a:chOff x="6799322" y="5663689"/>
            <a:chExt cx="954085" cy="919501"/>
          </a:xfrm>
        </p:grpSpPr>
        <p:sp>
          <p:nvSpPr>
            <p:cNvPr id="3103" name="Oval 3102">
              <a:extLst>
                <a:ext uri="{FF2B5EF4-FFF2-40B4-BE49-F238E27FC236}">
                  <a16:creationId xmlns:a16="http://schemas.microsoft.com/office/drawing/2014/main" id="{40789AD5-CFD3-2430-870B-5799C2F6C61A}"/>
                </a:ext>
              </a:extLst>
            </p:cNvPr>
            <p:cNvSpPr/>
            <p:nvPr/>
          </p:nvSpPr>
          <p:spPr>
            <a:xfrm rot="5400000">
              <a:off x="7651195" y="6476886"/>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Oval 3103">
              <a:extLst>
                <a:ext uri="{FF2B5EF4-FFF2-40B4-BE49-F238E27FC236}">
                  <a16:creationId xmlns:a16="http://schemas.microsoft.com/office/drawing/2014/main" id="{1DF886E0-048B-6270-1A84-209B7C665585}"/>
                </a:ext>
              </a:extLst>
            </p:cNvPr>
            <p:cNvSpPr/>
            <p:nvPr/>
          </p:nvSpPr>
          <p:spPr>
            <a:xfrm rot="5400000">
              <a:off x="7701044" y="6134522"/>
              <a:ext cx="52363" cy="5236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5" name="Oval 3104">
              <a:extLst>
                <a:ext uri="{FF2B5EF4-FFF2-40B4-BE49-F238E27FC236}">
                  <a16:creationId xmlns:a16="http://schemas.microsoft.com/office/drawing/2014/main" id="{5C706791-E532-D58B-6FF6-87BEADF99689}"/>
                </a:ext>
              </a:extLst>
            </p:cNvPr>
            <p:cNvSpPr/>
            <p:nvPr/>
          </p:nvSpPr>
          <p:spPr>
            <a:xfrm rot="5400000">
              <a:off x="7564941" y="6103296"/>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6" name="Oval 3105">
              <a:extLst>
                <a:ext uri="{FF2B5EF4-FFF2-40B4-BE49-F238E27FC236}">
                  <a16:creationId xmlns:a16="http://schemas.microsoft.com/office/drawing/2014/main" id="{739F884B-0811-FBD1-6E42-7C7E8D46ED0D}"/>
                </a:ext>
              </a:extLst>
            </p:cNvPr>
            <p:cNvSpPr/>
            <p:nvPr/>
          </p:nvSpPr>
          <p:spPr>
            <a:xfrm rot="5400000">
              <a:off x="7539867" y="5769057"/>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7" name="Oval 3106">
              <a:extLst>
                <a:ext uri="{FF2B5EF4-FFF2-40B4-BE49-F238E27FC236}">
                  <a16:creationId xmlns:a16="http://schemas.microsoft.com/office/drawing/2014/main" id="{F84756A1-5864-9245-3DDE-9B4B7F3B9969}"/>
                </a:ext>
              </a:extLst>
            </p:cNvPr>
            <p:cNvSpPr/>
            <p:nvPr/>
          </p:nvSpPr>
          <p:spPr>
            <a:xfrm rot="5400000">
              <a:off x="7481871" y="6285269"/>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8" name="Oval 3107">
              <a:extLst>
                <a:ext uri="{FF2B5EF4-FFF2-40B4-BE49-F238E27FC236}">
                  <a16:creationId xmlns:a16="http://schemas.microsoft.com/office/drawing/2014/main" id="{3BE2279D-26CE-D392-4F5B-2BD57D0B0C61}"/>
                </a:ext>
              </a:extLst>
            </p:cNvPr>
            <p:cNvSpPr/>
            <p:nvPr/>
          </p:nvSpPr>
          <p:spPr>
            <a:xfrm rot="5400000">
              <a:off x="7024760" y="5774198"/>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1" name="Oval 3110">
              <a:extLst>
                <a:ext uri="{FF2B5EF4-FFF2-40B4-BE49-F238E27FC236}">
                  <a16:creationId xmlns:a16="http://schemas.microsoft.com/office/drawing/2014/main" id="{1576A6BC-F342-2AB0-1E40-16FDE6EF23EE}"/>
                </a:ext>
              </a:extLst>
            </p:cNvPr>
            <p:cNvSpPr/>
            <p:nvPr/>
          </p:nvSpPr>
          <p:spPr>
            <a:xfrm rot="5400000">
              <a:off x="6979675" y="6551491"/>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Oval 3111">
              <a:extLst>
                <a:ext uri="{FF2B5EF4-FFF2-40B4-BE49-F238E27FC236}">
                  <a16:creationId xmlns:a16="http://schemas.microsoft.com/office/drawing/2014/main" id="{6202143B-1F63-768A-7C3F-A9A9548732AC}"/>
                </a:ext>
              </a:extLst>
            </p:cNvPr>
            <p:cNvSpPr/>
            <p:nvPr/>
          </p:nvSpPr>
          <p:spPr>
            <a:xfrm rot="5400000">
              <a:off x="6799323" y="5663688"/>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32" name="Group 3131">
            <a:extLst>
              <a:ext uri="{FF2B5EF4-FFF2-40B4-BE49-F238E27FC236}">
                <a16:creationId xmlns:a16="http://schemas.microsoft.com/office/drawing/2014/main" id="{0BBD3861-4851-C2D8-EC27-AF4C49687C80}"/>
              </a:ext>
            </a:extLst>
          </p:cNvPr>
          <p:cNvGrpSpPr/>
          <p:nvPr/>
        </p:nvGrpSpPr>
        <p:grpSpPr>
          <a:xfrm>
            <a:off x="9344986" y="4400075"/>
            <a:ext cx="1072344" cy="997518"/>
            <a:chOff x="6958299" y="5700302"/>
            <a:chExt cx="1072344" cy="997518"/>
          </a:xfrm>
        </p:grpSpPr>
        <p:sp>
          <p:nvSpPr>
            <p:cNvPr id="3133" name="Oval 3132">
              <a:extLst>
                <a:ext uri="{FF2B5EF4-FFF2-40B4-BE49-F238E27FC236}">
                  <a16:creationId xmlns:a16="http://schemas.microsoft.com/office/drawing/2014/main" id="{C3D2E20C-AFA7-C6B1-F2AA-812304109532}"/>
                </a:ext>
              </a:extLst>
            </p:cNvPr>
            <p:cNvSpPr/>
            <p:nvPr/>
          </p:nvSpPr>
          <p:spPr>
            <a:xfrm>
              <a:off x="7924340" y="5814248"/>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Oval 3133">
              <a:extLst>
                <a:ext uri="{FF2B5EF4-FFF2-40B4-BE49-F238E27FC236}">
                  <a16:creationId xmlns:a16="http://schemas.microsoft.com/office/drawing/2014/main" id="{81395C8C-9317-EA61-4C35-5CEDC819828F}"/>
                </a:ext>
              </a:extLst>
            </p:cNvPr>
            <p:cNvSpPr/>
            <p:nvPr/>
          </p:nvSpPr>
          <p:spPr>
            <a:xfrm>
              <a:off x="7581977" y="5743734"/>
              <a:ext cx="52363" cy="5236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Oval 3134">
              <a:extLst>
                <a:ext uri="{FF2B5EF4-FFF2-40B4-BE49-F238E27FC236}">
                  <a16:creationId xmlns:a16="http://schemas.microsoft.com/office/drawing/2014/main" id="{1A3E67D1-19E0-2486-230A-7A43E32F8729}"/>
                </a:ext>
              </a:extLst>
            </p:cNvPr>
            <p:cNvSpPr/>
            <p:nvPr/>
          </p:nvSpPr>
          <p:spPr>
            <a:xfrm>
              <a:off x="7550750" y="5900502"/>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Oval 3135">
              <a:extLst>
                <a:ext uri="{FF2B5EF4-FFF2-40B4-BE49-F238E27FC236}">
                  <a16:creationId xmlns:a16="http://schemas.microsoft.com/office/drawing/2014/main" id="{37FC44F7-8564-681A-6C75-929A6653537B}"/>
                </a:ext>
              </a:extLst>
            </p:cNvPr>
            <p:cNvSpPr/>
            <p:nvPr/>
          </p:nvSpPr>
          <p:spPr>
            <a:xfrm>
              <a:off x="7216511" y="5925576"/>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Oval 3136">
              <a:extLst>
                <a:ext uri="{FF2B5EF4-FFF2-40B4-BE49-F238E27FC236}">
                  <a16:creationId xmlns:a16="http://schemas.microsoft.com/office/drawing/2014/main" id="{5C695741-CDDC-0761-6748-6D7E8DD37515}"/>
                </a:ext>
              </a:extLst>
            </p:cNvPr>
            <p:cNvSpPr/>
            <p:nvPr/>
          </p:nvSpPr>
          <p:spPr>
            <a:xfrm>
              <a:off x="7732723" y="5983572"/>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Oval 3137">
              <a:extLst>
                <a:ext uri="{FF2B5EF4-FFF2-40B4-BE49-F238E27FC236}">
                  <a16:creationId xmlns:a16="http://schemas.microsoft.com/office/drawing/2014/main" id="{A53B25B4-804F-C162-FB75-650C0F11E6D9}"/>
                </a:ext>
              </a:extLst>
            </p:cNvPr>
            <p:cNvSpPr/>
            <p:nvPr/>
          </p:nvSpPr>
          <p:spPr>
            <a:xfrm>
              <a:off x="7221652" y="6440683"/>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9" name="Oval 3138">
              <a:extLst>
                <a:ext uri="{FF2B5EF4-FFF2-40B4-BE49-F238E27FC236}">
                  <a16:creationId xmlns:a16="http://schemas.microsoft.com/office/drawing/2014/main" id="{5DA0E7F3-FE22-3A94-2C1A-473BD96A4848}"/>
                </a:ext>
              </a:extLst>
            </p:cNvPr>
            <p:cNvSpPr/>
            <p:nvPr/>
          </p:nvSpPr>
          <p:spPr>
            <a:xfrm>
              <a:off x="7580106" y="6365169"/>
              <a:ext cx="52363" cy="5236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id="{AD2D467F-10B6-BCB9-ACD3-D26D54A42967}"/>
                </a:ext>
              </a:extLst>
            </p:cNvPr>
            <p:cNvSpPr/>
            <p:nvPr/>
          </p:nvSpPr>
          <p:spPr>
            <a:xfrm>
              <a:off x="7665401" y="6516209"/>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1" name="Oval 3140">
              <a:extLst>
                <a:ext uri="{FF2B5EF4-FFF2-40B4-BE49-F238E27FC236}">
                  <a16:creationId xmlns:a16="http://schemas.microsoft.com/office/drawing/2014/main" id="{BCFD2FD7-B029-7937-9A4F-0D556661C479}"/>
                </a:ext>
              </a:extLst>
            </p:cNvPr>
            <p:cNvSpPr/>
            <p:nvPr/>
          </p:nvSpPr>
          <p:spPr>
            <a:xfrm>
              <a:off x="7998945" y="6485769"/>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2" name="Oval 3141">
              <a:extLst>
                <a:ext uri="{FF2B5EF4-FFF2-40B4-BE49-F238E27FC236}">
                  <a16:creationId xmlns:a16="http://schemas.microsoft.com/office/drawing/2014/main" id="{D881E704-4972-DA2E-D200-E792F09BB7AB}"/>
                </a:ext>
              </a:extLst>
            </p:cNvPr>
            <p:cNvSpPr/>
            <p:nvPr/>
          </p:nvSpPr>
          <p:spPr>
            <a:xfrm>
              <a:off x="7111141" y="6666121"/>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3" name="Oval 3142">
              <a:extLst>
                <a:ext uri="{FF2B5EF4-FFF2-40B4-BE49-F238E27FC236}">
                  <a16:creationId xmlns:a16="http://schemas.microsoft.com/office/drawing/2014/main" id="{515247B2-47E5-02D1-DD74-9CB06FEF8A83}"/>
                </a:ext>
              </a:extLst>
            </p:cNvPr>
            <p:cNvSpPr/>
            <p:nvPr/>
          </p:nvSpPr>
          <p:spPr>
            <a:xfrm>
              <a:off x="6958299" y="5700302"/>
              <a:ext cx="55795" cy="55795"/>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44" name="Group 3143">
            <a:extLst>
              <a:ext uri="{FF2B5EF4-FFF2-40B4-BE49-F238E27FC236}">
                <a16:creationId xmlns:a16="http://schemas.microsoft.com/office/drawing/2014/main" id="{13C41018-D3FD-7A96-55B5-415B843620B5}"/>
              </a:ext>
            </a:extLst>
          </p:cNvPr>
          <p:cNvGrpSpPr/>
          <p:nvPr/>
        </p:nvGrpSpPr>
        <p:grpSpPr>
          <a:xfrm>
            <a:off x="10324000" y="4480524"/>
            <a:ext cx="954085" cy="919501"/>
            <a:chOff x="6799322" y="5663689"/>
            <a:chExt cx="954085" cy="919501"/>
          </a:xfrm>
        </p:grpSpPr>
        <p:sp>
          <p:nvSpPr>
            <p:cNvPr id="3145" name="Oval 3144">
              <a:extLst>
                <a:ext uri="{FF2B5EF4-FFF2-40B4-BE49-F238E27FC236}">
                  <a16:creationId xmlns:a16="http://schemas.microsoft.com/office/drawing/2014/main" id="{9C7D7825-BE52-6682-6086-4D30CA14B98E}"/>
                </a:ext>
              </a:extLst>
            </p:cNvPr>
            <p:cNvSpPr/>
            <p:nvPr/>
          </p:nvSpPr>
          <p:spPr>
            <a:xfrm rot="5400000">
              <a:off x="7651195" y="6476886"/>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6" name="Oval 3145">
              <a:extLst>
                <a:ext uri="{FF2B5EF4-FFF2-40B4-BE49-F238E27FC236}">
                  <a16:creationId xmlns:a16="http://schemas.microsoft.com/office/drawing/2014/main" id="{AB105296-9AB8-318A-8026-FEF28FF5E4CB}"/>
                </a:ext>
              </a:extLst>
            </p:cNvPr>
            <p:cNvSpPr/>
            <p:nvPr/>
          </p:nvSpPr>
          <p:spPr>
            <a:xfrm rot="5400000">
              <a:off x="7701044" y="6134522"/>
              <a:ext cx="52363" cy="52363"/>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7" name="Oval 3146">
              <a:extLst>
                <a:ext uri="{FF2B5EF4-FFF2-40B4-BE49-F238E27FC236}">
                  <a16:creationId xmlns:a16="http://schemas.microsoft.com/office/drawing/2014/main" id="{374940E6-6BED-4361-A778-E1E620A3179A}"/>
                </a:ext>
              </a:extLst>
            </p:cNvPr>
            <p:cNvSpPr/>
            <p:nvPr/>
          </p:nvSpPr>
          <p:spPr>
            <a:xfrm rot="5400000">
              <a:off x="7564941" y="6103296"/>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Oval 3147">
              <a:extLst>
                <a:ext uri="{FF2B5EF4-FFF2-40B4-BE49-F238E27FC236}">
                  <a16:creationId xmlns:a16="http://schemas.microsoft.com/office/drawing/2014/main" id="{21403C61-F4B7-06D9-D04D-D725D75C7A79}"/>
                </a:ext>
              </a:extLst>
            </p:cNvPr>
            <p:cNvSpPr/>
            <p:nvPr/>
          </p:nvSpPr>
          <p:spPr>
            <a:xfrm rot="5400000">
              <a:off x="7539867" y="5769057"/>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9" name="Oval 3148">
              <a:extLst>
                <a:ext uri="{FF2B5EF4-FFF2-40B4-BE49-F238E27FC236}">
                  <a16:creationId xmlns:a16="http://schemas.microsoft.com/office/drawing/2014/main" id="{6D82B3DB-D39A-4058-48F7-EBCFBCF9A83C}"/>
                </a:ext>
              </a:extLst>
            </p:cNvPr>
            <p:cNvSpPr/>
            <p:nvPr/>
          </p:nvSpPr>
          <p:spPr>
            <a:xfrm rot="5400000">
              <a:off x="7481871" y="6285269"/>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Oval 3149">
              <a:extLst>
                <a:ext uri="{FF2B5EF4-FFF2-40B4-BE49-F238E27FC236}">
                  <a16:creationId xmlns:a16="http://schemas.microsoft.com/office/drawing/2014/main" id="{1E11E0FD-BBB1-FCA2-BF8A-F502291EC8EA}"/>
                </a:ext>
              </a:extLst>
            </p:cNvPr>
            <p:cNvSpPr/>
            <p:nvPr/>
          </p:nvSpPr>
          <p:spPr>
            <a:xfrm rot="5400000">
              <a:off x="7024760" y="5774198"/>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1" name="Oval 3150">
              <a:extLst>
                <a:ext uri="{FF2B5EF4-FFF2-40B4-BE49-F238E27FC236}">
                  <a16:creationId xmlns:a16="http://schemas.microsoft.com/office/drawing/2014/main" id="{25D9BEAC-AD7B-6DA2-0D22-D540DCAC5227}"/>
                </a:ext>
              </a:extLst>
            </p:cNvPr>
            <p:cNvSpPr/>
            <p:nvPr/>
          </p:nvSpPr>
          <p:spPr>
            <a:xfrm rot="5400000">
              <a:off x="6979675" y="6551491"/>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2" name="Oval 3151">
              <a:extLst>
                <a:ext uri="{FF2B5EF4-FFF2-40B4-BE49-F238E27FC236}">
                  <a16:creationId xmlns:a16="http://schemas.microsoft.com/office/drawing/2014/main" id="{1672C2E2-8C8F-687B-89AC-89E64C5A6F47}"/>
                </a:ext>
              </a:extLst>
            </p:cNvPr>
            <p:cNvSpPr/>
            <p:nvPr/>
          </p:nvSpPr>
          <p:spPr>
            <a:xfrm rot="5400000">
              <a:off x="6799323" y="5663688"/>
              <a:ext cx="31698" cy="316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815E08EE-4E6B-A89F-7FAE-DCEA69D6F2A4}"/>
              </a:ext>
            </a:extLst>
          </p:cNvPr>
          <p:cNvSpPr/>
          <p:nvPr/>
        </p:nvSpPr>
        <p:spPr>
          <a:xfrm>
            <a:off x="6259111" y="1317518"/>
            <a:ext cx="5257800" cy="50341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53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7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07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0"/>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307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2"/>
                                        </p:tgtEl>
                                      </p:cBhvr>
                                    </p:animEffect>
                                    <p:set>
                                      <p:cBhvr>
                                        <p:cTn id="57" dur="1" fill="hold">
                                          <p:stCondLst>
                                            <p:cond delay="499"/>
                                          </p:stCondLst>
                                        </p:cTn>
                                        <p:tgtEl>
                                          <p:spTgt spid="2"/>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1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7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7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13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3" grpId="0" animBg="1"/>
      <p:bldP spid="12" grpId="0" animBg="1"/>
      <p:bldP spid="60" grpId="0"/>
      <p:bldP spid="61" grpId="0"/>
      <p:bldP spid="15" grpId="0" animBg="1"/>
      <p:bldP spid="16" grpId="0" animBg="1"/>
      <p:bldP spid="18" grpId="0" animBg="1"/>
      <p:bldP spid="23" grpId="0" animBg="1"/>
      <p:bldP spid="24" grpId="0"/>
      <p:bldP spid="25" grpId="0"/>
      <p:bldP spid="62" grpId="0"/>
      <p:bldP spid="64" grpId="0"/>
      <p:bldP spid="184" grpId="0"/>
      <p:bldP spid="185" grpId="0"/>
      <p:bldP spid="185" grpId="1"/>
      <p:bldP spid="186" grpId="0"/>
      <p:bldP spid="187" grpId="0"/>
      <p:bldP spid="9" grpId="0" animBg="1"/>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12928</TotalTime>
  <Words>3195</Words>
  <Application>Microsoft Office PowerPoint</Application>
  <PresentationFormat>Widescreen</PresentationFormat>
  <Paragraphs>635</Paragraphs>
  <Slides>70</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Aptos</vt:lpstr>
      <vt:lpstr>Aptos Black</vt:lpstr>
      <vt:lpstr>Aptos Display</vt:lpstr>
      <vt:lpstr>Arial</vt:lpstr>
      <vt:lpstr>Slack-Lato</vt:lpstr>
      <vt:lpstr>Times New Roman</vt:lpstr>
      <vt:lpstr>Office Theme</vt:lpstr>
      <vt:lpstr>The indirect ecological effect of evolution in pitcher plant rotifers as a response to temperature stress</vt:lpstr>
      <vt:lpstr>PowerPoint Presentation</vt:lpstr>
      <vt:lpstr>PowerPoint Presentation</vt:lpstr>
      <vt:lpstr>PowerPoint Presentation</vt:lpstr>
      <vt:lpstr>PowerPoint Presentation</vt:lpstr>
      <vt:lpstr>PowerPoint Presentation</vt:lpstr>
      <vt:lpstr>Moving isn’t possible for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Mendelson , Alex</dc:creator>
  <cp:lastModifiedBy>Mendelson, Alex</cp:lastModifiedBy>
  <cp:revision>666</cp:revision>
  <dcterms:created xsi:type="dcterms:W3CDTF">2024-05-29T19:30:23Z</dcterms:created>
  <dcterms:modified xsi:type="dcterms:W3CDTF">2025-06-20T18:29:33Z</dcterms:modified>
</cp:coreProperties>
</file>